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87" r:id="rId5"/>
  </p:sldMasterIdLst>
  <p:notesMasterIdLst>
    <p:notesMasterId r:id="rId19"/>
  </p:notesMasterIdLst>
  <p:handoutMasterIdLst>
    <p:handoutMasterId r:id="rId20"/>
  </p:handoutMasterIdLst>
  <p:sldIdLst>
    <p:sldId id="400" r:id="rId6"/>
    <p:sldId id="319" r:id="rId7"/>
    <p:sldId id="336" r:id="rId8"/>
    <p:sldId id="384" r:id="rId9"/>
    <p:sldId id="386" r:id="rId10"/>
    <p:sldId id="394" r:id="rId11"/>
    <p:sldId id="388" r:id="rId12"/>
    <p:sldId id="399" r:id="rId13"/>
    <p:sldId id="396" r:id="rId14"/>
    <p:sldId id="390" r:id="rId15"/>
    <p:sldId id="389" r:id="rId16"/>
    <p:sldId id="385" r:id="rId17"/>
    <p:sldId id="398" r:id="rId18"/>
  </p:sldIdLst>
  <p:sldSz cx="12192000" cy="6858000"/>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3888" userDrawn="1">
          <p15:clr>
            <a:srgbClr val="A4A3A4"/>
          </p15:clr>
        </p15:guide>
        <p15:guide id="2" pos="432"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A35"/>
    <a:srgbClr val="A75890"/>
    <a:srgbClr val="EC7B38"/>
    <a:srgbClr val="004987"/>
    <a:srgbClr val="456D98"/>
    <a:srgbClr val="277C4A"/>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06639-423C-6647-B52D-745EAD319B1C}" v="44" dt="2023-09-01T17:58:00.781"/>
    <p1510:client id="{46DB7D6A-40D0-C5AE-FDD0-0DCB9C15AC92}" v="24" dt="2023-09-05T20:36:26.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0" autoAdjust="0"/>
    <p:restoredTop sz="50128" autoAdjust="0"/>
  </p:normalViewPr>
  <p:slideViewPr>
    <p:cSldViewPr>
      <p:cViewPr varScale="1">
        <p:scale>
          <a:sx n="124" d="100"/>
          <a:sy n="124" d="100"/>
        </p:scale>
        <p:origin x="688" y="168"/>
      </p:cViewPr>
      <p:guideLst>
        <p:guide orient="horz" pos="3888"/>
        <p:guide pos="432"/>
      </p:guideLst>
    </p:cSldViewPr>
  </p:slideViewPr>
  <p:notesTextViewPr>
    <p:cViewPr>
      <p:scale>
        <a:sx n="100" d="100"/>
        <a:sy n="100" d="100"/>
      </p:scale>
      <p:origin x="0" y="0"/>
    </p:cViewPr>
  </p:notesTextViewPr>
  <p:notesViewPr>
    <p:cSldViewPr>
      <p:cViewPr varScale="1">
        <p:scale>
          <a:sx n="64" d="100"/>
          <a:sy n="64" d="100"/>
        </p:scale>
        <p:origin x="2366" y="8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extLst/>
          </a:lstStyle>
          <a:p>
            <a:fld id="{68F88C59-319B-4332-9A1D-2A62CFCB00D8}" type="datetimeFigureOut">
              <a:rPr lang="en-US" smtClean="0"/>
              <a:pPr/>
              <a:t>9/5/2023</a:t>
            </a:fld>
            <a:endParaRPr lang="en-US"/>
          </a:p>
        </p:txBody>
      </p:sp>
      <p:sp>
        <p:nvSpPr>
          <p:cNvPr id="4" name="Rectangle 4"/>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5" name="Rectangle 5"/>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9347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extLst/>
          </a:lstStyle>
          <a:p>
            <a:endParaRPr lang="en-US"/>
          </a:p>
        </p:txBody>
      </p:sp>
      <p:sp>
        <p:nvSpPr>
          <p:cNvPr id="3" name="Rectangle 3"/>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extLst/>
          </a:lstStyle>
          <a:p>
            <a:fld id="{968B300D-05F0-4B43-940D-46DED5A791AD}" type="datetimeFigureOut">
              <a:rPr lang="en-US" smtClean="0"/>
              <a:pPr/>
              <a:t>9/5/2023</a:t>
            </a:fld>
            <a:endParaRPr lang="en-US"/>
          </a:p>
        </p:txBody>
      </p:sp>
      <p:sp>
        <p:nvSpPr>
          <p:cNvPr id="4" name="Rectangle 4"/>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Rectangle 5"/>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extLst/>
          </a:lstStyle>
          <a:p>
            <a:endParaRPr lang="en-US"/>
          </a:p>
        </p:txBody>
      </p:sp>
      <p:sp>
        <p:nvSpPr>
          <p:cNvPr id="7" name="Rectangle 7"/>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1470583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d4uKCZTmyy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Talking Points:</a:t>
            </a:r>
          </a:p>
          <a:p>
            <a:pPr marL="173422" indent="-173422">
              <a:buFont typeface="Arial" pitchFamily="34" charset="0"/>
              <a:buChar char="•"/>
            </a:pPr>
            <a:r>
              <a:rPr lang="en-US" dirty="0"/>
              <a:t>Welcome participants to the fifth </a:t>
            </a:r>
            <a:r>
              <a:rPr lang="en-US" baseline="0" dirty="0"/>
              <a:t>meeting of Champions for Our Children</a:t>
            </a:r>
          </a:p>
          <a:p>
            <a:pPr marL="173422" indent="-173422">
              <a:buFont typeface="Arial" pitchFamily="34" charset="0"/>
              <a:buChar char="•"/>
            </a:pPr>
            <a:r>
              <a:rPr lang="en-US" baseline="0" dirty="0"/>
              <a:t>This module is titled Growth Mindset: The Power of Yet!</a:t>
            </a:r>
          </a:p>
          <a:p>
            <a:pPr marL="173422" indent="-173422">
              <a:buFont typeface="Arial" pitchFamily="34" charset="0"/>
              <a:buChar char="•"/>
            </a:pPr>
            <a:r>
              <a:rPr lang="en-US" baseline="0" dirty="0"/>
              <a:t>But before moving forward, let’s take a look back as usual.</a:t>
            </a:r>
          </a:p>
          <a:p>
            <a:pPr marL="173422" indent="-173422">
              <a:buFont typeface="Arial" pitchFamily="34" charset="0"/>
              <a:buChar char="•"/>
            </a:pPr>
            <a:endParaRPr lang="en-US" baseline="0" dirty="0"/>
          </a:p>
          <a:p>
            <a:pPr marL="173422" indent="-17342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Talking Points</a:t>
            </a:r>
          </a:p>
          <a:p>
            <a:pPr marL="173422" indent="-173422">
              <a:buFont typeface="Arial" panose="020B0604020202020204" pitchFamily="34" charset="0"/>
              <a:buChar char="•"/>
            </a:pPr>
            <a:r>
              <a:rPr lang="en-US" baseline="0" dirty="0"/>
              <a:t>Which one is a growth mindset statement? Why? </a:t>
            </a:r>
          </a:p>
          <a:p>
            <a:pPr marL="173422" indent="-173422" defTabSz="924916">
              <a:buFont typeface="Arial" panose="020B0604020202020204" pitchFamily="34" charset="0"/>
              <a:buChar char="•"/>
              <a:defRPr/>
            </a:pPr>
            <a:r>
              <a:rPr lang="en-US" baseline="0" dirty="0"/>
              <a:t>The answer is E. (A and D provide</a:t>
            </a:r>
            <a:r>
              <a:rPr lang="en-US" dirty="0"/>
              <a:t> </a:t>
            </a:r>
            <a:r>
              <a:rPr lang="en-US" baseline="0" dirty="0"/>
              <a:t>encouragement of the process of learning, of trying, of not getting it right, persisting, and learning from the last thing done). </a:t>
            </a:r>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defTabSz="924916">
              <a:buFontTx/>
              <a:buChar char="-"/>
              <a:defRPr/>
            </a:pPr>
            <a:r>
              <a:rPr lang="en-US" dirty="0"/>
              <a:t>3 minute video </a:t>
            </a:r>
            <a:r>
              <a:rPr lang="en-US" dirty="0">
                <a:hlinkClick r:id="rId3"/>
              </a:rPr>
              <a:t>https://youtu.be/d4uKCZTmyy4</a:t>
            </a:r>
            <a:endParaRPr lang="en-US" dirty="0"/>
          </a:p>
          <a:p>
            <a:pPr marL="173422" indent="-173422" defTabSz="924916">
              <a:buFontTx/>
              <a:buChar char="-"/>
              <a:defRPr/>
            </a:pPr>
            <a:r>
              <a:rPr lang="en-US" dirty="0"/>
              <a:t>Video by Raise the Bar Parents</a:t>
            </a:r>
          </a:p>
          <a:p>
            <a:pPr marL="173422" indent="-173422" defTabSz="924916">
              <a:buFontTx/>
              <a:buChar char="-"/>
              <a:defRPr/>
            </a:pPr>
            <a:r>
              <a:rPr lang="en-US" dirty="0"/>
              <a:t>After the video distribute the typed up notes - Three Ways to a Growth Mindset</a:t>
            </a:r>
          </a:p>
          <a:p>
            <a:pPr marL="173422" indent="-173422" defTabSz="924916">
              <a:buFontTx/>
              <a:buChar char="-"/>
              <a:defRPr/>
            </a:pPr>
            <a:r>
              <a:rPr lang="en-US" dirty="0"/>
              <a:t>Please note the typed up notes can also be used in place of the video in the event of technical issues.</a:t>
            </a:r>
          </a:p>
          <a:p>
            <a:pPr marL="173422" indent="-173422" defTabSz="924916">
              <a:buFontTx/>
              <a:buChar char="-"/>
              <a:defRPr/>
            </a:pPr>
            <a:endParaRPr lang="en-US" dirty="0"/>
          </a:p>
          <a:p>
            <a:pPr marL="173422" indent="-173422">
              <a:buFontTx/>
              <a:buChar char="-"/>
            </a:pPr>
            <a:endParaRPr lang="en-US" dirty="0"/>
          </a:p>
          <a:p>
            <a:r>
              <a:rPr lang="en-US" dirty="0"/>
              <a:t>Facilitator</a:t>
            </a:r>
            <a:r>
              <a:rPr lang="en-US" baseline="0" dirty="0"/>
              <a:t> Talking Points</a:t>
            </a:r>
          </a:p>
          <a:p>
            <a:pPr marL="173422" indent="-173422">
              <a:buFontTx/>
              <a:buChar char="-"/>
            </a:pPr>
            <a:r>
              <a:rPr lang="en-US" baseline="0" dirty="0"/>
              <a:t>Let’s look at a quick 3 minute video that provides 3 things we as parents can do to promote a growth mindset in our kids.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extLst>
      <p:ext uri="{BB962C8B-B14F-4D97-AF65-F5344CB8AC3E}">
        <p14:creationId xmlns:p14="http://schemas.microsoft.com/office/powerpoint/2010/main" val="190412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a:buFontTx/>
              <a:buChar char="-"/>
            </a:pPr>
            <a:r>
              <a:rPr lang="en-US" baseline="0" dirty="0"/>
              <a:t>After asking participants if they know what kind of mindset their child has, distribute quiz and other supporting documents as homework</a:t>
            </a:r>
          </a:p>
          <a:p>
            <a:endParaRPr lang="en-US" dirty="0"/>
          </a:p>
          <a:p>
            <a:r>
              <a:rPr lang="en-US" dirty="0"/>
              <a:t>Facilitator Talking Points</a:t>
            </a:r>
          </a:p>
          <a:p>
            <a:pPr marL="173422" indent="-173422">
              <a:buFont typeface="Arial" panose="020B0604020202020204" pitchFamily="34" charset="0"/>
              <a:buChar char="•"/>
            </a:pPr>
            <a:r>
              <a:rPr lang="en-US" dirty="0"/>
              <a:t>What are your thoughts on the information shared in this session?</a:t>
            </a:r>
          </a:p>
          <a:p>
            <a:pPr marL="173422" indent="-173422">
              <a:buFont typeface="Arial" panose="020B0604020202020204" pitchFamily="34" charset="0"/>
              <a:buChar char="•"/>
            </a:pPr>
            <a:r>
              <a:rPr lang="en-US" dirty="0"/>
              <a:t>Point</a:t>
            </a:r>
            <a:r>
              <a:rPr lang="en-US" baseline="0" dirty="0"/>
              <a:t> out that as the video stated, developing a growth mindset takes practice too. So we and our kids are not going to get it right every time. We’re changing long term habits and that’s not easy. </a:t>
            </a:r>
          </a:p>
          <a:p>
            <a:pPr marL="173422" indent="-173422">
              <a:buFont typeface="Arial" panose="020B0604020202020204" pitchFamily="34" charset="0"/>
              <a:buChar char="•"/>
            </a:pPr>
            <a:r>
              <a:rPr lang="en-US" baseline="0" dirty="0"/>
              <a:t>Remind everyone of the opening quote from Robert Frost. Explain that one of the reasons the room was littered with the positive opening message is because we’re often surrounded by messages that say the opposite. Imagine what our children could do if the process of learning was their focus and they believed in the power of yet.</a:t>
            </a:r>
          </a:p>
          <a:p>
            <a:pPr marL="173422" indent="-173422">
              <a:buFont typeface="Arial" panose="020B0604020202020204" pitchFamily="34" charset="0"/>
              <a:buChar char="•"/>
            </a:pPr>
            <a:r>
              <a:rPr lang="en-US" dirty="0"/>
              <a:t>Ask</a:t>
            </a:r>
            <a:r>
              <a:rPr lang="en-US" baseline="0" dirty="0"/>
              <a:t> participants, “Do you </a:t>
            </a:r>
            <a:r>
              <a:rPr lang="en-US" dirty="0"/>
              <a:t>know</a:t>
            </a:r>
            <a:r>
              <a:rPr lang="en-US" baseline="0" dirty="0"/>
              <a:t> w</a:t>
            </a:r>
            <a:r>
              <a:rPr lang="en-US" dirty="0"/>
              <a:t>hat kind</a:t>
            </a:r>
            <a:r>
              <a:rPr lang="en-US" baseline="0" dirty="0"/>
              <a:t> of mindset your child has?”</a:t>
            </a:r>
          </a:p>
          <a:p>
            <a:pPr marL="173422" indent="-173422">
              <a:buFont typeface="Arial" panose="020B0604020202020204" pitchFamily="34" charset="0"/>
              <a:buChar char="•"/>
            </a:pPr>
            <a:r>
              <a:rPr lang="en-US" baseline="0" dirty="0"/>
              <a:t>Explain that you have a short take home quiz they can do with their child at home along with some tips for their child on how they can reshape their thinking.</a:t>
            </a:r>
          </a:p>
          <a:p>
            <a:pPr marL="173422" indent="-173422">
              <a:buFont typeface="Arial" panose="020B0604020202020204" pitchFamily="34" charset="0"/>
              <a:buChar char="•"/>
            </a:pPr>
            <a:r>
              <a:rPr lang="en-US" baseline="0" dirty="0"/>
              <a:t>Explain that you’d like each parent to have their child take the quiz, explain what they’ve learned about growth and fixed mindset and as a family practice growth mindset statements.</a:t>
            </a:r>
            <a:endParaRPr lang="en-US"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r>
              <a:rPr lang="en-US" dirty="0"/>
              <a:t>Facilitator Notes:</a:t>
            </a:r>
          </a:p>
          <a:p>
            <a:pPr marL="173422" indent="-173422">
              <a:buFontTx/>
              <a:buChar char="-"/>
            </a:pPr>
            <a:r>
              <a:rPr lang="en-US" dirty="0"/>
              <a:t>5 to 8 minutes</a:t>
            </a:r>
          </a:p>
          <a:p>
            <a:endParaRPr lang="en-US" dirty="0"/>
          </a:p>
          <a:p>
            <a:r>
              <a:rPr lang="en-US" dirty="0"/>
              <a:t>Facilitator Talking Points:</a:t>
            </a:r>
          </a:p>
          <a:p>
            <a:pPr marL="173422" indent="-173422" defTabSz="924916">
              <a:buFont typeface="Arial" pitchFamily="34" charset="0"/>
              <a:buChar char="•"/>
              <a:defRPr/>
            </a:pPr>
            <a:r>
              <a:rPr lang="en-US" dirty="0"/>
              <a:t>Participants were asked to speak to their child about testing and get their feedback about test-taking strategies their parents/caregivers could employ to help them with preparedness. </a:t>
            </a:r>
            <a:r>
              <a:rPr lang="en-US"/>
              <a:t>Ask for a few volunteers </a:t>
            </a:r>
            <a:r>
              <a:rPr lang="en-US" dirty="0"/>
              <a:t>to share what they did and what they learned. </a:t>
            </a:r>
          </a:p>
          <a:p>
            <a:pPr marL="173422" indent="-173422" defTabSz="924916">
              <a:buFont typeface="Arial" pitchFamily="34" charset="0"/>
              <a:buChar char="•"/>
              <a:defRPr/>
            </a:pPr>
            <a:r>
              <a:rPr lang="en-US" dirty="0"/>
              <a:t>The slide provides some questions to guide them in sharing.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 </a:t>
            </a:r>
          </a:p>
          <a:p>
            <a:pPr marL="173422" indent="-173422">
              <a:buFontTx/>
              <a:buChar char="-"/>
            </a:pPr>
            <a:r>
              <a:rPr lang="en-US" dirty="0"/>
              <a:t>This slide and</a:t>
            </a:r>
            <a:r>
              <a:rPr lang="en-US" baseline="0" dirty="0"/>
              <a:t> the next two introduce this week’s topic</a:t>
            </a:r>
            <a:endParaRPr lang="en-US" dirty="0"/>
          </a:p>
          <a:p>
            <a:pPr marL="173422" indent="-173422">
              <a:buFontTx/>
              <a:buChar char="-"/>
            </a:pPr>
            <a:r>
              <a:rPr lang="en-US" dirty="0"/>
              <a:t>With this</a:t>
            </a:r>
            <a:r>
              <a:rPr lang="en-US" baseline="0" dirty="0"/>
              <a:t> slide, the stage is set for thinking about the impact of mindset on effort </a:t>
            </a:r>
          </a:p>
          <a:p>
            <a:pPr marL="173422" indent="-173422">
              <a:buFontTx/>
              <a:buChar char="-"/>
            </a:pPr>
            <a:r>
              <a:rPr lang="en-US" baseline="0" dirty="0"/>
              <a:t>Spend no more than 5-6 minutes introducing the topic (2 minutes on this slide; no more than 2 minutes each on the two that follow)</a:t>
            </a:r>
            <a:endParaRPr lang="en-US" dirty="0"/>
          </a:p>
          <a:p>
            <a:endParaRPr lang="en-US" dirty="0"/>
          </a:p>
          <a:p>
            <a:r>
              <a:rPr lang="en-US" dirty="0"/>
              <a:t>Facilitator Talking Points:</a:t>
            </a:r>
          </a:p>
          <a:p>
            <a:pPr marL="173422" indent="-173422">
              <a:buFont typeface="Arial" panose="020B0604020202020204" pitchFamily="34" charset="0"/>
              <a:buChar char="•"/>
            </a:pPr>
            <a:r>
              <a:rPr lang="en-US" baseline="0" dirty="0"/>
              <a:t>Note that this quote is on their table and hung around the room.</a:t>
            </a:r>
          </a:p>
          <a:p>
            <a:pPr marL="173422" indent="-173422">
              <a:buFont typeface="Arial" panose="020B0604020202020204" pitchFamily="34" charset="0"/>
              <a:buChar char="•"/>
            </a:pPr>
            <a:r>
              <a:rPr lang="en-US" baseline="0" dirty="0"/>
              <a:t>Read the quote out loud or ask someone else to. </a:t>
            </a:r>
          </a:p>
          <a:p>
            <a:pPr marL="173422" indent="-173422">
              <a:buFont typeface="Arial" panose="020B0604020202020204" pitchFamily="34" charset="0"/>
              <a:buChar char="•"/>
            </a:pPr>
            <a:r>
              <a:rPr lang="en-US" baseline="0" dirty="0"/>
              <a:t>Ask for thoughts on the quote. What was Robert Frost saying to anyone reading it? Allow for responses. If not mentioned, remark that two takeaways include:</a:t>
            </a:r>
          </a:p>
          <a:p>
            <a:pPr marL="635879" lvl="1" indent="-173422">
              <a:buFont typeface="Arial" panose="020B0604020202020204" pitchFamily="34" charset="0"/>
              <a:buChar char="•"/>
            </a:pPr>
            <a:r>
              <a:rPr lang="en-US" baseline="0" dirty="0"/>
              <a:t>Failure or the fear of failure may hold us back and stop us from even trying.</a:t>
            </a:r>
          </a:p>
          <a:p>
            <a:pPr marL="635879" lvl="1" indent="-173422">
              <a:buFont typeface="Arial" panose="020B0604020202020204" pitchFamily="34" charset="0"/>
              <a:buChar char="•"/>
            </a:pPr>
            <a:r>
              <a:rPr lang="en-US" baseline="0" dirty="0"/>
              <a:t>If our mind was not filled by thoughts of not succeeding we would keep trying, keep attempting because we would not be concerned with the end point.</a:t>
            </a:r>
          </a:p>
          <a:p>
            <a:pPr marL="173422" indent="-173422">
              <a:buFont typeface="Arial" panose="020B0604020202020204" pitchFamily="34" charset="0"/>
              <a:buChar char="•"/>
            </a:pPr>
            <a:r>
              <a:rPr lang="en-US" baseline="0" dirty="0"/>
              <a:t>Ask, Do our children sometimes decide not to do something because “it’s hard” or quit because it’s a struggle? Allow for responses. (CLICK)</a:t>
            </a:r>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164872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Talking Points:</a:t>
            </a:r>
          </a:p>
          <a:p>
            <a:pPr marL="173422" indent="-173422">
              <a:buFont typeface="Arial" panose="020B0604020202020204" pitchFamily="34" charset="0"/>
              <a:buChar char="•"/>
            </a:pPr>
            <a:r>
              <a:rPr lang="en-US" dirty="0"/>
              <a:t>Our</a:t>
            </a:r>
            <a:r>
              <a:rPr lang="en-US" baseline="0" dirty="0"/>
              <a:t> kids </a:t>
            </a:r>
            <a:r>
              <a:rPr lang="en-US" dirty="0"/>
              <a:t>spend a lot of time</a:t>
            </a:r>
            <a:r>
              <a:rPr lang="en-US" baseline="0" dirty="0"/>
              <a:t> </a:t>
            </a:r>
            <a:r>
              <a:rPr lang="en-US" dirty="0"/>
              <a:t>avoiding “looking dumb”</a:t>
            </a:r>
            <a:r>
              <a:rPr lang="en-US" baseline="0" dirty="0"/>
              <a:t>. W</a:t>
            </a:r>
            <a:r>
              <a:rPr lang="en-US" dirty="0"/>
              <a:t>hat would our children say if we told them that making stumbles, mistakes, and facing obstacles is great news? </a:t>
            </a:r>
            <a:endParaRPr lang="en-US" baseline="0" dirty="0"/>
          </a:p>
          <a:p>
            <a:pPr marL="173422" indent="-173422">
              <a:buFont typeface="Arial" panose="020B0604020202020204" pitchFamily="34" charset="0"/>
              <a:buChar char="•"/>
            </a:pPr>
            <a:r>
              <a:rPr lang="en-US" dirty="0"/>
              <a:t>Explain that it’s fitting that this topic on Mindset comes after a look at assessments. It’s easy to get bogged down in looking at assessments as though they tell us everything, possibly even predict the future about achievement, but they don’t. Test are important because they provide insight into what our children know and can do. But its important that we know assessments focus on the now, the present moment! (CLICK)</a:t>
            </a:r>
          </a:p>
          <a:p>
            <a:pPr marL="173422" indent="-173422">
              <a:buFont typeface="Arial" panose="020B0604020202020204" pitchFamily="34" charset="0"/>
              <a:buChar char="•"/>
            </a:pPr>
            <a:r>
              <a:rPr lang="en-US" dirty="0"/>
              <a:t>Read the second question or ask someone to do so.</a:t>
            </a:r>
          </a:p>
          <a:p>
            <a:pPr marL="173422" indent="-173422">
              <a:buFont typeface="Arial" panose="020B0604020202020204" pitchFamily="34" charset="0"/>
              <a:buChar char="•"/>
            </a:pPr>
            <a:r>
              <a:rPr lang="en-US" dirty="0"/>
              <a:t>Point out that assessments do not do tell the story of potential, the story of yet, and yet is powerful!</a:t>
            </a:r>
          </a:p>
          <a:p>
            <a:pPr marL="173422" indent="-173422" defTabSz="924916">
              <a:buFont typeface="Arial" panose="020B0604020202020204" pitchFamily="34" charset="0"/>
              <a:buChar char="•"/>
              <a:defRPr/>
            </a:pPr>
            <a:r>
              <a:rPr lang="en-US" dirty="0"/>
              <a:t>Explain that over the</a:t>
            </a:r>
            <a:r>
              <a:rPr lang="en-US" baseline="0" dirty="0"/>
              <a:t> last several years there’s been a lot of research and understandings about how mindset impacts achievement. (CLICK) </a:t>
            </a:r>
          </a:p>
          <a:p>
            <a:pPr marL="173422" indent="-173422">
              <a:buFont typeface="Arial" panose="020B0604020202020204" pitchFamily="34" charset="0"/>
              <a:buChar char="•"/>
            </a:pPr>
            <a:endParaRPr lang="en-US"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r>
              <a:rPr lang="en-US" dirty="0"/>
              <a:t>- Growth</a:t>
            </a:r>
            <a:r>
              <a:rPr lang="en-US" baseline="0" dirty="0"/>
              <a:t> Mindset is the work of Carol </a:t>
            </a:r>
            <a:r>
              <a:rPr lang="en-US" baseline="0" dirty="0" err="1"/>
              <a:t>Dweck</a:t>
            </a:r>
            <a:r>
              <a:rPr lang="en-US" baseline="0" dirty="0"/>
              <a:t>, a professor of psychology at Stanford University.</a:t>
            </a:r>
            <a:endParaRPr lang="en-US" dirty="0"/>
          </a:p>
          <a:p>
            <a:endParaRPr lang="en-US" dirty="0"/>
          </a:p>
          <a:p>
            <a:r>
              <a:rPr lang="en-US" dirty="0"/>
              <a:t>Facilitator Talking Points</a:t>
            </a:r>
          </a:p>
          <a:p>
            <a:pPr marL="173422" indent="-173422">
              <a:buFontTx/>
              <a:buChar char="-"/>
            </a:pPr>
            <a:r>
              <a:rPr lang="en-US" baseline="0" dirty="0"/>
              <a:t>And mindset is a big deal!</a:t>
            </a:r>
          </a:p>
          <a:p>
            <a:pPr marL="173422" indent="-173422">
              <a:buFontTx/>
              <a:buChar char="-"/>
            </a:pPr>
            <a:r>
              <a:rPr lang="en-US" baseline="0" dirty="0"/>
              <a:t>Read the provided definition and ask the group if it makes sense that o</a:t>
            </a:r>
            <a:r>
              <a:rPr lang="en-US" dirty="0">
                <a:solidFill>
                  <a:srgbClr val="FF0000"/>
                </a:solidFill>
                <a:latin typeface="Arial" charset="0"/>
                <a:ea typeface="Arial" charset="0"/>
                <a:cs typeface="Arial" charset="0"/>
              </a:rPr>
              <a:t>ur mental attitude plays a huge role in how we see and respond to situations.</a:t>
            </a:r>
          </a:p>
          <a:p>
            <a:pPr marL="173422" indent="-173422" defTabSz="924916">
              <a:buFontTx/>
              <a:buChar char="-"/>
              <a:defRPr/>
            </a:pPr>
            <a:r>
              <a:rPr lang="en-US" baseline="0" dirty="0"/>
              <a:t>Ask the group if they’ve heard the phrases Growth Mindset or Fixed Mindset before? If yes, what do they know about it? </a:t>
            </a:r>
            <a:endParaRPr lang="en-US" dirty="0">
              <a:solidFill>
                <a:srgbClr val="FF0000"/>
              </a:solidFill>
              <a:latin typeface="Arial" charset="0"/>
              <a:ea typeface="Arial" charset="0"/>
              <a:cs typeface="Arial" charset="0"/>
            </a:endParaRPr>
          </a:p>
          <a:p>
            <a:pPr marL="173422" indent="-173422" defTabSz="924916">
              <a:buFontTx/>
              <a:buChar char="-"/>
              <a:defRPr/>
            </a:pPr>
            <a:r>
              <a:rPr lang="en-US" dirty="0">
                <a:solidFill>
                  <a:srgbClr val="FF0000"/>
                </a:solidFill>
                <a:latin typeface="Arial" charset="0"/>
                <a:ea typeface="Arial" charset="0"/>
                <a:cs typeface="Arial" charset="0"/>
              </a:rPr>
              <a:t>Explain that the understanding of Fixed and Growth Mindset has been eye opening for students and schools and parents. </a:t>
            </a:r>
          </a:p>
          <a:p>
            <a:pPr marL="173422" indent="-173422" defTabSz="924916">
              <a:buFontTx/>
              <a:buChar char="-"/>
              <a:defRPr/>
            </a:pPr>
            <a:r>
              <a:rPr lang="en-US" dirty="0">
                <a:solidFill>
                  <a:srgbClr val="FF0000"/>
                </a:solidFill>
                <a:latin typeface="Arial" charset="0"/>
                <a:ea typeface="Arial" charset="0"/>
                <a:cs typeface="Arial" charset="0"/>
              </a:rPr>
              <a:t>Explain that you’re going to play a video titled The Power of Belief. Explain that you’ll stop it at a few points so the group can discuss what the speaker is teaching about growth and fixed mindset.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baseline="0" dirty="0"/>
              <a:t>Facilitator Notes:</a:t>
            </a:r>
          </a:p>
          <a:p>
            <a:pPr marL="173422" indent="-173422">
              <a:buFontTx/>
              <a:buChar char="-"/>
            </a:pPr>
            <a:r>
              <a:rPr lang="en-US" baseline="0" dirty="0"/>
              <a:t>15 to 20 minutes for video and discussion (https://youtu.be/pN34FNbOKXc)</a:t>
            </a:r>
          </a:p>
          <a:p>
            <a:pPr marL="173422" indent="-173422">
              <a:buFontTx/>
              <a:buChar char="-"/>
            </a:pPr>
            <a:r>
              <a:rPr lang="en-US" baseline="0" dirty="0"/>
              <a:t>The video, The Power of Belief is part of a </a:t>
            </a:r>
            <a:r>
              <a:rPr lang="en-US" baseline="0" dirty="0" err="1"/>
              <a:t>TedTalk</a:t>
            </a:r>
            <a:r>
              <a:rPr lang="en-US" baseline="0" dirty="0"/>
              <a:t>. It is 10:51 in length, but only 7:55 of it will be used here.</a:t>
            </a:r>
          </a:p>
          <a:p>
            <a:pPr marL="173422" indent="-173422">
              <a:buFontTx/>
              <a:buChar char="-"/>
            </a:pPr>
            <a:r>
              <a:rPr lang="en-US" baseline="0" dirty="0"/>
              <a:t>The viewing guide is to be used in conjunction with the video to engage parents/caregivers in discussion about what they are learning and also encourage them to listen carefully. The viewing guide has 4 designated start/stop points.</a:t>
            </a:r>
          </a:p>
          <a:p>
            <a:r>
              <a:rPr lang="en-US" baseline="0" dirty="0"/>
              <a:t> </a:t>
            </a:r>
          </a:p>
          <a:p>
            <a:pPr marL="173422" indent="-173422">
              <a:buFontTx/>
              <a:buChar char="-"/>
            </a:pPr>
            <a:endParaRPr lang="en-US" baseline="0"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36817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a:buFontTx/>
              <a:buChar char="-"/>
            </a:pPr>
            <a:r>
              <a:rPr lang="en-US" dirty="0"/>
              <a:t>This slide provides</a:t>
            </a:r>
            <a:r>
              <a:rPr lang="en-US" baseline="0" dirty="0"/>
              <a:t> a visual reference of the key points made in the video.</a:t>
            </a:r>
          </a:p>
          <a:p>
            <a:pPr marL="173422" indent="-173422">
              <a:buFontTx/>
              <a:buChar char="-"/>
            </a:pPr>
            <a:r>
              <a:rPr lang="en-US" baseline="0" dirty="0"/>
              <a:t>Use this slide only if there is extra time (more than 15 minutes remaining) as the next slide shows Fixed &amp; Growth Mindset in action and will also reinforce the key points. </a:t>
            </a:r>
          </a:p>
          <a:p>
            <a:pPr marL="173422" indent="-173422">
              <a:buFontTx/>
              <a:buChar char="-"/>
            </a:pPr>
            <a:r>
              <a:rPr lang="en-US" baseline="0" dirty="0"/>
              <a:t>Note: This slide can be used to explain Fixed and Growth Mindset if the video does not play. The information on the video viewing guide regarding the 7</a:t>
            </a:r>
            <a:r>
              <a:rPr lang="en-US" baseline="30000" dirty="0"/>
              <a:t>th</a:t>
            </a:r>
            <a:r>
              <a:rPr lang="en-US" baseline="0" dirty="0"/>
              <a:t> grade study should also be used.</a:t>
            </a:r>
            <a:endParaRPr lang="en-US" dirty="0"/>
          </a:p>
          <a:p>
            <a:endParaRPr lang="en-US" dirty="0"/>
          </a:p>
          <a:p>
            <a:r>
              <a:rPr lang="en-US" dirty="0"/>
              <a:t>Facilitator Talking Points:</a:t>
            </a:r>
          </a:p>
          <a:p>
            <a:pPr marL="173422" indent="-173422">
              <a:buFont typeface="Arial" panose="020B0604020202020204" pitchFamily="34" charset="0"/>
              <a:buChar char="•"/>
            </a:pPr>
            <a:r>
              <a:rPr lang="en-US" dirty="0"/>
              <a:t>Fixed Mindset: </a:t>
            </a:r>
          </a:p>
          <a:p>
            <a:pPr marL="635879" lvl="1" indent="-173422">
              <a:buFont typeface="Arial" panose="020B0604020202020204" pitchFamily="34" charset="0"/>
              <a:buChar char="•"/>
            </a:pPr>
            <a:r>
              <a:rPr lang="en-US" dirty="0">
                <a:ea typeface="Arial" charset="0"/>
                <a:cs typeface="Arial" charset="0"/>
              </a:rPr>
              <a:t>No matter how much you learn or how hard you work your intelligence stays the same</a:t>
            </a:r>
          </a:p>
          <a:p>
            <a:pPr marL="635879" lvl="1" indent="-173422">
              <a:buFont typeface="Arial" panose="020B0604020202020204" pitchFamily="34" charset="0"/>
              <a:buChar char="•"/>
            </a:pPr>
            <a:r>
              <a:rPr lang="en-US" dirty="0">
                <a:ea typeface="Arial" charset="0"/>
                <a:cs typeface="Arial" charset="0"/>
              </a:rPr>
              <a:t>Learning should come naturally. </a:t>
            </a:r>
          </a:p>
          <a:p>
            <a:pPr marL="173422" indent="-173422">
              <a:buFont typeface="Arial" panose="020B0604020202020204" pitchFamily="34" charset="0"/>
              <a:buChar char="•"/>
            </a:pPr>
            <a:r>
              <a:rPr lang="en-US" dirty="0"/>
              <a:t>Growth Mindset:</a:t>
            </a:r>
          </a:p>
          <a:p>
            <a:pPr marL="635879" lvl="1" indent="-173422">
              <a:buFont typeface="Arial" panose="020B0604020202020204" pitchFamily="34" charset="0"/>
              <a:buChar char="•"/>
            </a:pPr>
            <a:r>
              <a:rPr lang="en-US" dirty="0">
                <a:ea typeface="Arial" charset="0"/>
                <a:cs typeface="Arial" charset="0"/>
              </a:rPr>
              <a:t>Intelligence is a quality that can be changed and developed. The brain is like a muscle that gets stronger and works better the</a:t>
            </a:r>
            <a:r>
              <a:rPr lang="en-US" dirty="0"/>
              <a:t> </a:t>
            </a:r>
            <a:r>
              <a:rPr lang="en-US" dirty="0">
                <a:ea typeface="Arial" charset="0"/>
                <a:cs typeface="Arial" charset="0"/>
              </a:rPr>
              <a:t>more it is exercised. </a:t>
            </a:r>
          </a:p>
          <a:p>
            <a:pPr marL="635879" lvl="1" indent="-173422">
              <a:buFont typeface="Arial" panose="020B0604020202020204" pitchFamily="34" charset="0"/>
              <a:buChar char="•"/>
            </a:pPr>
            <a:r>
              <a:rPr lang="en-US" dirty="0">
                <a:ea typeface="Arial" charset="0"/>
                <a:cs typeface="Arial" charset="0"/>
              </a:rPr>
              <a:t>Effort is a part of learning </a:t>
            </a:r>
          </a:p>
          <a:p>
            <a:pPr algn="l"/>
            <a:endParaRPr lang="en-US" dirty="0">
              <a:ea typeface="Arial" charset="0"/>
              <a:cs typeface="Arial" charset="0"/>
            </a:endParaRPr>
          </a:p>
          <a:p>
            <a:pPr algn="l"/>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230145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algn="l"/>
            <a:r>
              <a:rPr lang="en-US" dirty="0">
                <a:ea typeface="Arial" charset="0"/>
                <a:cs typeface="Arial" charset="0"/>
              </a:rPr>
              <a:t>Facilitator Notes:</a:t>
            </a:r>
          </a:p>
          <a:p>
            <a:pPr algn="l"/>
            <a:r>
              <a:rPr lang="en-US" dirty="0">
                <a:ea typeface="Arial" charset="0"/>
                <a:cs typeface="Arial" charset="0"/>
              </a:rPr>
              <a:t>- Involve participants in going through the chart on this slide.</a:t>
            </a:r>
          </a:p>
          <a:p>
            <a:pPr algn="l"/>
            <a:endParaRPr lang="en-US" dirty="0"/>
          </a:p>
          <a:p>
            <a:pPr algn="l"/>
            <a:endParaRPr lang="en-US" dirty="0"/>
          </a:p>
          <a:p>
            <a:pPr algn="l"/>
            <a:r>
              <a:rPr lang="en-US" dirty="0"/>
              <a:t>Facilitator Talking Points:</a:t>
            </a:r>
          </a:p>
          <a:p>
            <a:pPr marL="173422" indent="-173422">
              <a:buFont typeface="Arial" panose="020B0604020202020204" pitchFamily="34" charset="0"/>
              <a:buChar char="•"/>
            </a:pPr>
            <a:r>
              <a:rPr lang="en-US" baseline="0" dirty="0"/>
              <a:t>Its important to note and remember that growth and fixed mindset is not about kids that do well academically vs. those that struggle. It is about mental attitude and views toward learning and how that view impacts any student when they face adversity, make mistakes, or do not immediately “get it”. Both mindsets affect outcomes. The research shows one impacts outcomes negatively, the other positively.</a:t>
            </a:r>
          </a:p>
          <a:p>
            <a:pPr marL="173422" indent="-173422" defTabSz="924916">
              <a:buFont typeface="Arial" panose="020B0604020202020204" pitchFamily="34" charset="0"/>
              <a:buChar char="•"/>
              <a:defRPr/>
            </a:pPr>
            <a:r>
              <a:rPr lang="en-US" dirty="0"/>
              <a:t>Explain that</a:t>
            </a:r>
            <a:r>
              <a:rPr lang="en-US" baseline="0" dirty="0"/>
              <a:t> this slide shows w</a:t>
            </a:r>
            <a:r>
              <a:rPr lang="en-US" dirty="0"/>
              <a:t>hat fixed vs growth mindset</a:t>
            </a:r>
            <a:r>
              <a:rPr lang="en-US" baseline="0" dirty="0"/>
              <a:t> looks like in practice for a student with a bad grade on an assignment or exam.</a:t>
            </a:r>
          </a:p>
          <a:p>
            <a:pPr marL="173422" indent="-173422" defTabSz="924916">
              <a:buFont typeface="Arial" panose="020B0604020202020204" pitchFamily="34" charset="0"/>
              <a:buChar char="•"/>
              <a:defRPr/>
            </a:pPr>
            <a:r>
              <a:rPr lang="en-US" baseline="0" dirty="0"/>
              <a:t>Ask for volunteers to read the likely self talk of a child with a fixed mindset, then ask for volunteers to read the likely self talk of a child with a growth mindset. </a:t>
            </a:r>
          </a:p>
          <a:p>
            <a:pPr marL="173422" indent="-173422" defTabSz="924916">
              <a:buFont typeface="Arial" panose="020B0604020202020204" pitchFamily="34" charset="0"/>
              <a:buChar char="•"/>
              <a:defRPr/>
            </a:pPr>
            <a:r>
              <a:rPr lang="en-US" dirty="0"/>
              <a:t>Note that beliefs about intelligence have important consequences for how kids experience school and how they respond to setbacks and adversity.</a:t>
            </a:r>
            <a:endParaRPr lang="en-US" dirty="0">
              <a:latin typeface="Arial" charset="0"/>
              <a:ea typeface="Arial" charset="0"/>
              <a:cs typeface="Arial" charset="0"/>
            </a:endParaRPr>
          </a:p>
          <a:p>
            <a:pPr marL="173422" indent="-173422" defTabSz="924916">
              <a:buFont typeface="Arial" panose="020B0604020202020204" pitchFamily="34" charset="0"/>
              <a:buChar char="•"/>
              <a:defRPr/>
            </a:pPr>
            <a:endParaRPr lang="en-US" baseline="0" dirty="0"/>
          </a:p>
          <a:p>
            <a:pPr defTabSz="924916">
              <a:defRPr/>
            </a:pPr>
            <a:endParaRPr lang="en-US" baseline="0" dirty="0"/>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230145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Facilitator Notes</a:t>
            </a:r>
          </a:p>
          <a:p>
            <a:pPr marL="173422" indent="-173422">
              <a:buFontTx/>
              <a:buChar char="-"/>
            </a:pPr>
            <a:r>
              <a:rPr lang="en-US" dirty="0"/>
              <a:t>10</a:t>
            </a:r>
            <a:r>
              <a:rPr lang="en-US" baseline="0" dirty="0"/>
              <a:t> minutes or the remaining amount of the session</a:t>
            </a:r>
          </a:p>
          <a:p>
            <a:pPr marL="173422" indent="-173422">
              <a:buFontTx/>
              <a:buChar char="-"/>
            </a:pPr>
            <a:r>
              <a:rPr lang="en-US" dirty="0"/>
              <a:t>This</a:t>
            </a:r>
            <a:r>
              <a:rPr lang="en-US" baseline="0" dirty="0"/>
              <a:t> slide and the</a:t>
            </a:r>
            <a:r>
              <a:rPr lang="en-US" dirty="0"/>
              <a:t> next three set up this module’s homework</a:t>
            </a:r>
            <a:r>
              <a:rPr lang="en-US" baseline="0" dirty="0"/>
              <a:t>. A short 3 minute video is included.</a:t>
            </a:r>
            <a:endParaRPr lang="en-US" dirty="0"/>
          </a:p>
          <a:p>
            <a:pPr marL="173422" indent="-173422">
              <a:buFontTx/>
              <a:buChar char="-"/>
            </a:pPr>
            <a:r>
              <a:rPr lang="en-US" baseline="0" dirty="0"/>
              <a:t>The answer to this first example is B. </a:t>
            </a:r>
            <a:endParaRPr lang="en-US" dirty="0"/>
          </a:p>
          <a:p>
            <a:r>
              <a:rPr lang="en-US" dirty="0"/>
              <a:t>Facilitator Talking Points</a:t>
            </a:r>
          </a:p>
          <a:p>
            <a:pPr marL="173422" indent="-173422">
              <a:buFontTx/>
              <a:buChar char="-"/>
            </a:pPr>
            <a:r>
              <a:rPr lang="en-US" dirty="0"/>
              <a:t>There is much</a:t>
            </a:r>
            <a:r>
              <a:rPr lang="en-US" baseline="0" dirty="0"/>
              <a:t> we as parents/caregivers can do to support a growth mindset at home and encourage learning. </a:t>
            </a:r>
          </a:p>
          <a:p>
            <a:pPr marL="173422" indent="-173422">
              <a:buFontTx/>
              <a:buChar char="-"/>
            </a:pPr>
            <a:r>
              <a:rPr lang="en-US" baseline="0" dirty="0"/>
              <a:t>Let’s look at two examples. </a:t>
            </a:r>
          </a:p>
          <a:p>
            <a:pPr marL="173422" indent="-173422">
              <a:buFontTx/>
              <a:buChar char="-"/>
            </a:pPr>
            <a:r>
              <a:rPr lang="en-US" baseline="0" dirty="0"/>
              <a:t>Which one is a growth mindset statement? Why? (The growth mindset statement praises effort and hard work)</a:t>
            </a:r>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extLst>
      <p:ext uri="{BB962C8B-B14F-4D97-AF65-F5344CB8AC3E}">
        <p14:creationId xmlns:p14="http://schemas.microsoft.com/office/powerpoint/2010/main" val="36817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604981" y="5181600"/>
            <a:ext cx="109728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228600"/>
            <a:ext cx="536448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568960" y="384048"/>
            <a:ext cx="59436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914400" y="257665"/>
            <a:ext cx="615696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7924800"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9/5/2023</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918058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9/5/2023</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208568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51743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995324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29417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165158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3FDF-C210-1646-8DA8-4283B4190124}"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2ED19-04D5-C343-9D84-9B2899ED3176}" type="slidenum">
              <a:rPr lang="en-US" smtClean="0"/>
              <a:t>‹#›</a:t>
            </a:fld>
            <a:endParaRPr lang="en-US"/>
          </a:p>
        </p:txBody>
      </p:sp>
    </p:spTree>
    <p:extLst>
      <p:ext uri="{BB962C8B-B14F-4D97-AF65-F5344CB8AC3E}">
        <p14:creationId xmlns:p14="http://schemas.microsoft.com/office/powerpoint/2010/main" val="419097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94886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26566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24295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104917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34201054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42483233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42829425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extLst>
      <p:ext uri="{BB962C8B-B14F-4D97-AF65-F5344CB8AC3E}">
        <p14:creationId xmlns:p14="http://schemas.microsoft.com/office/powerpoint/2010/main" val="1705125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6296064" y="609600"/>
            <a:ext cx="4575137"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422400" y="609600"/>
            <a:ext cx="4572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4224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62992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609600" y="274638"/>
            <a:ext cx="109728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3356332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hyperlink" Target="https://youtu.be/d4uKCZTmyy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youtu.be/pN34FNbOKXc"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3.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D653D-9342-7165-7EE7-D26683FCD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42" y="0"/>
            <a:ext cx="10323558" cy="6878437"/>
          </a:xfrm>
          <a:prstGeom prst="rect">
            <a:avLst/>
          </a:prstGeom>
          <a:solidFill>
            <a:srgbClr val="277C4A"/>
          </a:solidFill>
        </p:spPr>
      </p:pic>
      <p:sp>
        <p:nvSpPr>
          <p:cNvPr id="3" name="Rectangle 2">
            <a:extLst>
              <a:ext uri="{FF2B5EF4-FFF2-40B4-BE49-F238E27FC236}">
                <a16:creationId xmlns:a16="http://schemas.microsoft.com/office/drawing/2014/main" id="{F84D43C4-C91E-5860-54DC-9C3B87E4C6ED}"/>
              </a:ext>
            </a:extLst>
          </p:cNvPr>
          <p:cNvSpPr/>
          <p:nvPr/>
        </p:nvSpPr>
        <p:spPr>
          <a:xfrm>
            <a:off x="0" y="0"/>
            <a:ext cx="2716306"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C365B2-D4AA-59A1-258D-042367F4C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2" y="4725655"/>
            <a:ext cx="6249145" cy="1428376"/>
          </a:xfrm>
          <a:prstGeom prst="rect">
            <a:avLst/>
          </a:prstGeom>
        </p:spPr>
      </p:pic>
    </p:spTree>
    <p:extLst>
      <p:ext uri="{BB962C8B-B14F-4D97-AF65-F5344CB8AC3E}">
        <p14:creationId xmlns:p14="http://schemas.microsoft.com/office/powerpoint/2010/main" val="204612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89" y="-2286000"/>
            <a:ext cx="8153399" cy="990600"/>
          </a:xfrm>
          <a:ln>
            <a:solidFill>
              <a:schemeClr val="tx1"/>
            </a:solidFill>
          </a:ln>
        </p:spPr>
        <p:txBody>
          <a:bodyPr anchor="ctr">
            <a:noAutofit/>
          </a:bodyPr>
          <a:lstStyle/>
          <a:p>
            <a:pPr algn="ctr"/>
            <a:r>
              <a:rPr lang="en-US" sz="4800" dirty="0"/>
              <a:t>Growth or Fixed Mindset?</a:t>
            </a:r>
          </a:p>
        </p:txBody>
      </p:sp>
      <p:sp>
        <p:nvSpPr>
          <p:cNvPr id="7" name="Rectangle 6">
            <a:extLst>
              <a:ext uri="{FF2B5EF4-FFF2-40B4-BE49-F238E27FC236}">
                <a16:creationId xmlns:a16="http://schemas.microsoft.com/office/drawing/2014/main" id="{F249DEA0-9C85-424F-2F3A-60A074EE4F2A}"/>
              </a:ext>
            </a:extLst>
          </p:cNvPr>
          <p:cNvSpPr>
            <a:spLocks noGrp="1" noChangeArrowheads="1"/>
          </p:cNvSpPr>
          <p:nvPr/>
        </p:nvSpPr>
        <p:spPr bwMode="auto">
          <a:xfrm>
            <a:off x="838201" y="1828799"/>
            <a:ext cx="6553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spcBef>
                <a:spcPts val="1200"/>
              </a:spcBef>
              <a:spcAft>
                <a:spcPts val="0"/>
              </a:spcAft>
              <a:buNone/>
              <a:defRPr/>
            </a:pPr>
            <a:r>
              <a:rPr lang="en-US" sz="2000" b="1" dirty="0">
                <a:solidFill>
                  <a:schemeClr val="bg2">
                    <a:lumMod val="25000"/>
                  </a:schemeClr>
                </a:solidFill>
                <a:latin typeface="Montserrat" pitchFamily="2" charset="77"/>
              </a:rPr>
              <a:t>You want to encourage your child to keep putting in effort in their schoolwork. Which one of these is a growth mindset statement:</a:t>
            </a:r>
          </a:p>
          <a:p>
            <a:pPr marL="0" indent="0" fontAlgn="auto">
              <a:spcBef>
                <a:spcPts val="1200"/>
              </a:spcBef>
              <a:spcAft>
                <a:spcPts val="0"/>
              </a:spcAft>
              <a:buNone/>
              <a:defRPr/>
            </a:pPr>
            <a:r>
              <a:rPr lang="en-US" sz="2000" dirty="0">
                <a:solidFill>
                  <a:schemeClr val="bg2">
                    <a:lumMod val="25000"/>
                  </a:schemeClr>
                </a:solidFill>
                <a:latin typeface="Montserrat Medium" pitchFamily="2" charset="77"/>
              </a:rPr>
              <a:t>A.)  Wow, you make it look easy.</a:t>
            </a:r>
          </a:p>
          <a:p>
            <a:pPr marL="0" indent="0" fontAlgn="auto">
              <a:spcBef>
                <a:spcPts val="1200"/>
              </a:spcBef>
              <a:spcAft>
                <a:spcPts val="0"/>
              </a:spcAft>
              <a:buNone/>
              <a:defRPr/>
            </a:pPr>
            <a:r>
              <a:rPr lang="en-US" sz="2000" dirty="0">
                <a:solidFill>
                  <a:schemeClr val="bg2">
                    <a:lumMod val="25000"/>
                  </a:schemeClr>
                </a:solidFill>
                <a:latin typeface="Montserrat Medium" pitchFamily="2" charset="77"/>
              </a:rPr>
              <a:t>B.)  Your practice is really paying off.</a:t>
            </a:r>
          </a:p>
        </p:txBody>
      </p:sp>
      <p:sp>
        <p:nvSpPr>
          <p:cNvPr id="8" name="Title 1">
            <a:extLst>
              <a:ext uri="{FF2B5EF4-FFF2-40B4-BE49-F238E27FC236}">
                <a16:creationId xmlns:a16="http://schemas.microsoft.com/office/drawing/2014/main" id="{9255C469-BB5B-92EB-7B24-F754FB55C9D7}"/>
              </a:ext>
            </a:extLst>
          </p:cNvPr>
          <p:cNvSpPr txBox="1">
            <a:spLocks/>
          </p:cNvSpPr>
          <p:nvPr/>
        </p:nvSpPr>
        <p:spPr>
          <a:xfrm>
            <a:off x="844497" y="457200"/>
            <a:ext cx="7467600" cy="15494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75890"/>
                </a:solidFill>
                <a:latin typeface="Montserrat" pitchFamily="2" charset="77"/>
              </a:rPr>
              <a:t>Growth or </a:t>
            </a:r>
            <a:br>
              <a:rPr lang="en-US" b="1" dirty="0">
                <a:solidFill>
                  <a:srgbClr val="A75890"/>
                </a:solidFill>
                <a:latin typeface="Montserrat" pitchFamily="2" charset="77"/>
              </a:rPr>
            </a:br>
            <a:r>
              <a:rPr lang="en-US" b="1" dirty="0">
                <a:solidFill>
                  <a:srgbClr val="A75890"/>
                </a:solidFill>
                <a:latin typeface="Montserrat" pitchFamily="2" charset="77"/>
              </a:rPr>
              <a:t>Fixed Mindset</a:t>
            </a:r>
            <a:endParaRPr lang="en-US" dirty="0">
              <a:solidFill>
                <a:srgbClr val="A75890"/>
              </a:solidFill>
            </a:endParaRPr>
          </a:p>
        </p:txBody>
      </p:sp>
      <p:sp>
        <p:nvSpPr>
          <p:cNvPr id="10" name="Rectangle 9">
            <a:extLst>
              <a:ext uri="{FF2B5EF4-FFF2-40B4-BE49-F238E27FC236}">
                <a16:creationId xmlns:a16="http://schemas.microsoft.com/office/drawing/2014/main" id="{7056F276-DA8F-F358-BFF8-460E21A7F388}"/>
              </a:ext>
            </a:extLst>
          </p:cNvPr>
          <p:cNvSpPr/>
          <p:nvPr/>
        </p:nvSpPr>
        <p:spPr>
          <a:xfrm rot="16200000">
            <a:off x="5077177" y="1387791"/>
            <a:ext cx="9417015" cy="3441033"/>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pic>
        <p:nvPicPr>
          <p:cNvPr id="11" name="Picture 10">
            <a:extLst>
              <a:ext uri="{FF2B5EF4-FFF2-40B4-BE49-F238E27FC236}">
                <a16:creationId xmlns:a16="http://schemas.microsoft.com/office/drawing/2014/main" id="{1882B1A5-6C16-226B-B966-286C32FE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22691020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10BB21-D1F5-58CF-4778-8B33F7496A3D}"/>
              </a:ext>
            </a:extLst>
          </p:cNvPr>
          <p:cNvSpPr>
            <a:spLocks noGrp="1" noChangeArrowheads="1"/>
          </p:cNvSpPr>
          <p:nvPr/>
        </p:nvSpPr>
        <p:spPr bwMode="auto">
          <a:xfrm>
            <a:off x="844497" y="1752600"/>
            <a:ext cx="6553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spcBef>
                <a:spcPts val="1200"/>
              </a:spcBef>
              <a:spcAft>
                <a:spcPts val="0"/>
              </a:spcAft>
              <a:buNone/>
              <a:defRPr/>
            </a:pPr>
            <a:r>
              <a:rPr lang="en-US" sz="2000" b="1" dirty="0">
                <a:solidFill>
                  <a:schemeClr val="bg2">
                    <a:lumMod val="25000"/>
                  </a:schemeClr>
                </a:solidFill>
                <a:latin typeface="Montserrat" pitchFamily="2" charset="77"/>
              </a:rPr>
              <a:t>You want to encourage your child to step outside their comfort zone and look at different ways of doing something. Which one of these is a growth mindset statement:</a:t>
            </a:r>
          </a:p>
          <a:p>
            <a:pPr marL="457200" indent="-457200" fontAlgn="auto">
              <a:spcBef>
                <a:spcPts val="1200"/>
              </a:spcBef>
              <a:spcAft>
                <a:spcPts val="0"/>
              </a:spcAft>
              <a:buAutoNum type="alphaUcPeriod"/>
              <a:defRPr/>
            </a:pPr>
            <a:r>
              <a:rPr lang="en-US" sz="2000" dirty="0">
                <a:solidFill>
                  <a:schemeClr val="bg2">
                    <a:lumMod val="25000"/>
                  </a:schemeClr>
                </a:solidFill>
                <a:latin typeface="Montserrat Medium" pitchFamily="2" charset="77"/>
              </a:rPr>
              <a:t>I like how you kept trying new ways to get there. Good job!</a:t>
            </a:r>
          </a:p>
          <a:p>
            <a:pPr marL="457200" indent="-457200" fontAlgn="auto">
              <a:spcBef>
                <a:spcPts val="1200"/>
              </a:spcBef>
              <a:spcAft>
                <a:spcPts val="0"/>
              </a:spcAft>
              <a:buAutoNum type="alphaUcPeriod"/>
              <a:defRPr/>
            </a:pPr>
            <a:r>
              <a:rPr lang="en-US" sz="2000" dirty="0">
                <a:solidFill>
                  <a:schemeClr val="bg2">
                    <a:lumMod val="25000"/>
                  </a:schemeClr>
                </a:solidFill>
                <a:latin typeface="Montserrat Medium" pitchFamily="2" charset="77"/>
              </a:rPr>
              <a:t>Would you make up your mind and get this done.</a:t>
            </a:r>
          </a:p>
          <a:p>
            <a:pPr marL="457200" indent="-457200" fontAlgn="auto">
              <a:spcBef>
                <a:spcPts val="1200"/>
              </a:spcBef>
              <a:spcAft>
                <a:spcPts val="0"/>
              </a:spcAft>
              <a:buAutoNum type="alphaUcPeriod"/>
              <a:defRPr/>
            </a:pPr>
            <a:r>
              <a:rPr lang="en-US" sz="2000" dirty="0">
                <a:solidFill>
                  <a:schemeClr val="bg2">
                    <a:lumMod val="25000"/>
                  </a:schemeClr>
                </a:solidFill>
                <a:latin typeface="Montserrat Medium" pitchFamily="2" charset="77"/>
              </a:rPr>
              <a:t>You keep making mistakes.</a:t>
            </a:r>
          </a:p>
          <a:p>
            <a:pPr marL="457200" indent="-457200" fontAlgn="auto">
              <a:spcBef>
                <a:spcPts val="1200"/>
              </a:spcBef>
              <a:spcAft>
                <a:spcPts val="0"/>
              </a:spcAft>
              <a:buAutoNum type="alphaUcPeriod"/>
              <a:defRPr/>
            </a:pPr>
            <a:r>
              <a:rPr lang="en-US" sz="2000" dirty="0">
                <a:solidFill>
                  <a:schemeClr val="bg2">
                    <a:lumMod val="25000"/>
                  </a:schemeClr>
                </a:solidFill>
                <a:latin typeface="Montserrat Medium" pitchFamily="2" charset="77"/>
              </a:rPr>
              <a:t>I really like how you learned from your mistakes.</a:t>
            </a:r>
          </a:p>
          <a:p>
            <a:pPr marL="457200" indent="-457200" fontAlgn="auto">
              <a:spcBef>
                <a:spcPts val="1200"/>
              </a:spcBef>
              <a:spcAft>
                <a:spcPts val="0"/>
              </a:spcAft>
              <a:buAutoNum type="alphaUcPeriod"/>
              <a:defRPr/>
            </a:pPr>
            <a:r>
              <a:rPr lang="en-US" sz="2000" dirty="0">
                <a:solidFill>
                  <a:schemeClr val="bg2">
                    <a:lumMod val="25000"/>
                  </a:schemeClr>
                </a:solidFill>
                <a:latin typeface="Montserrat Medium" pitchFamily="2" charset="77"/>
              </a:rPr>
              <a:t>A and D</a:t>
            </a:r>
          </a:p>
        </p:txBody>
      </p:sp>
      <p:sp>
        <p:nvSpPr>
          <p:cNvPr id="4" name="Title 1">
            <a:extLst>
              <a:ext uri="{FF2B5EF4-FFF2-40B4-BE49-F238E27FC236}">
                <a16:creationId xmlns:a16="http://schemas.microsoft.com/office/drawing/2014/main" id="{52EB7D27-816D-7AC7-16D9-E6855095D1FC}"/>
              </a:ext>
            </a:extLst>
          </p:cNvPr>
          <p:cNvSpPr txBox="1">
            <a:spLocks/>
          </p:cNvSpPr>
          <p:nvPr/>
        </p:nvSpPr>
        <p:spPr>
          <a:xfrm>
            <a:off x="844497" y="381000"/>
            <a:ext cx="7467600" cy="15494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75890"/>
                </a:solidFill>
                <a:latin typeface="Montserrat" pitchFamily="2" charset="77"/>
              </a:rPr>
              <a:t>Growth or </a:t>
            </a:r>
            <a:br>
              <a:rPr lang="en-US" b="1" dirty="0">
                <a:solidFill>
                  <a:srgbClr val="A75890"/>
                </a:solidFill>
                <a:latin typeface="Montserrat" pitchFamily="2" charset="77"/>
              </a:rPr>
            </a:br>
            <a:r>
              <a:rPr lang="en-US" b="1" dirty="0">
                <a:solidFill>
                  <a:srgbClr val="A75890"/>
                </a:solidFill>
                <a:latin typeface="Montserrat" pitchFamily="2" charset="77"/>
              </a:rPr>
              <a:t>Fixed Mindset</a:t>
            </a:r>
            <a:endParaRPr lang="en-US" dirty="0">
              <a:solidFill>
                <a:srgbClr val="A75890"/>
              </a:solidFill>
            </a:endParaRPr>
          </a:p>
        </p:txBody>
      </p:sp>
      <p:sp>
        <p:nvSpPr>
          <p:cNvPr id="6" name="Rectangle 5">
            <a:extLst>
              <a:ext uri="{FF2B5EF4-FFF2-40B4-BE49-F238E27FC236}">
                <a16:creationId xmlns:a16="http://schemas.microsoft.com/office/drawing/2014/main" id="{B8AA5398-4A31-DD33-95B9-A8C8D57ECBB6}"/>
              </a:ext>
            </a:extLst>
          </p:cNvPr>
          <p:cNvSpPr/>
          <p:nvPr/>
        </p:nvSpPr>
        <p:spPr>
          <a:xfrm rot="16200000">
            <a:off x="5077177" y="1387791"/>
            <a:ext cx="9417015" cy="3441033"/>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pic>
        <p:nvPicPr>
          <p:cNvPr id="7" name="Picture 6">
            <a:extLst>
              <a:ext uri="{FF2B5EF4-FFF2-40B4-BE49-F238E27FC236}">
                <a16:creationId xmlns:a16="http://schemas.microsoft.com/office/drawing/2014/main" id="{AF1DA641-99E7-FDC9-E5BF-4C973A596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13191726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31634F-D657-226A-FB94-AEEF1264FF88}"/>
              </a:ext>
            </a:extLst>
          </p:cNvPr>
          <p:cNvSpPr/>
          <p:nvPr/>
        </p:nvSpPr>
        <p:spPr>
          <a:xfrm rot="10800000">
            <a:off x="-1" y="3980914"/>
            <a:ext cx="12192000" cy="2877086"/>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4CEA7D-0C11-218D-3C43-DE454A22B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6" name="Title 1">
            <a:extLst>
              <a:ext uri="{FF2B5EF4-FFF2-40B4-BE49-F238E27FC236}">
                <a16:creationId xmlns:a16="http://schemas.microsoft.com/office/drawing/2014/main" id="{3196BF2E-E94B-652F-F026-4592C765B3E8}"/>
              </a:ext>
            </a:extLst>
          </p:cNvPr>
          <p:cNvSpPr txBox="1">
            <a:spLocks/>
          </p:cNvSpPr>
          <p:nvPr/>
        </p:nvSpPr>
        <p:spPr>
          <a:xfrm>
            <a:off x="0" y="294045"/>
            <a:ext cx="12192000" cy="115375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77C4A"/>
                </a:solidFill>
                <a:latin typeface="Montserrat" pitchFamily="2" charset="77"/>
              </a:rPr>
              <a:t>Watch</a:t>
            </a: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705" y="1524001"/>
            <a:ext cx="7992591" cy="4410691"/>
          </a:xfrm>
          <a:prstGeom prst="rect">
            <a:avLst/>
          </a:prstGeom>
          <a:ln>
            <a:solidFill>
              <a:schemeClr val="tx1"/>
            </a:solidFill>
          </a:ln>
        </p:spPr>
      </p:pic>
      <p:sp>
        <p:nvSpPr>
          <p:cNvPr id="5" name="Rectangle 2"/>
          <p:cNvSpPr txBox="1">
            <a:spLocks/>
          </p:cNvSpPr>
          <p:nvPr/>
        </p:nvSpPr>
        <p:spPr>
          <a:xfrm>
            <a:off x="2209800" y="-2514600"/>
            <a:ext cx="7772400" cy="838200"/>
          </a:xfrm>
          <a:prstGeom prst="rect">
            <a:avLst/>
          </a:prstGeom>
          <a:ln>
            <a:solidFill>
              <a:schemeClr val="tx1"/>
            </a:solidFill>
          </a:ln>
        </p:spPr>
        <p:txBody>
          <a:bodyPr anchor="b">
            <a:noAutofit/>
          </a:bodyPr>
          <a:lstStyle>
            <a:lvl1pPr marL="0" algn="ctr" rtl="0" eaLnBrk="1" latinLnBrk="0" hangingPunct="1">
              <a:defRPr kumimoji="0" sz="12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4800"/>
              <a:t>Video</a:t>
            </a:r>
            <a:endParaRPr lang="en-US" sz="4800" dirty="0"/>
          </a:p>
        </p:txBody>
      </p:sp>
    </p:spTree>
    <p:extLst>
      <p:ext uri="{BB962C8B-B14F-4D97-AF65-F5344CB8AC3E}">
        <p14:creationId xmlns:p14="http://schemas.microsoft.com/office/powerpoint/2010/main" val="36267958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9847E5-42A2-B4A6-C8E1-9EEBBC86CECA}"/>
              </a:ext>
            </a:extLst>
          </p:cNvPr>
          <p:cNvSpPr/>
          <p:nvPr/>
        </p:nvSpPr>
        <p:spPr>
          <a:xfrm>
            <a:off x="1035424" y="1102658"/>
            <a:ext cx="12263718" cy="3545541"/>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2AE570-6ABD-16BC-D49A-3BC0B2925FA7}"/>
              </a:ext>
            </a:extLst>
          </p:cNvPr>
          <p:cNvPicPr>
            <a:picLocks noChangeAspect="1"/>
          </p:cNvPicPr>
          <p:nvPr/>
        </p:nvPicPr>
        <p:blipFill rotWithShape="1">
          <a:blip r:embed="rId3">
            <a:extLst>
              <a:ext uri="{28A0092B-C50C-407E-A947-70E740481C1C}">
                <a14:useLocalDpi xmlns:a14="http://schemas.microsoft.com/office/drawing/2010/main" val="0"/>
              </a:ext>
            </a:extLst>
          </a:blip>
          <a:srcRect l="42853" t="15528" b="42838"/>
          <a:stretch/>
        </p:blipFill>
        <p:spPr>
          <a:xfrm>
            <a:off x="0" y="4037105"/>
            <a:ext cx="6096000" cy="2820895"/>
          </a:xfrm>
          <a:prstGeom prst="rect">
            <a:avLst/>
          </a:prstGeom>
        </p:spPr>
      </p:pic>
      <p:sp>
        <p:nvSpPr>
          <p:cNvPr id="7" name="TextBox 6">
            <a:extLst>
              <a:ext uri="{FF2B5EF4-FFF2-40B4-BE49-F238E27FC236}">
                <a16:creationId xmlns:a16="http://schemas.microsoft.com/office/drawing/2014/main" id="{5B04F9C3-06ED-C22B-6624-AEED13561826}"/>
              </a:ext>
            </a:extLst>
          </p:cNvPr>
          <p:cNvSpPr txBox="1"/>
          <p:nvPr/>
        </p:nvSpPr>
        <p:spPr>
          <a:xfrm>
            <a:off x="685801" y="4272974"/>
            <a:ext cx="5125570" cy="1015663"/>
          </a:xfrm>
          <a:prstGeom prst="rect">
            <a:avLst/>
          </a:prstGeom>
          <a:noFill/>
        </p:spPr>
        <p:txBody>
          <a:bodyPr wrap="square" rtlCol="0">
            <a:spAutoFit/>
          </a:bodyPr>
          <a:lstStyle/>
          <a:p>
            <a:r>
              <a:rPr lang="en-US" sz="6000" b="1" i="1" dirty="0">
                <a:solidFill>
                  <a:schemeClr val="bg1"/>
                </a:solidFill>
                <a:latin typeface="Montserrat ExtraBold" pitchFamily="2" charset="77"/>
              </a:rPr>
              <a:t>What Next?</a:t>
            </a:r>
          </a:p>
        </p:txBody>
      </p:sp>
      <p:pic>
        <p:nvPicPr>
          <p:cNvPr id="9" name="Picture 8">
            <a:extLst>
              <a:ext uri="{FF2B5EF4-FFF2-40B4-BE49-F238E27FC236}">
                <a16:creationId xmlns:a16="http://schemas.microsoft.com/office/drawing/2014/main" id="{5EC55B59-611C-8FAA-2C49-79ECFE252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4" name="Content Placeholder 2">
            <a:extLst>
              <a:ext uri="{FF2B5EF4-FFF2-40B4-BE49-F238E27FC236}">
                <a16:creationId xmlns:a16="http://schemas.microsoft.com/office/drawing/2014/main" id="{651A68B8-5F4C-ABF5-14FF-90473A5E910D}"/>
              </a:ext>
            </a:extLst>
          </p:cNvPr>
          <p:cNvSpPr txBox="1">
            <a:spLocks/>
          </p:cNvSpPr>
          <p:nvPr/>
        </p:nvSpPr>
        <p:spPr>
          <a:xfrm>
            <a:off x="1931895" y="1607638"/>
            <a:ext cx="8897471" cy="4653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latin typeface="Montserrat SemiBold" pitchFamily="2" charset="77"/>
              </a:rPr>
              <a:t>Fixed vs. Growth  Mindset  quiz</a:t>
            </a:r>
          </a:p>
          <a:p>
            <a:r>
              <a:rPr lang="en-US" sz="2400" b="1" dirty="0">
                <a:solidFill>
                  <a:schemeClr val="bg1"/>
                </a:solidFill>
                <a:latin typeface="Montserrat SemiBold" pitchFamily="2" charset="77"/>
              </a:rPr>
              <a:t>Ten Growth Mindset statements</a:t>
            </a:r>
          </a:p>
          <a:p>
            <a:r>
              <a:rPr lang="en-US" sz="2400" b="1" dirty="0">
                <a:solidFill>
                  <a:schemeClr val="bg1"/>
                </a:solidFill>
                <a:latin typeface="Montserrat SemiBold" pitchFamily="2" charset="77"/>
              </a:rPr>
              <a:t>Practice Growth Mindset statements as a family</a:t>
            </a:r>
          </a:p>
          <a:p>
            <a:r>
              <a:rPr lang="en-US" sz="2400" b="1" dirty="0">
                <a:solidFill>
                  <a:schemeClr val="bg1"/>
                </a:solidFill>
                <a:latin typeface="Montserrat SemiBold" pitchFamily="2" charset="77"/>
              </a:rPr>
              <a:t>Report back next week!</a:t>
            </a:r>
            <a:br>
              <a:rPr lang="en-US" sz="2000" b="1" dirty="0">
                <a:solidFill>
                  <a:schemeClr val="bg1"/>
                </a:solidFill>
                <a:latin typeface="Montserrat SemiBold" pitchFamily="2" charset="77"/>
              </a:rPr>
            </a:br>
            <a:r>
              <a:rPr lang="en-US" sz="2000" b="1" dirty="0">
                <a:solidFill>
                  <a:schemeClr val="bg1"/>
                </a:solidFill>
                <a:latin typeface="Montserrat SemiBold" pitchFamily="2" charset="77"/>
              </a:rPr>
              <a:t> </a:t>
            </a:r>
            <a:br>
              <a:rPr lang="en-US" sz="2000" b="1" dirty="0">
                <a:solidFill>
                  <a:schemeClr val="bg1"/>
                </a:solidFill>
                <a:latin typeface="Montserrat SemiBold" pitchFamily="2" charset="77"/>
              </a:rPr>
            </a:br>
            <a:endParaRPr lang="en-US" sz="2000" b="1" dirty="0">
              <a:solidFill>
                <a:schemeClr val="bg1"/>
              </a:solidFill>
              <a:latin typeface="Montserrat SemiBold" pitchFamily="2" charset="77"/>
            </a:endParaRPr>
          </a:p>
        </p:txBody>
      </p:sp>
    </p:spTree>
    <p:extLst>
      <p:ext uri="{BB962C8B-B14F-4D97-AF65-F5344CB8AC3E}">
        <p14:creationId xmlns:p14="http://schemas.microsoft.com/office/powerpoint/2010/main" val="24077725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A5801-DFE3-DEE6-F019-966ED9E7A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9" name="Rectangle 8">
            <a:extLst>
              <a:ext uri="{FF2B5EF4-FFF2-40B4-BE49-F238E27FC236}">
                <a16:creationId xmlns:a16="http://schemas.microsoft.com/office/drawing/2014/main" id="{04F24761-28B6-4AF3-E034-C0F911DA059D}"/>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9605400-1D60-C0D4-79FA-36337ACB0CD6}"/>
              </a:ext>
            </a:extLst>
          </p:cNvPr>
          <p:cNvPicPr>
            <a:picLocks noChangeAspect="1"/>
          </p:cNvPicPr>
          <p:nvPr/>
        </p:nvPicPr>
        <p:blipFill rotWithShape="1">
          <a:blip r:embed="rId4">
            <a:extLst>
              <a:ext uri="{28A0092B-C50C-407E-A947-70E740481C1C}">
                <a14:useLocalDpi xmlns:a14="http://schemas.microsoft.com/office/drawing/2010/main" val="0"/>
              </a:ext>
            </a:extLst>
          </a:blip>
          <a:srcRect b="27188"/>
          <a:stretch/>
        </p:blipFill>
        <p:spPr>
          <a:xfrm>
            <a:off x="0" y="4037105"/>
            <a:ext cx="5811371" cy="2820895"/>
          </a:xfrm>
          <a:prstGeom prst="rect">
            <a:avLst/>
          </a:prstGeom>
        </p:spPr>
      </p:pic>
      <p:sp>
        <p:nvSpPr>
          <p:cNvPr id="11" name="Rectangle 16">
            <a:extLst>
              <a:ext uri="{FF2B5EF4-FFF2-40B4-BE49-F238E27FC236}">
                <a16:creationId xmlns:a16="http://schemas.microsoft.com/office/drawing/2014/main" id="{92207139-BEDB-3472-DC85-DF7ED85C31E5}"/>
              </a:ext>
            </a:extLst>
          </p:cNvPr>
          <p:cNvSpPr txBox="1">
            <a:spLocks/>
          </p:cNvSpPr>
          <p:nvPr/>
        </p:nvSpPr>
        <p:spPr>
          <a:xfrm>
            <a:off x="1656626" y="1707773"/>
            <a:ext cx="8515928" cy="3078161"/>
          </a:xfrm>
          <a:prstGeom prst="rect">
            <a:avLst/>
          </a:prstGeom>
        </p:spPr>
        <p:txBody>
          <a:bodyPr vert="horz" lIns="91440" tIns="0" rIns="91440" bIns="45720" rtlCol="0" anchor="t" anchorCtr="0">
            <a:noAutofit/>
          </a:bodyPr>
          <a:lstStyle>
            <a:lvl1pPr marL="0" marR="0" indent="0" algn="r" defTabSz="914400" rtl="0" eaLnBrk="1" latinLnBrk="0" hangingPunct="1">
              <a:lnSpc>
                <a:spcPct val="90000"/>
              </a:lnSpc>
              <a:spcBef>
                <a:spcPct val="20000"/>
              </a:spcBef>
              <a:buFontTx/>
              <a:buNone/>
              <a:defRPr kumimoji="0" sz="180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a:solidFill>
                  <a:schemeClr val="bg1"/>
                </a:solidFill>
                <a:latin typeface="Montserrat" pitchFamily="2" charset="77"/>
              </a:rPr>
              <a:t>Growth Mindset: </a:t>
            </a:r>
          </a:p>
          <a:p>
            <a:pPr algn="l"/>
            <a:r>
              <a:rPr lang="en-US" sz="2000" b="1">
                <a:solidFill>
                  <a:schemeClr val="bg1"/>
                </a:solidFill>
                <a:latin typeface="Montserrat" pitchFamily="2" charset="77"/>
              </a:rPr>
              <a:t>The Power of Yet!</a:t>
            </a:r>
          </a:p>
          <a:p>
            <a:pPr algn="l"/>
            <a:r>
              <a:rPr lang="en-US">
                <a:solidFill>
                  <a:schemeClr val="bg1"/>
                </a:solidFill>
                <a:latin typeface="Montserrat Medium" pitchFamily="2" charset="77"/>
              </a:rPr>
              <a:t>Module 5</a:t>
            </a:r>
            <a:endParaRPr lang="en-US" dirty="0">
              <a:solidFill>
                <a:schemeClr val="bg1"/>
              </a:solidFill>
              <a:latin typeface="Montserrat Medium" pitchFamily="2" charset="77"/>
            </a:endParaRPr>
          </a:p>
        </p:txBody>
      </p:sp>
      <p:sp>
        <p:nvSpPr>
          <p:cNvPr id="12" name="TextBox 11">
            <a:extLst>
              <a:ext uri="{FF2B5EF4-FFF2-40B4-BE49-F238E27FC236}">
                <a16:creationId xmlns:a16="http://schemas.microsoft.com/office/drawing/2014/main" id="{4581DCB9-2E40-A251-FFFE-AF1751233DAD}"/>
              </a:ext>
            </a:extLst>
          </p:cNvPr>
          <p:cNvSpPr txBox="1"/>
          <p:nvPr/>
        </p:nvSpPr>
        <p:spPr>
          <a:xfrm>
            <a:off x="609600" y="4272974"/>
            <a:ext cx="5029200" cy="1323439"/>
          </a:xfrm>
          <a:prstGeom prst="rect">
            <a:avLst/>
          </a:prstGeom>
          <a:noFill/>
        </p:spPr>
        <p:txBody>
          <a:bodyPr wrap="square" rtlCol="0">
            <a:spAutoFit/>
          </a:bodyPr>
          <a:lstStyle/>
          <a:p>
            <a:r>
              <a:rPr lang="en-US" sz="4000" b="1" i="1">
                <a:solidFill>
                  <a:schemeClr val="bg1"/>
                </a:solidFill>
                <a:latin typeface="Montserrat ExtraBold" pitchFamily="2" charset="77"/>
              </a:rPr>
              <a:t>Champions For Our Children</a:t>
            </a:r>
            <a:endParaRPr lang="en-US" sz="4000" b="1" i="1" dirty="0">
              <a:solidFill>
                <a:schemeClr val="bg1"/>
              </a:solidFill>
              <a:latin typeface="Montserrat ExtraBold" pitchFamily="2" charset="77"/>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8FC793-F4FB-1B9C-2586-6CF892EFE447}"/>
              </a:ext>
            </a:extLst>
          </p:cNvPr>
          <p:cNvPicPr>
            <a:picLocks noChangeAspect="1"/>
          </p:cNvPicPr>
          <p:nvPr/>
        </p:nvPicPr>
        <p:blipFill>
          <a:blip r:embed="rId3">
            <a:extLst>
              <a:ext uri="{28A0092B-C50C-407E-A947-70E740481C1C}">
                <a14:useLocalDpi xmlns:a14="http://schemas.microsoft.com/office/drawing/2010/main" val="0"/>
              </a:ext>
            </a:extLst>
          </a:blip>
          <a:srcRect t="15111" b="15111"/>
          <a:stretch/>
        </p:blipFill>
        <p:spPr>
          <a:xfrm>
            <a:off x="-1" y="0"/>
            <a:ext cx="8908353" cy="4141694"/>
          </a:xfrm>
          <a:prstGeom prst="rect">
            <a:avLst/>
          </a:prstGeom>
        </p:spPr>
      </p:pic>
      <p:sp>
        <p:nvSpPr>
          <p:cNvPr id="9" name="TextBox 8">
            <a:extLst>
              <a:ext uri="{FF2B5EF4-FFF2-40B4-BE49-F238E27FC236}">
                <a16:creationId xmlns:a16="http://schemas.microsoft.com/office/drawing/2014/main" id="{F0023CCD-8B35-C2A7-4487-3CCACE287F92}"/>
              </a:ext>
            </a:extLst>
          </p:cNvPr>
          <p:cNvSpPr txBox="1"/>
          <p:nvPr/>
        </p:nvSpPr>
        <p:spPr>
          <a:xfrm>
            <a:off x="609600" y="611567"/>
            <a:ext cx="5065058" cy="923330"/>
          </a:xfrm>
          <a:prstGeom prst="rect">
            <a:avLst/>
          </a:prstGeom>
          <a:noFill/>
        </p:spPr>
        <p:txBody>
          <a:bodyPr wrap="square">
            <a:spAutoFit/>
          </a:bodyPr>
          <a:lstStyle/>
          <a:p>
            <a:r>
              <a:rPr lang="en-US" sz="5400" b="1" i="1" kern="1200" dirty="0">
                <a:solidFill>
                  <a:schemeClr val="bg1"/>
                </a:solidFill>
                <a:effectLst/>
                <a:latin typeface="Montserrat" pitchFamily="2" charset="77"/>
              </a:rPr>
              <a:t>A Look Back</a:t>
            </a:r>
            <a:endParaRPr lang="en-US" sz="5400" i="1" dirty="0">
              <a:solidFill>
                <a:schemeClr val="bg1"/>
              </a:solidFill>
            </a:endParaRPr>
          </a:p>
        </p:txBody>
      </p:sp>
      <p:sp>
        <p:nvSpPr>
          <p:cNvPr id="10" name="Rectangle 9">
            <a:extLst>
              <a:ext uri="{FF2B5EF4-FFF2-40B4-BE49-F238E27FC236}">
                <a16:creationId xmlns:a16="http://schemas.microsoft.com/office/drawing/2014/main" id="{40283316-BC43-72D1-ABFF-59CBCAA5B249}"/>
              </a:ext>
            </a:extLst>
          </p:cNvPr>
          <p:cNvSpPr/>
          <p:nvPr/>
        </p:nvSpPr>
        <p:spPr>
          <a:xfrm>
            <a:off x="1833283" y="2607650"/>
            <a:ext cx="10358717" cy="2954950"/>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58B3E0-D559-0EEE-30B7-75EE06B9F8C9}"/>
              </a:ext>
            </a:extLst>
          </p:cNvPr>
          <p:cNvSpPr txBox="1"/>
          <p:nvPr/>
        </p:nvSpPr>
        <p:spPr>
          <a:xfrm>
            <a:off x="2228086" y="2961740"/>
            <a:ext cx="7899466" cy="1877437"/>
          </a:xfrm>
          <a:prstGeom prst="rect">
            <a:avLst/>
          </a:prstGeom>
          <a:noFill/>
        </p:spPr>
        <p:txBody>
          <a:bodyPr wrap="square">
            <a:spAutoFit/>
          </a:bodyPr>
          <a:lstStyle/>
          <a:p>
            <a:pPr>
              <a:spcBef>
                <a:spcPts val="1200"/>
              </a:spcBef>
            </a:pPr>
            <a:r>
              <a:rPr lang="en-US" sz="2400" b="1" dirty="0">
                <a:solidFill>
                  <a:schemeClr val="bg1"/>
                </a:solidFill>
                <a:latin typeface="Montserrat SemiBold" pitchFamily="2" charset="77"/>
              </a:rPr>
              <a:t>What did you learn?</a:t>
            </a:r>
          </a:p>
          <a:p>
            <a:pPr>
              <a:spcBef>
                <a:spcPts val="1200"/>
              </a:spcBef>
            </a:pPr>
            <a:r>
              <a:rPr lang="en-US" sz="2400" b="1" dirty="0">
                <a:solidFill>
                  <a:schemeClr val="bg1"/>
                </a:solidFill>
                <a:latin typeface="Montserrat SemiBold" pitchFamily="2" charset="77"/>
              </a:rPr>
              <a:t>Did anything surprise you?</a:t>
            </a:r>
          </a:p>
          <a:p>
            <a:pPr>
              <a:spcBef>
                <a:spcPts val="1200"/>
              </a:spcBef>
            </a:pPr>
            <a:r>
              <a:rPr lang="en-US" sz="2400" b="1" dirty="0">
                <a:solidFill>
                  <a:schemeClr val="bg1"/>
                </a:solidFill>
                <a:latin typeface="Montserrat SemiBold" pitchFamily="2" charset="77"/>
              </a:rPr>
              <a:t>Did your child add anything to the list of test-taking strategies that they’d also like you to do?</a:t>
            </a:r>
          </a:p>
        </p:txBody>
      </p:sp>
      <p:pic>
        <p:nvPicPr>
          <p:cNvPr id="12" name="Picture 11">
            <a:extLst>
              <a:ext uri="{FF2B5EF4-FFF2-40B4-BE49-F238E27FC236}">
                <a16:creationId xmlns:a16="http://schemas.microsoft.com/office/drawing/2014/main" id="{5E96599A-08D8-9EEA-4685-62C9194FE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4" name="Text Placeholder 3">
            <a:extLst>
              <a:ext uri="{FF2B5EF4-FFF2-40B4-BE49-F238E27FC236}">
                <a16:creationId xmlns:a16="http://schemas.microsoft.com/office/drawing/2014/main" id="{53D4D08B-1895-208A-CD0B-D059E3FB9ABF}"/>
              </a:ext>
            </a:extLst>
          </p:cNvPr>
          <p:cNvSpPr>
            <a:spLocks noGrp="1"/>
          </p:cNvSpPr>
          <p:nvPr>
            <p:ph type="body" sz="quarter" idx="11"/>
          </p:nvPr>
        </p:nvSpPr>
        <p:spPr>
          <a:xfrm>
            <a:off x="12961716" y="5454570"/>
            <a:ext cx="661044" cy="362673"/>
          </a:xfrm>
        </p:spPr>
        <p:txBody>
          <a:bodyPr/>
          <a:lstStyle/>
          <a:p>
            <a:r>
              <a:rPr lang="en-US" dirty="0">
                <a:cs typeface="Calibri"/>
              </a:rPr>
              <a:t>font</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0A0E2-FCC8-8101-134A-901312CFBADC}"/>
              </a:ext>
            </a:extLst>
          </p:cNvPr>
          <p:cNvPicPr>
            <a:picLocks noChangeAspect="1"/>
          </p:cNvPicPr>
          <p:nvPr/>
        </p:nvPicPr>
        <p:blipFill>
          <a:blip r:embed="rId3">
            <a:extLst>
              <a:ext uri="{28A0092B-C50C-407E-A947-70E740481C1C}">
                <a14:useLocalDpi xmlns:a14="http://schemas.microsoft.com/office/drawing/2010/main" val="0"/>
              </a:ext>
            </a:extLst>
          </a:blip>
          <a:srcRect t="7865" b="7865"/>
          <a:stretch/>
        </p:blipFill>
        <p:spPr>
          <a:xfrm>
            <a:off x="0" y="1"/>
            <a:ext cx="12192000" cy="6858000"/>
          </a:xfrm>
          <a:prstGeom prst="rect">
            <a:avLst/>
          </a:prstGeom>
        </p:spPr>
      </p:pic>
      <p:sp>
        <p:nvSpPr>
          <p:cNvPr id="6" name="Content Placeholder 2">
            <a:extLst>
              <a:ext uri="{FF2B5EF4-FFF2-40B4-BE49-F238E27FC236}">
                <a16:creationId xmlns:a16="http://schemas.microsoft.com/office/drawing/2014/main" id="{E34B55D4-015D-E784-BE09-102546CDFC1A}"/>
              </a:ext>
            </a:extLst>
          </p:cNvPr>
          <p:cNvSpPr txBox="1">
            <a:spLocks/>
          </p:cNvSpPr>
          <p:nvPr/>
        </p:nvSpPr>
        <p:spPr>
          <a:xfrm>
            <a:off x="6629400" y="457200"/>
            <a:ext cx="5433390" cy="19527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bg1"/>
                </a:solidFill>
                <a:latin typeface="Garamond" panose="02020404030301010803" pitchFamily="18" charset="0"/>
              </a:rPr>
              <a:t>What would you do if you could not fail?</a:t>
            </a:r>
          </a:p>
        </p:txBody>
      </p:sp>
      <p:pic>
        <p:nvPicPr>
          <p:cNvPr id="7" name="Picture 6">
            <a:extLst>
              <a:ext uri="{FF2B5EF4-FFF2-40B4-BE49-F238E27FC236}">
                <a16:creationId xmlns:a16="http://schemas.microsoft.com/office/drawing/2014/main" id="{252D0A53-1868-6D45-250E-89B5DFBDF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652283"/>
            <a:ext cx="2274634" cy="519917"/>
          </a:xfrm>
          <a:prstGeom prst="rect">
            <a:avLst/>
          </a:prstGeom>
        </p:spPr>
      </p:pic>
    </p:spTree>
    <p:extLst>
      <p:ext uri="{BB962C8B-B14F-4D97-AF65-F5344CB8AC3E}">
        <p14:creationId xmlns:p14="http://schemas.microsoft.com/office/powerpoint/2010/main" val="30125331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899047"/>
            <a:ext cx="7526236" cy="990600"/>
          </a:xfrm>
          <a:ln>
            <a:solidFill>
              <a:schemeClr val="tx1"/>
            </a:solidFill>
          </a:ln>
        </p:spPr>
        <p:txBody>
          <a:bodyPr anchor="ctr">
            <a:normAutofit/>
          </a:bodyPr>
          <a:lstStyle/>
          <a:p>
            <a:pPr algn="ctr"/>
            <a:r>
              <a:rPr lang="en-US" sz="4400" dirty="0"/>
              <a:t>Great News!</a:t>
            </a:r>
          </a:p>
        </p:txBody>
      </p:sp>
      <p:sp>
        <p:nvSpPr>
          <p:cNvPr id="3" name="Text Placeholder 2"/>
          <p:cNvSpPr>
            <a:spLocks noGrp="1"/>
          </p:cNvSpPr>
          <p:nvPr>
            <p:ph type="body" sz="quarter" idx="14"/>
          </p:nvPr>
        </p:nvSpPr>
        <p:spPr>
          <a:xfrm>
            <a:off x="4145958" y="1452562"/>
            <a:ext cx="6141042" cy="4377957"/>
          </a:xfrm>
        </p:spPr>
        <p:txBody>
          <a:bodyPr>
            <a:noAutofit/>
          </a:bodyPr>
          <a:lstStyle/>
          <a:p>
            <a:pPr marL="342900" indent="-342900">
              <a:buFont typeface="Arial" panose="020B0604020202020204" pitchFamily="34" charset="0"/>
              <a:buChar char="•"/>
            </a:pPr>
            <a:r>
              <a:rPr lang="en-US" sz="2400" dirty="0">
                <a:latin typeface="Montserrat Medium" pitchFamily="2" charset="77"/>
              </a:rPr>
              <a:t>What would our children say if we told them that making stumbles, mistakes, and facing obstacles is great news?</a:t>
            </a:r>
          </a:p>
          <a:p>
            <a:pPr marL="342900" indent="-342900">
              <a:buFont typeface="Arial" panose="020B0604020202020204" pitchFamily="34" charset="0"/>
              <a:buChar char="•"/>
            </a:pPr>
            <a:r>
              <a:rPr lang="en-US" sz="2400" dirty="0">
                <a:latin typeface="Montserrat Medium" pitchFamily="2" charset="77"/>
                <a:ea typeface="Arial" charset="0"/>
                <a:cs typeface="Arial" charset="0"/>
              </a:rPr>
              <a:t>What would our children say if we told them every time you work hard, stretch yourself and learn something new, your brain forms new connections, and over time you actually become smarter?</a:t>
            </a:r>
            <a:endParaRPr lang="en-US" sz="2400" dirty="0">
              <a:latin typeface="Montserrat Medium" pitchFamily="2" charset="77"/>
            </a:endParaRPr>
          </a:p>
          <a:p>
            <a:pPr marL="457200" indent="-457200">
              <a:buFont typeface="Arial" panose="020B0604020202020204" pitchFamily="34" charset="0"/>
              <a:buChar char="•"/>
            </a:pPr>
            <a:endParaRPr lang="en-US" sz="2400" dirty="0">
              <a:latin typeface="Montserrat Medium" pitchFamily="2" charset="77"/>
            </a:endParaRPr>
          </a:p>
        </p:txBody>
      </p:sp>
      <p:sp>
        <p:nvSpPr>
          <p:cNvPr id="5" name="Title 1">
            <a:extLst>
              <a:ext uri="{FF2B5EF4-FFF2-40B4-BE49-F238E27FC236}">
                <a16:creationId xmlns:a16="http://schemas.microsoft.com/office/drawing/2014/main" id="{4F652614-7F15-3B97-B886-BE508FB09E59}"/>
              </a:ext>
            </a:extLst>
          </p:cNvPr>
          <p:cNvSpPr txBox="1">
            <a:spLocks/>
          </p:cNvSpPr>
          <p:nvPr/>
        </p:nvSpPr>
        <p:spPr>
          <a:xfrm>
            <a:off x="4096872" y="152400"/>
            <a:ext cx="6190128" cy="1325563"/>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b="1" dirty="0">
                <a:solidFill>
                  <a:srgbClr val="A75890"/>
                </a:solidFill>
                <a:latin typeface="Montserrat ExtraBold" pitchFamily="2" charset="77"/>
              </a:rPr>
              <a:t>Great News!</a:t>
            </a:r>
          </a:p>
        </p:txBody>
      </p:sp>
      <p:sp>
        <p:nvSpPr>
          <p:cNvPr id="6" name="Rectangle 5">
            <a:extLst>
              <a:ext uri="{FF2B5EF4-FFF2-40B4-BE49-F238E27FC236}">
                <a16:creationId xmlns:a16="http://schemas.microsoft.com/office/drawing/2014/main" id="{65582DB9-C74C-CD59-2598-91B9A9347AF2}"/>
              </a:ext>
            </a:extLst>
          </p:cNvPr>
          <p:cNvSpPr/>
          <p:nvPr/>
        </p:nvSpPr>
        <p:spPr>
          <a:xfrm>
            <a:off x="838200" y="0"/>
            <a:ext cx="2407023" cy="6858000"/>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BFA7E-32A7-A87F-8DFB-9D48B4A5E4ED}"/>
              </a:ext>
            </a:extLst>
          </p:cNvPr>
          <p:cNvPicPr>
            <a:picLocks noChangeAspect="1"/>
          </p:cNvPicPr>
          <p:nvPr/>
        </p:nvPicPr>
        <p:blipFill rotWithShape="1">
          <a:blip r:embed="rId3">
            <a:extLst>
              <a:ext uri="{28A0092B-C50C-407E-A947-70E740481C1C}">
                <a14:useLocalDpi xmlns:a14="http://schemas.microsoft.com/office/drawing/2010/main" val="0"/>
              </a:ext>
            </a:extLst>
          </a:blip>
          <a:srcRect l="28646" r="21144"/>
          <a:stretch/>
        </p:blipFill>
        <p:spPr>
          <a:xfrm>
            <a:off x="434509" y="1131094"/>
            <a:ext cx="3299291" cy="4377958"/>
          </a:xfrm>
          <a:prstGeom prst="rect">
            <a:avLst/>
          </a:prstGeom>
        </p:spPr>
      </p:pic>
      <p:sp>
        <p:nvSpPr>
          <p:cNvPr id="8" name="Rectangle 7">
            <a:extLst>
              <a:ext uri="{FF2B5EF4-FFF2-40B4-BE49-F238E27FC236}">
                <a16:creationId xmlns:a16="http://schemas.microsoft.com/office/drawing/2014/main" id="{B5790AA2-4A12-D06B-4CE3-D8A9EB6FDC75}"/>
              </a:ext>
            </a:extLst>
          </p:cNvPr>
          <p:cNvSpPr/>
          <p:nvPr/>
        </p:nvSpPr>
        <p:spPr>
          <a:xfrm>
            <a:off x="434509" y="2743200"/>
            <a:ext cx="3299291" cy="2765852"/>
          </a:xfrm>
          <a:prstGeom prst="rect">
            <a:avLst/>
          </a:prstGeom>
          <a:gradFill flip="none" rotWithShape="1">
            <a:gsLst>
              <a:gs pos="0">
                <a:schemeClr val="accent1">
                  <a:lumMod val="5000"/>
                  <a:lumOff val="95000"/>
                  <a:alpha val="0"/>
                </a:schemeClr>
              </a:gs>
              <a:gs pos="100000">
                <a:srgbClr val="A75890">
                  <a:alpha val="72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50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1E1D00-00CC-7D0C-AFE8-DF9230DDB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5" name="Rectangle 4">
            <a:extLst>
              <a:ext uri="{FF2B5EF4-FFF2-40B4-BE49-F238E27FC236}">
                <a16:creationId xmlns:a16="http://schemas.microsoft.com/office/drawing/2014/main" id="{8EFCC4FA-741E-246A-93A5-F7CEB0C6CC46}"/>
              </a:ext>
            </a:extLst>
          </p:cNvPr>
          <p:cNvSpPr/>
          <p:nvPr/>
        </p:nvSpPr>
        <p:spPr>
          <a:xfrm>
            <a:off x="1035424" y="1102659"/>
            <a:ext cx="12263718" cy="3052482"/>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4C6B1A-B0E7-9C14-3178-6B7C7201FC0D}"/>
              </a:ext>
            </a:extLst>
          </p:cNvPr>
          <p:cNvPicPr>
            <a:picLocks noChangeAspect="1"/>
          </p:cNvPicPr>
          <p:nvPr/>
        </p:nvPicPr>
        <p:blipFill rotWithShape="1">
          <a:blip r:embed="rId4">
            <a:extLst>
              <a:ext uri="{28A0092B-C50C-407E-A947-70E740481C1C}">
                <a14:useLocalDpi xmlns:a14="http://schemas.microsoft.com/office/drawing/2010/main" val="0"/>
              </a:ext>
            </a:extLst>
          </a:blip>
          <a:srcRect l="6994" t="12511" b="19505"/>
          <a:stretch/>
        </p:blipFill>
        <p:spPr>
          <a:xfrm flipH="1">
            <a:off x="0" y="4037105"/>
            <a:ext cx="5811371" cy="2820895"/>
          </a:xfrm>
          <a:prstGeom prst="rect">
            <a:avLst/>
          </a:prstGeom>
        </p:spPr>
      </p:pic>
      <p:sp>
        <p:nvSpPr>
          <p:cNvPr id="7" name="Rectangle 16">
            <a:extLst>
              <a:ext uri="{FF2B5EF4-FFF2-40B4-BE49-F238E27FC236}">
                <a16:creationId xmlns:a16="http://schemas.microsoft.com/office/drawing/2014/main" id="{40197F4B-F340-6E22-71D2-B0428C8D8ED3}"/>
              </a:ext>
            </a:extLst>
          </p:cNvPr>
          <p:cNvSpPr txBox="1">
            <a:spLocks/>
          </p:cNvSpPr>
          <p:nvPr/>
        </p:nvSpPr>
        <p:spPr>
          <a:xfrm>
            <a:off x="1656626" y="1707773"/>
            <a:ext cx="7334974" cy="3078161"/>
          </a:xfrm>
          <a:prstGeom prst="rect">
            <a:avLst/>
          </a:prstGeom>
        </p:spPr>
        <p:txBody>
          <a:bodyPr vert="horz" lIns="91440" tIns="0" rIns="91440" bIns="45720" rtlCol="0" anchor="t" anchorCtr="0">
            <a:noAutofit/>
          </a:bodyPr>
          <a:lstStyle>
            <a:lvl1pPr marL="0" marR="0" indent="0" algn="r" defTabSz="914400" rtl="0" eaLnBrk="1" latinLnBrk="0" hangingPunct="1">
              <a:lnSpc>
                <a:spcPct val="90000"/>
              </a:lnSpc>
              <a:spcBef>
                <a:spcPct val="20000"/>
              </a:spcBef>
              <a:buFontTx/>
              <a:buNone/>
              <a:defRPr kumimoji="0" sz="180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a:solidFill>
                  <a:schemeClr val="bg1"/>
                </a:solidFill>
                <a:latin typeface="Montserrat" pitchFamily="2" charset="77"/>
              </a:rPr>
              <a:t>What is mindset? </a:t>
            </a:r>
            <a:endParaRPr lang="en-US" sz="2000" b="1" dirty="0">
              <a:solidFill>
                <a:schemeClr val="bg1"/>
              </a:solidFill>
              <a:latin typeface="Montserrat" pitchFamily="2" charset="77"/>
            </a:endParaRPr>
          </a:p>
          <a:p>
            <a:pPr algn="l"/>
            <a:r>
              <a:rPr lang="en-US" dirty="0">
                <a:solidFill>
                  <a:schemeClr val="bg1"/>
                </a:solidFill>
                <a:latin typeface="Montserrat Medium" pitchFamily="2" charset="77"/>
              </a:rPr>
              <a:t>It’s our frame of mind. It’s our collection of thoughts and beliefs that shape our thought habits which in turn affect how we  think, what we feel, and what we do.</a:t>
            </a:r>
          </a:p>
        </p:txBody>
      </p:sp>
      <p:sp>
        <p:nvSpPr>
          <p:cNvPr id="8" name="TextBox 7">
            <a:extLst>
              <a:ext uri="{FF2B5EF4-FFF2-40B4-BE49-F238E27FC236}">
                <a16:creationId xmlns:a16="http://schemas.microsoft.com/office/drawing/2014/main" id="{29A2EC1E-F64E-0164-A26D-7A65B62DBCFF}"/>
              </a:ext>
            </a:extLst>
          </p:cNvPr>
          <p:cNvSpPr txBox="1"/>
          <p:nvPr/>
        </p:nvSpPr>
        <p:spPr>
          <a:xfrm>
            <a:off x="609600" y="4272974"/>
            <a:ext cx="5029200" cy="1323439"/>
          </a:xfrm>
          <a:prstGeom prst="rect">
            <a:avLst/>
          </a:prstGeom>
          <a:noFill/>
        </p:spPr>
        <p:txBody>
          <a:bodyPr wrap="square" rtlCol="0">
            <a:spAutoFit/>
          </a:bodyPr>
          <a:lstStyle/>
          <a:p>
            <a:r>
              <a:rPr lang="en-US" sz="4000" b="1" i="1" dirty="0">
                <a:solidFill>
                  <a:schemeClr val="bg1"/>
                </a:solidFill>
                <a:latin typeface="Montserrat ExtraBold" pitchFamily="2" charset="77"/>
              </a:rPr>
              <a:t>Mindset is a </a:t>
            </a:r>
            <a:br>
              <a:rPr lang="en-US" sz="4000" b="1" i="1" dirty="0">
                <a:solidFill>
                  <a:schemeClr val="bg1"/>
                </a:solidFill>
                <a:latin typeface="Montserrat ExtraBold" pitchFamily="2" charset="77"/>
              </a:rPr>
            </a:br>
            <a:r>
              <a:rPr lang="en-US" sz="4000" b="1" i="1" dirty="0">
                <a:solidFill>
                  <a:schemeClr val="bg1"/>
                </a:solidFill>
                <a:latin typeface="Montserrat ExtraBold" pitchFamily="2" charset="77"/>
              </a:rPr>
              <a:t>Big Deal!</a:t>
            </a:r>
          </a:p>
        </p:txBody>
      </p:sp>
    </p:spTree>
    <p:extLst>
      <p:ext uri="{BB962C8B-B14F-4D97-AF65-F5344CB8AC3E}">
        <p14:creationId xmlns:p14="http://schemas.microsoft.com/office/powerpoint/2010/main" val="4240292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0B12F9-39C9-889F-0B50-C313EA238A18}"/>
              </a:ext>
            </a:extLst>
          </p:cNvPr>
          <p:cNvSpPr/>
          <p:nvPr/>
        </p:nvSpPr>
        <p:spPr>
          <a:xfrm rot="10800000">
            <a:off x="-1" y="3980914"/>
            <a:ext cx="12192000" cy="2877086"/>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14" y="1085225"/>
            <a:ext cx="8021170" cy="4477375"/>
          </a:xfrm>
          <a:prstGeom prst="rect">
            <a:avLst/>
          </a:prstGeom>
        </p:spPr>
      </p:pic>
      <p:pic>
        <p:nvPicPr>
          <p:cNvPr id="5" name="Picture 4">
            <a:extLst>
              <a:ext uri="{FF2B5EF4-FFF2-40B4-BE49-F238E27FC236}">
                <a16:creationId xmlns:a16="http://schemas.microsoft.com/office/drawing/2014/main" id="{23ED073E-3C4A-D42C-7DEE-A4350FA7A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6" name="Title 1">
            <a:extLst>
              <a:ext uri="{FF2B5EF4-FFF2-40B4-BE49-F238E27FC236}">
                <a16:creationId xmlns:a16="http://schemas.microsoft.com/office/drawing/2014/main" id="{95EEBF13-A410-BA91-3C3C-DF9A078FAAC2}"/>
              </a:ext>
            </a:extLst>
          </p:cNvPr>
          <p:cNvSpPr txBox="1">
            <a:spLocks/>
          </p:cNvSpPr>
          <p:nvPr/>
        </p:nvSpPr>
        <p:spPr>
          <a:xfrm>
            <a:off x="0" y="294045"/>
            <a:ext cx="12192000" cy="115375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4987"/>
                </a:solidFill>
                <a:latin typeface="Montserrat" pitchFamily="2" charset="77"/>
              </a:rPr>
              <a:t>Watch</a:t>
            </a:r>
          </a:p>
        </p:txBody>
      </p:sp>
    </p:spTree>
    <p:extLst>
      <p:ext uri="{BB962C8B-B14F-4D97-AF65-F5344CB8AC3E}">
        <p14:creationId xmlns:p14="http://schemas.microsoft.com/office/powerpoint/2010/main" val="30693258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C8AEBA-2DC8-8C46-BD91-91426FC366F4}"/>
              </a:ext>
            </a:extLst>
          </p:cNvPr>
          <p:cNvSpPr>
            <a:spLocks noGrp="1"/>
          </p:cNvSpPr>
          <p:nvPr>
            <p:ph type="title"/>
          </p:nvPr>
        </p:nvSpPr>
        <p:spPr>
          <a:xfrm>
            <a:off x="682487" y="389034"/>
            <a:ext cx="10899913" cy="808777"/>
          </a:xfrm>
        </p:spPr>
        <p:txBody>
          <a:bodyPr anchor="t">
            <a:normAutofit/>
          </a:bodyPr>
          <a:lstStyle/>
          <a:p>
            <a:pPr algn="ctr"/>
            <a:r>
              <a:rPr lang="en-US" b="1" dirty="0">
                <a:solidFill>
                  <a:srgbClr val="EC7B38"/>
                </a:solidFill>
                <a:latin typeface="Montserrat" pitchFamily="2" charset="77"/>
              </a:rPr>
              <a:t>Mindset</a:t>
            </a:r>
          </a:p>
        </p:txBody>
      </p:sp>
      <p:pic>
        <p:nvPicPr>
          <p:cNvPr id="11" name="Picture 10">
            <a:extLst>
              <a:ext uri="{FF2B5EF4-FFF2-40B4-BE49-F238E27FC236}">
                <a16:creationId xmlns:a16="http://schemas.microsoft.com/office/drawing/2014/main" id="{631F5E0D-36EA-619C-2C56-269A69876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graphicFrame>
        <p:nvGraphicFramePr>
          <p:cNvPr id="12" name="Table 12">
            <a:extLst>
              <a:ext uri="{FF2B5EF4-FFF2-40B4-BE49-F238E27FC236}">
                <a16:creationId xmlns:a16="http://schemas.microsoft.com/office/drawing/2014/main" id="{AA5997A8-CA4D-A638-8EFB-5510E3C4170D}"/>
              </a:ext>
            </a:extLst>
          </p:cNvPr>
          <p:cNvGraphicFramePr>
            <a:graphicFrameLocks noGrp="1"/>
          </p:cNvGraphicFramePr>
          <p:nvPr>
            <p:extLst>
              <p:ext uri="{D42A27DB-BD31-4B8C-83A1-F6EECF244321}">
                <p14:modId xmlns:p14="http://schemas.microsoft.com/office/powerpoint/2010/main" val="2155569149"/>
              </p:ext>
            </p:extLst>
          </p:nvPr>
        </p:nvGraphicFramePr>
        <p:xfrm>
          <a:off x="2068443" y="1355727"/>
          <a:ext cx="8128000" cy="442336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15177089"/>
                    </a:ext>
                  </a:extLst>
                </a:gridCol>
                <a:gridCol w="4064000">
                  <a:extLst>
                    <a:ext uri="{9D8B030D-6E8A-4147-A177-3AD203B41FA5}">
                      <a16:colId xmlns:a16="http://schemas.microsoft.com/office/drawing/2014/main" val="1763699955"/>
                    </a:ext>
                  </a:extLst>
                </a:gridCol>
              </a:tblGrid>
              <a:tr h="549273">
                <a:tc>
                  <a:txBody>
                    <a:bodyPr/>
                    <a:lstStyle/>
                    <a:p>
                      <a:pPr algn="ctr"/>
                      <a:r>
                        <a:rPr lang="en-US" sz="2000" b="1" i="0" dirty="0">
                          <a:latin typeface="Montserrat ExtraBold" pitchFamily="2" charset="77"/>
                        </a:rPr>
                        <a:t>Fixed Mindset</a:t>
                      </a:r>
                    </a:p>
                  </a:txBody>
                  <a:tcPr anchor="ctr">
                    <a:lnB w="12700" cap="flat" cmpd="sng" algn="ctr">
                      <a:noFill/>
                      <a:prstDash val="solid"/>
                      <a:round/>
                      <a:headEnd type="none" w="med" len="med"/>
                      <a:tailEnd type="none" w="med" len="med"/>
                    </a:lnB>
                    <a:solidFill>
                      <a:srgbClr val="EC7B38"/>
                    </a:solidFill>
                  </a:tcPr>
                </a:tc>
                <a:tc>
                  <a:txBody>
                    <a:bodyPr/>
                    <a:lstStyle/>
                    <a:p>
                      <a:pPr algn="ctr"/>
                      <a:r>
                        <a:rPr lang="en-US" sz="2000" b="1" i="0" dirty="0">
                          <a:latin typeface="Montserrat ExtraBold" pitchFamily="2" charset="77"/>
                        </a:rPr>
                        <a:t>Growth Mindset</a:t>
                      </a:r>
                    </a:p>
                  </a:txBody>
                  <a:tcPr anchor="ctr">
                    <a:lnB w="12700" cap="flat" cmpd="sng" algn="ctr">
                      <a:noFill/>
                      <a:prstDash val="solid"/>
                      <a:round/>
                      <a:headEnd type="none" w="med" len="med"/>
                      <a:tailEnd type="none" w="med" len="med"/>
                    </a:lnB>
                    <a:solidFill>
                      <a:srgbClr val="EC7B38"/>
                    </a:solidFill>
                  </a:tcPr>
                </a:tc>
                <a:extLst>
                  <a:ext uri="{0D108BD9-81ED-4DB2-BD59-A6C34878D82A}">
                    <a16:rowId xmlns:a16="http://schemas.microsoft.com/office/drawing/2014/main" val="2621765411"/>
                  </a:ext>
                </a:extLst>
              </a:tr>
              <a:tr h="152400">
                <a:tc>
                  <a:txBody>
                    <a:bodyPr/>
                    <a:lstStyle/>
                    <a:p>
                      <a:pPr algn="ctr"/>
                      <a:endParaRPr lang="en-US" sz="1200" b="1" i="0" dirty="0">
                        <a:latin typeface="Montserrat ExtraBold" pitchFamily="2" charset="77"/>
                      </a:endParaRPr>
                    </a:p>
                  </a:txBody>
                  <a:tcPr anchor="ctr">
                    <a:lnR w="12700" cap="flat" cmpd="sng" algn="ctr">
                      <a:solidFill>
                        <a:schemeClr val="bg2">
                          <a:lumMod val="50000"/>
                        </a:schemeClr>
                      </a:solidFill>
                      <a:prstDash val="solid"/>
                      <a:round/>
                      <a:headEnd type="none" w="med" len="med"/>
                      <a:tailEnd type="none" w="med" len="med"/>
                    </a:lnR>
                    <a:lnT w="38100" cmpd="sng">
                      <a:noFill/>
                    </a:lnT>
                    <a:lnB w="12700" cap="flat" cmpd="sng" algn="ctr">
                      <a:noFill/>
                      <a:prstDash val="solid"/>
                      <a:round/>
                      <a:headEnd type="none" w="med" len="med"/>
                      <a:tailEnd type="none" w="med" len="med"/>
                    </a:lnB>
                    <a:noFill/>
                  </a:tcPr>
                </a:tc>
                <a:tc>
                  <a:txBody>
                    <a:bodyPr/>
                    <a:lstStyle/>
                    <a:p>
                      <a:pPr algn="ctr"/>
                      <a:endParaRPr lang="en-US" sz="1200" b="1" i="0" dirty="0">
                        <a:latin typeface="Montserrat ExtraBold" pitchFamily="2" charset="77"/>
                      </a:endParaRPr>
                    </a:p>
                  </a:txBody>
                  <a:tcPr anchor="ctr">
                    <a:lnL w="12700" cap="flat" cmpd="sng" algn="ctr">
                      <a:solidFill>
                        <a:schemeClr val="bg2">
                          <a:lumMod val="50000"/>
                        </a:schemeClr>
                      </a:solidFill>
                      <a:prstDash val="solid"/>
                      <a:round/>
                      <a:headEnd type="none" w="med" len="med"/>
                      <a:tailEnd type="none" w="med" len="med"/>
                    </a:lnL>
                    <a:lnT w="381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4190060967"/>
                  </a:ext>
                </a:extLst>
              </a:tr>
              <a:tr h="747544">
                <a:tc>
                  <a:txBody>
                    <a:bodyPr/>
                    <a:lstStyle/>
                    <a:p>
                      <a:pPr algn="ctr"/>
                      <a:r>
                        <a:rPr lang="en-US" b="1" i="0" dirty="0">
                          <a:latin typeface="Montserrat" pitchFamily="2" charset="77"/>
                        </a:rPr>
                        <a:t>Intelligence is static</a:t>
                      </a:r>
                    </a:p>
                    <a:p>
                      <a:pPr algn="ctr"/>
                      <a:r>
                        <a:rPr lang="en-US" b="0" i="0" dirty="0">
                          <a:latin typeface="Montserrat Medium" pitchFamily="2" charset="77"/>
                        </a:rPr>
                        <a:t>Leads to a desire to look smart and therefore a tendency to:</a:t>
                      </a:r>
                    </a:p>
                    <a:p>
                      <a:pPr algn="ctr"/>
                      <a:endParaRPr lang="en-US" b="0" i="0" dirty="0">
                        <a:latin typeface="Montserrat Medium" pitchFamily="2" charset="77"/>
                      </a:endParaRPr>
                    </a:p>
                  </a:txBody>
                  <a:tcPr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i="0" dirty="0">
                          <a:latin typeface="Montserrat" pitchFamily="2" charset="77"/>
                        </a:rPr>
                        <a:t>Intelligence can be developed</a:t>
                      </a:r>
                    </a:p>
                    <a:p>
                      <a:pPr algn="ctr"/>
                      <a:r>
                        <a:rPr lang="en-US" b="0" i="0" dirty="0">
                          <a:latin typeface="Montserrat Medium" pitchFamily="2" charset="77"/>
                        </a:rPr>
                        <a:t>Leads to a desire to learn and therefore a tendency to:</a:t>
                      </a:r>
                    </a:p>
                    <a:p>
                      <a:pPr algn="ctr"/>
                      <a:endParaRPr lang="en-US" b="0" i="0" dirty="0">
                        <a:latin typeface="Montserrat Medium" pitchFamily="2" charset="77"/>
                      </a:endParaRPr>
                    </a:p>
                  </a:txBody>
                  <a:tcPr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819829"/>
                  </a:ext>
                </a:extLst>
              </a:tr>
              <a:tr h="457984">
                <a:tc>
                  <a:txBody>
                    <a:bodyPr/>
                    <a:lstStyle/>
                    <a:p>
                      <a:r>
                        <a:rPr lang="en-US" sz="1600" b="0" i="0" dirty="0">
                          <a:latin typeface="Montserrat Medium" pitchFamily="2" charset="77"/>
                        </a:rPr>
                        <a:t>Avoid Challenges</a:t>
                      </a:r>
                    </a:p>
                  </a:txBody>
                  <a:tcPr marL="73152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Montserrat Medium" pitchFamily="2" charset="77"/>
                        </a:rPr>
                        <a:t>Embrace Challenges</a:t>
                      </a:r>
                    </a:p>
                  </a:txBody>
                  <a:tcPr marL="73152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204533"/>
                  </a:ext>
                </a:extLst>
              </a:tr>
              <a:tr h="457984">
                <a:tc>
                  <a:txBody>
                    <a:bodyPr/>
                    <a:lstStyle/>
                    <a:p>
                      <a:r>
                        <a:rPr lang="en-US" sz="1600" b="0" i="0" dirty="0">
                          <a:latin typeface="Montserrat Medium" pitchFamily="2" charset="77"/>
                        </a:rPr>
                        <a:t>Give up easily due to obstacles</a:t>
                      </a:r>
                    </a:p>
                  </a:txBody>
                  <a:tcPr marL="73152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Montserrat Medium" pitchFamily="2" charset="77"/>
                        </a:rPr>
                        <a:t>Persist Despite Obstacles</a:t>
                      </a:r>
                    </a:p>
                  </a:txBody>
                  <a:tcPr marL="73152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939228"/>
                  </a:ext>
                </a:extLst>
              </a:tr>
              <a:tr h="457984">
                <a:tc>
                  <a:txBody>
                    <a:bodyPr/>
                    <a:lstStyle/>
                    <a:p>
                      <a:r>
                        <a:rPr lang="en-US" sz="1600" b="0" i="0" dirty="0">
                          <a:latin typeface="Montserrat Medium" pitchFamily="2" charset="77"/>
                        </a:rPr>
                        <a:t>See effort as fruitless</a:t>
                      </a:r>
                    </a:p>
                  </a:txBody>
                  <a:tcPr marL="73152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Montserrat Medium" pitchFamily="2" charset="77"/>
                        </a:rPr>
                        <a:t>See effort as path to mastery</a:t>
                      </a:r>
                    </a:p>
                  </a:txBody>
                  <a:tcPr marL="73152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237434"/>
                  </a:ext>
                </a:extLst>
              </a:tr>
              <a:tr h="457984">
                <a:tc>
                  <a:txBody>
                    <a:bodyPr/>
                    <a:lstStyle/>
                    <a:p>
                      <a:r>
                        <a:rPr lang="en-US" sz="1600" b="0" i="0" dirty="0">
                          <a:latin typeface="Montserrat Medium" pitchFamily="2" charset="77"/>
                        </a:rPr>
                        <a:t>Ignore useful feedback</a:t>
                      </a:r>
                    </a:p>
                  </a:txBody>
                  <a:tcPr marL="73152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Montserrat Medium" pitchFamily="2" charset="77"/>
                        </a:rPr>
                        <a:t>Learn from criticism</a:t>
                      </a:r>
                    </a:p>
                  </a:txBody>
                  <a:tcPr marL="73152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064810"/>
                  </a:ext>
                </a:extLst>
              </a:tr>
              <a:tr h="457984">
                <a:tc>
                  <a:txBody>
                    <a:bodyPr/>
                    <a:lstStyle/>
                    <a:p>
                      <a:r>
                        <a:rPr lang="en-US" sz="1600" b="0" i="0" dirty="0">
                          <a:latin typeface="Montserrat Medium" pitchFamily="2" charset="77"/>
                        </a:rPr>
                        <a:t>Be threatened by others success</a:t>
                      </a:r>
                    </a:p>
                  </a:txBody>
                  <a:tcPr marL="731520">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latin typeface="Montserrat Medium" pitchFamily="2" charset="77"/>
                        </a:rPr>
                        <a:t>Be inspired by others’ success</a:t>
                      </a:r>
                    </a:p>
                  </a:txBody>
                  <a:tcPr marL="731520">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084569"/>
                  </a:ext>
                </a:extLst>
              </a:tr>
            </a:tbl>
          </a:graphicData>
        </a:graphic>
      </p:graphicFrame>
    </p:spTree>
    <p:extLst>
      <p:ext uri="{BB962C8B-B14F-4D97-AF65-F5344CB8AC3E}">
        <p14:creationId xmlns:p14="http://schemas.microsoft.com/office/powerpoint/2010/main" val="30200494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9315B8-97A2-40C0-FAA3-53AA734DED04}"/>
              </a:ext>
            </a:extLst>
          </p:cNvPr>
          <p:cNvSpPr/>
          <p:nvPr/>
        </p:nvSpPr>
        <p:spPr>
          <a:xfrm rot="16200000">
            <a:off x="5077176" y="1387791"/>
            <a:ext cx="9417015" cy="3441033"/>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pic>
        <p:nvPicPr>
          <p:cNvPr id="3" name="Picture 2">
            <a:extLst>
              <a:ext uri="{FF2B5EF4-FFF2-40B4-BE49-F238E27FC236}">
                <a16:creationId xmlns:a16="http://schemas.microsoft.com/office/drawing/2014/main" id="{71AE576D-549F-D901-9923-32CB87EF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4" name="Title 1">
            <a:extLst>
              <a:ext uri="{FF2B5EF4-FFF2-40B4-BE49-F238E27FC236}">
                <a16:creationId xmlns:a16="http://schemas.microsoft.com/office/drawing/2014/main" id="{5DFEDBB1-D16C-BEB8-CE9A-7B2084D993D0}"/>
              </a:ext>
            </a:extLst>
          </p:cNvPr>
          <p:cNvSpPr txBox="1">
            <a:spLocks/>
          </p:cNvSpPr>
          <p:nvPr/>
        </p:nvSpPr>
        <p:spPr>
          <a:xfrm>
            <a:off x="609600" y="294045"/>
            <a:ext cx="6934200" cy="115375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0AA35"/>
                </a:solidFill>
                <a:latin typeface="Montserrat" pitchFamily="2" charset="77"/>
              </a:rPr>
              <a:t>Adversity</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620"/>
          <a:stretch/>
        </p:blipFill>
        <p:spPr>
          <a:xfrm>
            <a:off x="457200" y="852112"/>
            <a:ext cx="7603760" cy="5624888"/>
          </a:xfrm>
          <a:prstGeom prst="rect">
            <a:avLst/>
          </a:prstGeom>
        </p:spPr>
      </p:pic>
    </p:spTree>
    <p:extLst>
      <p:ext uri="{BB962C8B-B14F-4D97-AF65-F5344CB8AC3E}">
        <p14:creationId xmlns:p14="http://schemas.microsoft.com/office/powerpoint/2010/main" val="294219453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_photo_albu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c4d89-4bd0-4add-9087-403a4fe6704e" xsi:nil="true"/>
    <lcf76f155ced4ddcb4097134ff3c332f xmlns="344c715f-4484-4d5a-94b8-2c3beb6057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DD67453D7E04AA53B3C77D3BC86D7" ma:contentTypeVersion="19" ma:contentTypeDescription="Create a new document." ma:contentTypeScope="" ma:versionID="46ac3523cb4ecffa205057eac8c49e47">
  <xsd:schema xmlns:xsd="http://www.w3.org/2001/XMLSchema" xmlns:xs="http://www.w3.org/2001/XMLSchema" xmlns:p="http://schemas.microsoft.com/office/2006/metadata/properties" xmlns:ns2="165c4d89-4bd0-4add-9087-403a4fe6704e" xmlns:ns3="344c715f-4484-4d5a-94b8-2c3beb605708" targetNamespace="http://schemas.microsoft.com/office/2006/metadata/properties" ma:root="true" ma:fieldsID="291db619bb5863376ca776edaebedcc9" ns2:_="" ns3:_="">
    <xsd:import namespace="165c4d89-4bd0-4add-9087-403a4fe6704e"/>
    <xsd:import namespace="344c715f-4484-4d5a-94b8-2c3beb6057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c4d89-4bd0-4add-9087-403a4fe67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52d840b-ca83-4283-80da-a21cded3c3e9}" ma:internalName="TaxCatchAll" ma:showField="CatchAllData" ma:web="165c4d89-4bd0-4add-9087-403a4fe67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4c715f-4484-4d5a-94b8-2c3beb6057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310e8e-9077-4bee-8800-9f2d9ebca5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F2633-212A-42A8-A664-9532FA5B8A87}">
  <ds:schemaRefs>
    <ds:schemaRef ds:uri="http://purl.org/dc/terms/"/>
    <ds:schemaRef ds:uri="http://purl.org/dc/dcmitype/"/>
    <ds:schemaRef ds:uri="165c4d89-4bd0-4add-9087-403a4fe6704e"/>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344c715f-4484-4d5a-94b8-2c3beb605708"/>
    <ds:schemaRef ds:uri="http://schemas.microsoft.com/office/2006/metadata/properties"/>
  </ds:schemaRefs>
</ds:datastoreItem>
</file>

<file path=customXml/itemProps2.xml><?xml version="1.0" encoding="utf-8"?>
<ds:datastoreItem xmlns:ds="http://schemas.openxmlformats.org/officeDocument/2006/customXml" ds:itemID="{1302F199-A6AB-440F-9B31-B79913C8A801}"/>
</file>

<file path=customXml/itemProps3.xml><?xml version="1.0" encoding="utf-8"?>
<ds:datastoreItem xmlns:ds="http://schemas.openxmlformats.org/officeDocument/2006/customXml" ds:itemID="{A371AC2A-375D-4AFC-AA60-29C6E24A83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Classic_photo_album</Template>
  <TotalTime>0</TotalTime>
  <Words>2007</Words>
  <Application>Microsoft Office PowerPoint</Application>
  <PresentationFormat>Widescreen</PresentationFormat>
  <Paragraphs>173</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Classic_photo_album</vt:lpstr>
      <vt:lpstr>Office Theme</vt:lpstr>
      <vt:lpstr>PowerPoint Presentation</vt:lpstr>
      <vt:lpstr>PowerPoint Presentation</vt:lpstr>
      <vt:lpstr>PowerPoint Presentation</vt:lpstr>
      <vt:lpstr>PowerPoint Presentation</vt:lpstr>
      <vt:lpstr>Great News!</vt:lpstr>
      <vt:lpstr>PowerPoint Presentation</vt:lpstr>
      <vt:lpstr>PowerPoint Presentation</vt:lpstr>
      <vt:lpstr>Mindset</vt:lpstr>
      <vt:lpstr>PowerPoint Presentation</vt:lpstr>
      <vt:lpstr>Growth or Fixed Mindset?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cp:revision>
  <dcterms:created xsi:type="dcterms:W3CDTF">2019-01-26T00:08:47Z</dcterms:created>
  <dcterms:modified xsi:type="dcterms:W3CDTF">2023-09-05T20:36:27Z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0x010100DAEDD67453D7E04AA53B3C77D3BC86D7</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y fmtid="{D5CDD505-2E9C-101B-9397-08002B2CF9AE}" pid="12" name="MediaServiceImageTags">
    <vt:lpwstr/>
  </property>
</Properties>
</file>