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89" r:id="rId5"/>
  </p:sldMasterIdLst>
  <p:notesMasterIdLst>
    <p:notesMasterId r:id="rId22"/>
  </p:notesMasterIdLst>
  <p:handoutMasterIdLst>
    <p:handoutMasterId r:id="rId23"/>
  </p:handoutMasterIdLst>
  <p:sldIdLst>
    <p:sldId id="371" r:id="rId6"/>
    <p:sldId id="372" r:id="rId7"/>
    <p:sldId id="373" r:id="rId8"/>
    <p:sldId id="374" r:id="rId9"/>
    <p:sldId id="375" r:id="rId10"/>
    <p:sldId id="363" r:id="rId11"/>
    <p:sldId id="352" r:id="rId12"/>
    <p:sldId id="376" r:id="rId13"/>
    <p:sldId id="377" r:id="rId14"/>
    <p:sldId id="378" r:id="rId15"/>
    <p:sldId id="379" r:id="rId16"/>
    <p:sldId id="368" r:id="rId17"/>
    <p:sldId id="380" r:id="rId18"/>
    <p:sldId id="381" r:id="rId19"/>
    <p:sldId id="382" r:id="rId20"/>
    <p:sldId id="357" r:id="rId21"/>
  </p:sldIdLst>
  <p:sldSz cx="12192000" cy="6858000"/>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032"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B38"/>
    <a:srgbClr val="277C4A"/>
    <a:srgbClr val="3F9C5C"/>
    <a:srgbClr val="F0AA35"/>
    <a:srgbClr val="004987"/>
    <a:srgbClr val="A75890"/>
    <a:srgbClr val="AB76A1"/>
    <a:srgbClr val="F6945A"/>
    <a:srgbClr val="456D98"/>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7A0D0-63D5-2E15-BB9E-49A434C37E34}" v="3" dt="2023-10-09T17:23:57.089"/>
    <p1510:client id="{EB9D3E6B-4359-3D4F-A5B4-9C58E00A5B89}" v="372" dt="2023-08-30T18:29:26.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3"/>
    <p:restoredTop sz="86553" autoAdjust="0"/>
  </p:normalViewPr>
  <p:slideViewPr>
    <p:cSldViewPr>
      <p:cViewPr>
        <p:scale>
          <a:sx n="80" d="100"/>
          <a:sy n="80" d="100"/>
        </p:scale>
        <p:origin x="1080" y="1024"/>
      </p:cViewPr>
      <p:guideLst>
        <p:guide orient="horz" pos="4032"/>
        <p:guide pos="528"/>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Local%20Settings\Temporary%20Internet%20Files\Content.Outlook\1PXW77PC\Data%20memo%204%2025%2011.doc!_1366048928"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w="25400">
          <a:noFill/>
        </a:ln>
      </c:spPr>
    </c:title>
    <c:autoTitleDeleted val="0"/>
    <c:plotArea>
      <c:layout>
        <c:manualLayout>
          <c:layoutTarget val="inner"/>
          <c:xMode val="edge"/>
          <c:yMode val="edge"/>
          <c:x val="7.1171025438864499E-2"/>
          <c:y val="0.21100000872531827"/>
          <c:w val="0.95310447525279962"/>
          <c:h val="0.58983742301048503"/>
        </c:manualLayout>
      </c:layout>
      <c:barChart>
        <c:barDir val="col"/>
        <c:grouping val="clustered"/>
        <c:varyColors val="0"/>
        <c:ser>
          <c:idx val="0"/>
          <c:order val="0"/>
          <c:tx>
            <c:strRef>
              <c:f>'[Chart in C: Documents and Settings Administrator Local Settings Temporary Internet Files Content.Outlook 1PXW77PC Data memo 4 25 11.doc 2]Sheet1'!$B$1</c:f>
              <c:strCache>
                <c:ptCount val="1"/>
              </c:strCache>
            </c:strRef>
          </c:tx>
          <c:spPr>
            <a:solidFill>
              <a:srgbClr val="3F9C5C"/>
            </a:solidFill>
            <a:ln w="3175">
              <a:solidFill>
                <a:srgbClr val="000000"/>
              </a:solidFill>
              <a:prstDash val="solid"/>
            </a:ln>
          </c:spPr>
          <c:invertIfNegative val="0"/>
          <c:dPt>
            <c:idx val="0"/>
            <c:invertIfNegative val="0"/>
            <c:bubble3D val="0"/>
            <c:extLst>
              <c:ext xmlns:c16="http://schemas.microsoft.com/office/drawing/2014/chart" uri="{C3380CC4-5D6E-409C-BE32-E72D297353CC}">
                <c16:uniqueId val="{00000001-1AFD-413D-8069-F80C7A57866B}"/>
              </c:ext>
            </c:extLst>
          </c:dPt>
          <c:dPt>
            <c:idx val="1"/>
            <c:invertIfNegative val="0"/>
            <c:bubble3D val="0"/>
            <c:spPr>
              <a:solidFill>
                <a:srgbClr val="AB76A1"/>
              </a:solidFill>
              <a:ln w="3175">
                <a:solidFill>
                  <a:srgbClr val="000000"/>
                </a:solidFill>
                <a:prstDash val="solid"/>
              </a:ln>
            </c:spPr>
            <c:extLst>
              <c:ext xmlns:c16="http://schemas.microsoft.com/office/drawing/2014/chart" uri="{C3380CC4-5D6E-409C-BE32-E72D297353CC}">
                <c16:uniqueId val="{00000003-1AFD-413D-8069-F80C7A57866B}"/>
              </c:ext>
            </c:extLst>
          </c:dPt>
          <c:dPt>
            <c:idx val="2"/>
            <c:invertIfNegative val="0"/>
            <c:bubble3D val="0"/>
            <c:spPr>
              <a:solidFill>
                <a:srgbClr val="456D98"/>
              </a:solidFill>
              <a:ln w="3175">
                <a:solidFill>
                  <a:srgbClr val="000000"/>
                </a:solidFill>
                <a:prstDash val="solid"/>
              </a:ln>
            </c:spPr>
            <c:extLst>
              <c:ext xmlns:c16="http://schemas.microsoft.com/office/drawing/2014/chart" uri="{C3380CC4-5D6E-409C-BE32-E72D297353CC}">
                <c16:uniqueId val="{00000005-1AFD-413D-8069-F80C7A57866B}"/>
              </c:ext>
            </c:extLst>
          </c:dPt>
          <c:dPt>
            <c:idx val="3"/>
            <c:invertIfNegative val="0"/>
            <c:bubble3D val="0"/>
            <c:spPr>
              <a:solidFill>
                <a:srgbClr val="F6945A"/>
              </a:solidFill>
              <a:ln w="3175">
                <a:solidFill>
                  <a:srgbClr val="000000"/>
                </a:solidFill>
                <a:prstDash val="solid"/>
              </a:ln>
            </c:spPr>
            <c:extLst>
              <c:ext xmlns:c16="http://schemas.microsoft.com/office/drawing/2014/chart" uri="{C3380CC4-5D6E-409C-BE32-E72D297353CC}">
                <c16:uniqueId val="{00000007-1AFD-413D-8069-F80C7A57866B}"/>
              </c:ext>
            </c:extLst>
          </c:dPt>
          <c:dLbls>
            <c:numFmt formatCode="0%" sourceLinked="0"/>
            <c:spPr>
              <a:noFill/>
              <a:ln w="25400">
                <a:noFill/>
              </a:ln>
            </c:spPr>
            <c:txPr>
              <a:bodyPr/>
              <a:lstStyle/>
              <a:p>
                <a:pPr>
                  <a:defRPr sz="1200" b="1" i="0">
                    <a:latin typeface="Montserrat SemiBold"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C: Documents and Settings Administrator Local Settings Temporary Internet Files Content.Outlook 1PXW77PC Data memo 4 25 11.doc 2]Sheet1'!$A$2:$A$5</c:f>
              <c:strCache>
                <c:ptCount val="4"/>
                <c:pt idx="0">
                  <c:v>No attendance risks</c:v>
                </c:pt>
                <c:pt idx="1">
                  <c:v>Small attendance risks</c:v>
                </c:pt>
                <c:pt idx="2">
                  <c:v>Moderate attendance risks</c:v>
                </c:pt>
                <c:pt idx="3">
                  <c:v>High attendance risks</c:v>
                </c:pt>
              </c:strCache>
            </c:strRef>
          </c:cat>
          <c:val>
            <c:numRef>
              <c:f>'[Chart in C: Documents and Settings Administrator Local Settings Temporary Internet Files Content.Outlook 1PXW77PC Data memo 4 25 11.doc 2]Sheet1'!$B$2:$B$5</c:f>
              <c:numCache>
                <c:formatCode>0.00</c:formatCode>
                <c:ptCount val="4"/>
                <c:pt idx="0">
                  <c:v>0.64000000000001578</c:v>
                </c:pt>
                <c:pt idx="1">
                  <c:v>0.43000000000000033</c:v>
                </c:pt>
                <c:pt idx="2">
                  <c:v>0.41000000000000031</c:v>
                </c:pt>
                <c:pt idx="3">
                  <c:v>0.17</c:v>
                </c:pt>
              </c:numCache>
            </c:numRef>
          </c:val>
          <c:extLst>
            <c:ext xmlns:c16="http://schemas.microsoft.com/office/drawing/2014/chart" uri="{C3380CC4-5D6E-409C-BE32-E72D297353CC}">
              <c16:uniqueId val="{00000008-1AFD-413D-8069-F80C7A57866B}"/>
            </c:ext>
          </c:extLst>
        </c:ser>
        <c:dLbls>
          <c:showLegendKey val="0"/>
          <c:showVal val="0"/>
          <c:showCatName val="0"/>
          <c:showSerName val="0"/>
          <c:showPercent val="0"/>
          <c:showBubbleSize val="0"/>
        </c:dLbls>
        <c:gapWidth val="150"/>
        <c:axId val="111899008"/>
        <c:axId val="111900544"/>
      </c:barChart>
      <c:catAx>
        <c:axId val="111899008"/>
        <c:scaling>
          <c:orientation val="minMax"/>
        </c:scaling>
        <c:delete val="0"/>
        <c:axPos val="b"/>
        <c:numFmt formatCode="General" sourceLinked="1"/>
        <c:majorTickMark val="out"/>
        <c:minorTickMark val="none"/>
        <c:tickLblPos val="nextTo"/>
        <c:spPr>
          <a:ln w="3170">
            <a:solidFill>
              <a:srgbClr val="000000"/>
            </a:solidFill>
            <a:prstDash val="solid"/>
          </a:ln>
        </c:spPr>
        <c:txPr>
          <a:bodyPr rot="0" vert="horz"/>
          <a:lstStyle/>
          <a:p>
            <a:pPr>
              <a:defRPr sz="1300" b="1" i="0">
                <a:latin typeface="Montserrat SemiBold" pitchFamily="2" charset="77"/>
              </a:defRPr>
            </a:pPr>
            <a:endParaRPr lang="en-US"/>
          </a:p>
        </c:txPr>
        <c:crossAx val="111900544"/>
        <c:crossesAt val="0"/>
        <c:auto val="1"/>
        <c:lblAlgn val="ctr"/>
        <c:lblOffset val="100"/>
        <c:tickLblSkip val="1"/>
        <c:tickMarkSkip val="1"/>
        <c:noMultiLvlLbl val="0"/>
      </c:catAx>
      <c:valAx>
        <c:axId val="111900544"/>
        <c:scaling>
          <c:orientation val="minMax"/>
          <c:max val="1"/>
          <c:min val="0"/>
        </c:scaling>
        <c:delete val="0"/>
        <c:axPos val="l"/>
        <c:majorGridlines>
          <c:spPr>
            <a:ln w="12680">
              <a:solidFill>
                <a:srgbClr val="C0C0C0"/>
              </a:solidFill>
              <a:prstDash val="solid"/>
            </a:ln>
          </c:spPr>
        </c:majorGridlines>
        <c:numFmt formatCode="0%" sourceLinked="0"/>
        <c:majorTickMark val="out"/>
        <c:minorTickMark val="none"/>
        <c:tickLblPos val="nextTo"/>
        <c:spPr>
          <a:ln w="12680">
            <a:solidFill>
              <a:srgbClr val="808080"/>
            </a:solidFill>
            <a:prstDash val="solid"/>
          </a:ln>
        </c:spPr>
        <c:txPr>
          <a:bodyPr rot="0" vert="horz"/>
          <a:lstStyle/>
          <a:p>
            <a:pPr>
              <a:defRPr sz="1200" b="1" i="0">
                <a:latin typeface="Montserrat SemiBold" pitchFamily="2" charset="77"/>
              </a:defRPr>
            </a:pPr>
            <a:endParaRPr lang="en-US"/>
          </a:p>
        </c:txPr>
        <c:crossAx val="111899008"/>
        <c:crosses val="autoZero"/>
        <c:crossBetween val="between"/>
        <c:majorUnit val="0.2"/>
      </c:valAx>
      <c:spPr>
        <a:noFill/>
        <a:ln w="25400">
          <a:noFill/>
        </a:ln>
      </c:spPr>
    </c:plotArea>
    <c:plotVisOnly val="1"/>
    <c:dispBlanksAs val="gap"/>
    <c:showDLblsOverMax val="0"/>
  </c:chart>
  <c:spPr>
    <a:noFill/>
    <a:ln w="9525">
      <a:noFill/>
    </a:ln>
  </c:spPr>
  <c:txPr>
    <a:bodyPr/>
    <a:lstStyle/>
    <a:p>
      <a:pPr>
        <a:defRPr sz="800" b="1" i="0" u="none" strike="noStrike" baseline="0">
          <a:solidFill>
            <a:srgbClr val="000000"/>
          </a:solidFill>
          <a:latin typeface="Franklin Gothic Medium" pitchFamily="34" charset="0"/>
          <a:ea typeface="Tw Cen MT"/>
          <a:cs typeface="Tw Cen M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98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ontserrat SemiBold"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Sheet1!$D$5:$D$9</c:f>
              <c:numCache>
                <c:formatCode>General</c:formatCode>
                <c:ptCount val="5"/>
                <c:pt idx="0">
                  <c:v>0</c:v>
                </c:pt>
                <c:pt idx="1">
                  <c:v>1</c:v>
                </c:pt>
                <c:pt idx="2">
                  <c:v>2</c:v>
                </c:pt>
                <c:pt idx="3">
                  <c:v>3</c:v>
                </c:pt>
                <c:pt idx="4">
                  <c:v>4</c:v>
                </c:pt>
              </c:numCache>
            </c:numRef>
          </c:cat>
          <c:val>
            <c:numRef>
              <c:f>Sheet1!$C$5:$C$9</c:f>
              <c:numCache>
                <c:formatCode>0.0%</c:formatCode>
                <c:ptCount val="5"/>
                <c:pt idx="0">
                  <c:v>0.10299999999999999</c:v>
                </c:pt>
                <c:pt idx="1">
                  <c:v>0.36399999999999999</c:v>
                </c:pt>
                <c:pt idx="2">
                  <c:v>0.51800000000000002</c:v>
                </c:pt>
                <c:pt idx="3">
                  <c:v>0.58699999999999997</c:v>
                </c:pt>
                <c:pt idx="4">
                  <c:v>0.61299999999999999</c:v>
                </c:pt>
              </c:numCache>
            </c:numRef>
          </c:val>
          <c:extLst>
            <c:ext xmlns:c16="http://schemas.microsoft.com/office/drawing/2014/chart" uri="{C3380CC4-5D6E-409C-BE32-E72D297353CC}">
              <c16:uniqueId val="{00000000-DA61-F247-BE2C-A0AA30B140A2}"/>
            </c:ext>
          </c:extLst>
        </c:ser>
        <c:dLbls>
          <c:dLblPos val="outEnd"/>
          <c:showLegendKey val="0"/>
          <c:showVal val="1"/>
          <c:showCatName val="0"/>
          <c:showSerName val="0"/>
          <c:showPercent val="0"/>
          <c:showBubbleSize val="0"/>
        </c:dLbls>
        <c:gapWidth val="85"/>
        <c:overlap val="26"/>
        <c:axId val="977097008"/>
        <c:axId val="1890992256"/>
      </c:barChart>
      <c:catAx>
        <c:axId val="9770970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ontserrat SemiBold" pitchFamily="2" charset="77"/>
                <a:ea typeface="+mn-ea"/>
                <a:cs typeface="+mn-cs"/>
              </a:defRPr>
            </a:pPr>
            <a:endParaRPr lang="en-US"/>
          </a:p>
        </c:txPr>
        <c:crossAx val="1890992256"/>
        <c:crosses val="autoZero"/>
        <c:auto val="0"/>
        <c:lblAlgn val="ctr"/>
        <c:lblOffset val="100"/>
        <c:noMultiLvlLbl val="0"/>
      </c:catAx>
      <c:valAx>
        <c:axId val="1890992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ontserrat SemiBold" pitchFamily="2" charset="77"/>
                <a:ea typeface="+mn-ea"/>
                <a:cs typeface="+mn-cs"/>
              </a:defRPr>
            </a:pPr>
            <a:endParaRPr lang="en-US"/>
          </a:p>
        </c:txPr>
        <c:crossAx val="977097008"/>
        <c:crossesAt val="1"/>
        <c:crossBetween val="between"/>
      </c:valAx>
      <c:spPr>
        <a:noFill/>
        <a:ln>
          <a:noFill/>
        </a:ln>
        <a:effectLst/>
      </c:spPr>
    </c:plotArea>
    <c:plotVisOnly val="1"/>
    <c:dispBlanksAs val="gap"/>
    <c:showDLblsOverMax val="0"/>
  </c:chart>
  <c:spPr>
    <a:noFill/>
    <a:ln>
      <a:noFill/>
    </a:ln>
    <a:effectLst/>
  </c:spPr>
  <c:txPr>
    <a:bodyPr/>
    <a:lstStyle/>
    <a:p>
      <a:pPr>
        <a:defRPr sz="1400" b="1" i="0">
          <a:latin typeface="Montserrat SemiBold"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extLst/>
          </a:lstStyle>
          <a:p>
            <a:fld id="{68F88C59-319B-4332-9A1D-2A62CFCB00D8}" type="datetimeFigureOut">
              <a:rPr lang="en-US" smtClean="0"/>
              <a:pPr/>
              <a:t>1/11/2024</a:t>
            </a:fld>
            <a:endParaRPr lang="en-US"/>
          </a:p>
        </p:txBody>
      </p:sp>
      <p:sp>
        <p:nvSpPr>
          <p:cNvPr id="4" name="Rectangle 4"/>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5" name="Rectangle 5"/>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9347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extLst/>
          </a:lstStyle>
          <a:p>
            <a:fld id="{968B300D-05F0-4B43-940D-46DED5A791AD}" type="datetimeFigureOut">
              <a:rPr lang="en-US" smtClean="0"/>
              <a:pPr/>
              <a:t>1/11/2024</a:t>
            </a:fld>
            <a:endParaRPr lang="en-US"/>
          </a:p>
        </p:txBody>
      </p:sp>
      <p:sp>
        <p:nvSpPr>
          <p:cNvPr id="4" name="Rectangle 4"/>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Rectangle 5"/>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7" name="Rectangle 7"/>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1470583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YQfDyODmdM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Talking Points:</a:t>
            </a:r>
          </a:p>
          <a:p>
            <a:pPr marL="173422" indent="-173422">
              <a:buFont typeface="Arial" pitchFamily="34" charset="0"/>
              <a:buChar char="•"/>
            </a:pPr>
            <a:r>
              <a:rPr lang="en-US" dirty="0"/>
              <a:t>Welcome participants to the third </a:t>
            </a:r>
            <a:r>
              <a:rPr lang="en-US" baseline="0" dirty="0"/>
              <a:t>meeting of Champions for Our Children</a:t>
            </a:r>
          </a:p>
          <a:p>
            <a:pPr marL="173422" indent="-173422">
              <a:buFont typeface="Arial" pitchFamily="34" charset="0"/>
              <a:buChar char="•"/>
            </a:pPr>
            <a:r>
              <a:rPr lang="en-US" baseline="0" dirty="0"/>
              <a:t>This module is titled What’s so important About the Number 9?</a:t>
            </a:r>
          </a:p>
          <a:p>
            <a:pPr marL="173422" indent="-173422">
              <a:buFont typeface="Arial" pitchFamily="34" charset="0"/>
              <a:buChar char="•"/>
            </a:pPr>
            <a:r>
              <a:rPr lang="en-US" baseline="0" dirty="0"/>
              <a:t>The answer to that question is sure to be an eye opener!</a:t>
            </a:r>
          </a:p>
          <a:p>
            <a:pPr marL="173422" indent="-173422" defTabSz="924916">
              <a:buFont typeface="Arial" pitchFamily="34" charset="0"/>
              <a:buChar char="•"/>
              <a:defRPr/>
            </a:pPr>
            <a:r>
              <a:rPr lang="en-US" dirty="0"/>
              <a:t>This meeting’s focus is school absences and the impact on grades and achievement. There will be a lot of statistics and numbers shared if we remember no other number, let’s remember the number 9.  That’ll make sense soon.  </a:t>
            </a:r>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extLst>
      <p:ext uri="{BB962C8B-B14F-4D97-AF65-F5344CB8AC3E}">
        <p14:creationId xmlns:p14="http://schemas.microsoft.com/office/powerpoint/2010/main" val="42517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a:spcBef>
                <a:spcPct val="0"/>
              </a:spcBef>
            </a:pPr>
            <a:r>
              <a:rPr lang="en-US" dirty="0"/>
              <a:t>Facilitator Notes:</a:t>
            </a:r>
          </a:p>
          <a:p>
            <a:pPr marL="173422" indent="-173422">
              <a:spcBef>
                <a:spcPct val="0"/>
              </a:spcBef>
              <a:buFontTx/>
              <a:buChar char="-"/>
            </a:pPr>
            <a:r>
              <a:rPr lang="en-US" dirty="0"/>
              <a:t>2 minutes</a:t>
            </a:r>
          </a:p>
          <a:p>
            <a:pPr>
              <a:spcBef>
                <a:spcPct val="0"/>
              </a:spcBef>
            </a:pPr>
            <a:endParaRPr lang="en-US" dirty="0"/>
          </a:p>
          <a:p>
            <a:pPr>
              <a:spcBef>
                <a:spcPct val="0"/>
              </a:spcBef>
            </a:pPr>
            <a:r>
              <a:rPr lang="en-US" dirty="0"/>
              <a:t>Facilitator</a:t>
            </a:r>
            <a:r>
              <a:rPr lang="en-US" baseline="0" dirty="0"/>
              <a:t> Talking Points:</a:t>
            </a:r>
          </a:p>
          <a:p>
            <a:pPr marL="173422" indent="-173422" defTabSz="924916">
              <a:buFont typeface="Arial" pitchFamily="34" charset="0"/>
              <a:buChar char="•"/>
              <a:defRPr/>
            </a:pPr>
            <a:r>
              <a:rPr lang="en-US" dirty="0"/>
              <a:t>Explain that the research reveals a snowball effect.</a:t>
            </a:r>
          </a:p>
          <a:p>
            <a:pPr marL="173422" indent="-173422" defTabSz="924916">
              <a:buFont typeface="Arial" pitchFamily="34" charset="0"/>
              <a:buChar char="•"/>
              <a:defRPr/>
            </a:pPr>
            <a:r>
              <a:rPr lang="en-US" dirty="0"/>
              <a:t>Chronic absence affects elementary school preparedness and performance, then since the foundation is not there the groundwork is laid for poor attendance to continue in middle school. A student with 3 years of chronic absence in elementary school is 18x more likely to be chronically absent in 6</a:t>
            </a:r>
            <a:r>
              <a:rPr lang="en-US" baseline="30000" dirty="0"/>
              <a:t>th</a:t>
            </a:r>
            <a:r>
              <a:rPr lang="en-US" dirty="0"/>
              <a:t> grade.</a:t>
            </a:r>
          </a:p>
          <a:p>
            <a:pPr marL="173422" indent="-173422" defTabSz="924916">
              <a:buFont typeface="Arial" pitchFamily="34" charset="0"/>
              <a:buChar char="•"/>
              <a:defRPr/>
            </a:pPr>
            <a:r>
              <a:rPr lang="en-US" dirty="0"/>
              <a:t>Not surprisingly test scores are affected, but the research shows there’s an effect on behavior with higher suspensions.</a:t>
            </a:r>
          </a:p>
          <a:p>
            <a:pPr marL="173422" indent="-173422" defTabSz="924916">
              <a:buFont typeface="Arial" pitchFamily="34" charset="0"/>
              <a:buChar char="•"/>
              <a:defRPr/>
            </a:pPr>
            <a:r>
              <a:rPr lang="en-US" dirty="0"/>
              <a:t>Ask why that would be the case? (One of the reasons may be that the student is frustrated because he or she cannot keep up and therefore acts out).</a:t>
            </a:r>
          </a:p>
          <a:p>
            <a:pPr defTabSz="924916">
              <a:defRP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extLst>
      <p:ext uri="{BB962C8B-B14F-4D97-AF65-F5344CB8AC3E}">
        <p14:creationId xmlns:p14="http://schemas.microsoft.com/office/powerpoint/2010/main" val="80170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Facilitator Notes:</a:t>
            </a:r>
          </a:p>
          <a:p>
            <a:pPr marL="173422" indent="-173422">
              <a:spcBef>
                <a:spcPct val="0"/>
              </a:spcBef>
              <a:buFontTx/>
              <a:buChar char="-"/>
            </a:pPr>
            <a:r>
              <a:rPr lang="en-US" dirty="0"/>
              <a:t>7 minutes</a:t>
            </a:r>
            <a:r>
              <a:rPr lang="en-US" baseline="0" dirty="0"/>
              <a:t> (2 minutes on research, the remaining 5 minutes for participant reactions</a:t>
            </a:r>
            <a:endParaRPr lang="en-US" dirty="0"/>
          </a:p>
          <a:p>
            <a:pPr>
              <a:spcBef>
                <a:spcPct val="0"/>
              </a:spcBef>
            </a:pPr>
            <a:endParaRPr lang="en-US" dirty="0"/>
          </a:p>
          <a:p>
            <a:pPr>
              <a:spcBef>
                <a:spcPct val="0"/>
              </a:spcBef>
            </a:pPr>
            <a:r>
              <a:rPr lang="en-US" dirty="0"/>
              <a:t>Facilitator</a:t>
            </a:r>
            <a:r>
              <a:rPr lang="en-US" baseline="0" dirty="0"/>
              <a:t> Talking Points:</a:t>
            </a:r>
          </a:p>
          <a:p>
            <a:pPr marL="173422" indent="-173422" defTabSz="924916">
              <a:buFont typeface="Arial" pitchFamily="34" charset="0"/>
              <a:buChar char="•"/>
              <a:defRPr/>
            </a:pPr>
            <a:r>
              <a:rPr lang="en-US" dirty="0"/>
              <a:t>This last slide looks at the impact of chronic absenteeism on high school graduation. The numbers on the bottom, 0-4, are the number of years of chronic absences from 8</a:t>
            </a:r>
            <a:r>
              <a:rPr lang="en-US" baseline="30000" dirty="0"/>
              <a:t>th</a:t>
            </a:r>
            <a:r>
              <a:rPr lang="en-US" dirty="0"/>
              <a:t> grade – 12</a:t>
            </a:r>
            <a:r>
              <a:rPr lang="en-US" baseline="30000" dirty="0"/>
              <a:t>th</a:t>
            </a:r>
            <a:r>
              <a:rPr lang="en-US" dirty="0"/>
              <a:t> grade, the percentages on the top are the percentage of students dropping out based on the number of years of chronic absences. </a:t>
            </a:r>
          </a:p>
          <a:p>
            <a:pPr marL="173422" indent="-173422" defTabSz="924916">
              <a:buFont typeface="Arial" pitchFamily="34" charset="0"/>
              <a:buChar char="•"/>
              <a:defRPr/>
            </a:pPr>
            <a:r>
              <a:rPr lang="en-US" dirty="0"/>
              <a:t>Imagine there were 100 students that had dropped out of school standing in front of us. 10% or 10 of those students would have zero years of chronic absences from 8</a:t>
            </a:r>
            <a:r>
              <a:rPr lang="en-US" baseline="30000" dirty="0"/>
              <a:t>th</a:t>
            </a:r>
            <a:r>
              <a:rPr lang="en-US" dirty="0"/>
              <a:t> – 12</a:t>
            </a:r>
            <a:r>
              <a:rPr lang="en-US" baseline="30000" dirty="0"/>
              <a:t>th</a:t>
            </a:r>
            <a:r>
              <a:rPr lang="en-US" dirty="0"/>
              <a:t> grade; while 61 of those students would have had 18 or more days of absence for four of those five years. Every year of chronic absence increases the likelihood of chronic absence and the odds of a student dropping out.</a:t>
            </a:r>
          </a:p>
          <a:p>
            <a:pPr marL="173422" indent="-173422" defTabSz="924916">
              <a:buFont typeface="Arial" pitchFamily="34" charset="0"/>
              <a:buChar char="•"/>
              <a:defRPr/>
            </a:pPr>
            <a:r>
              <a:rPr lang="en-US" dirty="0"/>
              <a:t>There’s even research that shows that this pattern of absenteeism affects the odds of students returning to college for their 2</a:t>
            </a:r>
            <a:r>
              <a:rPr lang="en-US" baseline="30000" dirty="0"/>
              <a:t>nd</a:t>
            </a:r>
            <a:r>
              <a:rPr lang="en-US" dirty="0"/>
              <a:t> year. There’s about a 40% difference between those that had high number of absences in school and those that did not.</a:t>
            </a:r>
          </a:p>
          <a:p>
            <a:pPr marL="173422" indent="-173422" defTabSz="924916">
              <a:buFont typeface="Arial" pitchFamily="34" charset="0"/>
              <a:buChar char="•"/>
              <a:defRPr/>
            </a:pPr>
            <a:r>
              <a:rPr lang="en-US" dirty="0"/>
              <a:t>Ask, did any of this surprise you?</a:t>
            </a:r>
          </a:p>
          <a:p>
            <a:pPr marL="173422" indent="-173422" defTabSz="924916">
              <a:buFont typeface="Arial" pitchFamily="34" charset="0"/>
              <a:buChar char="•"/>
              <a:defRPr/>
            </a:pPr>
            <a:r>
              <a:rPr lang="en-US" dirty="0"/>
              <a:t>So that was a lot of bad news, the good news is that when students reduce absences, they can make academic gains, their academics can get better, but we can imagine it’s a struggle.</a:t>
            </a:r>
          </a:p>
          <a:p>
            <a:pPr marL="173422" indent="-173422" defTabSz="924916">
              <a:buFont typeface="Arial" pitchFamily="34" charset="0"/>
              <a:buChar char="•"/>
              <a:defRPr/>
            </a:pPr>
            <a:endParaRPr lang="en-US" dirty="0"/>
          </a:p>
          <a:p>
            <a:pPr marL="173422" indent="-173422" defTabSz="924916">
              <a:buFont typeface="Arial" pitchFamily="34" charset="0"/>
              <a:buChar char="•"/>
              <a:defRPr/>
            </a:pPr>
            <a:endParaRPr lang="en-US" dirty="0"/>
          </a:p>
          <a:p>
            <a:pPr defTabSz="924916">
              <a:defRPr/>
            </a:pPr>
            <a:endParaRPr lang="en-US" dirty="0"/>
          </a:p>
          <a:p>
            <a:pPr marL="173422" indent="-173422">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99A02B5-CE7E-478C-83D4-19644DDF2AB6}"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pPr defTabSz="924916">
              <a:defRPr/>
            </a:pPr>
            <a:r>
              <a:rPr lang="en-US" dirty="0"/>
              <a:t>Facilitator Notes:</a:t>
            </a:r>
          </a:p>
          <a:p>
            <a:pPr marL="173422" indent="-173422" defTabSz="924916">
              <a:buFontTx/>
              <a:buChar char="-"/>
              <a:defRPr/>
            </a:pPr>
            <a:r>
              <a:rPr lang="en-US" dirty="0"/>
              <a:t>5 minutes for next 2 slides</a:t>
            </a:r>
          </a:p>
          <a:p>
            <a:pPr marL="173422" indent="-173422" defTabSz="924916">
              <a:buFontTx/>
              <a:buChar char="-"/>
              <a:defRPr/>
            </a:pPr>
            <a:r>
              <a:rPr lang="en-US" dirty="0"/>
              <a:t>Table is revealed On CLICK</a:t>
            </a:r>
          </a:p>
          <a:p>
            <a:pPr marL="173422" indent="-173422" defTabSz="924916">
              <a:buFontTx/>
              <a:buChar char="-"/>
              <a:defRPr/>
            </a:pPr>
            <a:r>
              <a:rPr lang="en-US" dirty="0"/>
              <a:t>Data is public data from the School Report Card and is available annually after the conclusion of each school year. </a:t>
            </a:r>
          </a:p>
          <a:p>
            <a:pPr marL="173422" indent="-173422" defTabSz="924916">
              <a:buFontTx/>
              <a:buChar char="-"/>
              <a:defRPr/>
            </a:pPr>
            <a:r>
              <a:rPr lang="en-US" dirty="0"/>
              <a:t>National average attendance rate is 95%</a:t>
            </a:r>
          </a:p>
          <a:p>
            <a:pPr defTabSz="924916">
              <a:defRPr/>
            </a:pPr>
            <a:endParaRPr lang="en-US" dirty="0"/>
          </a:p>
          <a:p>
            <a:pPr defTabSz="924916">
              <a:defRPr/>
            </a:pPr>
            <a:r>
              <a:rPr lang="en-US" dirty="0"/>
              <a:t>Facilitator Talking Points:</a:t>
            </a:r>
          </a:p>
          <a:p>
            <a:pPr marL="173422" indent="-173422" defTabSz="924916">
              <a:buFont typeface="Arial" pitchFamily="34" charset="0"/>
              <a:buChar char="•"/>
              <a:defRPr/>
            </a:pPr>
            <a:r>
              <a:rPr lang="en-US" dirty="0"/>
              <a:t>Let’s take 5 minutes to look at our numbers</a:t>
            </a:r>
          </a:p>
          <a:p>
            <a:pPr marL="173422" indent="-173422" defTabSz="924916">
              <a:buFont typeface="Arial" pitchFamily="34" charset="0"/>
              <a:buChar char="•"/>
              <a:defRPr/>
            </a:pPr>
            <a:r>
              <a:rPr lang="en-US" dirty="0"/>
              <a:t>Explain that until recently, the district was like a lot of districts around the state and country and only kept track of how many students showed up every day, (the average daily attendance rate), and how many students were skipping school without an excuse (truancy). </a:t>
            </a:r>
          </a:p>
          <a:p>
            <a:pPr marL="173422" indent="-173422" defTabSz="924916">
              <a:buFont typeface="Arial" pitchFamily="34" charset="0"/>
              <a:buChar char="•"/>
              <a:defRPr/>
            </a:pPr>
            <a:r>
              <a:rPr lang="en-US" dirty="0"/>
              <a:t>(CLICK_ Here’s the attendance rate in 2017-18 for our district and the individual schools. As a district, 94.3% of our students showed up every day. Not to bad. The national rate is 95%. </a:t>
            </a:r>
          </a:p>
          <a:p>
            <a:pPr marL="173422" indent="-173422" defTabSz="924916">
              <a:buFont typeface="Arial" pitchFamily="34" charset="0"/>
              <a:buChar char="•"/>
              <a:defRPr/>
            </a:pPr>
            <a:r>
              <a:rPr lang="en-US" dirty="0"/>
              <a:t>95% - 100% is good attendance because its less than 10 days of absence in a year</a:t>
            </a:r>
          </a:p>
          <a:p>
            <a:pPr marL="173422" indent="-173422" defTabSz="924916">
              <a:buFont typeface="Arial" pitchFamily="34" charset="0"/>
              <a:buChar char="•"/>
              <a:defRPr/>
            </a:pPr>
            <a:r>
              <a:rPr lang="en-US" dirty="0"/>
              <a:t>But schools have learned that average daily attendance can hide high levels of chronic absence because what it shows is how many students are in school on any given day and doesn’t take into account how many individual students are missing so many days in excused and unexcused absences.</a:t>
            </a:r>
          </a:p>
          <a:p>
            <a:pPr marL="173422" indent="-173422" defTabSz="924916">
              <a:buFont typeface="Arial" pitchFamily="34" charset="0"/>
              <a:buChar char="•"/>
              <a:defRPr/>
            </a:pPr>
            <a:endParaRPr lang="en-US" dirty="0"/>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extLst>
      <p:ext uri="{BB962C8B-B14F-4D97-AF65-F5344CB8AC3E}">
        <p14:creationId xmlns:p14="http://schemas.microsoft.com/office/powerpoint/2010/main" val="402309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pPr defTabSz="924916">
              <a:defRPr/>
            </a:pPr>
            <a:r>
              <a:rPr lang="en-US" dirty="0"/>
              <a:t>Facilitator Notes:</a:t>
            </a:r>
          </a:p>
          <a:p>
            <a:pPr marL="173422" indent="-173422" defTabSz="924916">
              <a:buFontTx/>
              <a:buChar char="-"/>
              <a:defRPr/>
            </a:pPr>
            <a:r>
              <a:rPr lang="en-US" dirty="0"/>
              <a:t>The table is revealed On CLICK</a:t>
            </a:r>
          </a:p>
          <a:p>
            <a:pPr defTabSz="924916">
              <a:defRPr/>
            </a:pPr>
            <a:endParaRPr lang="en-US" dirty="0"/>
          </a:p>
          <a:p>
            <a:pPr defTabSz="924916">
              <a:defRPr/>
            </a:pPr>
            <a:r>
              <a:rPr lang="en-US" dirty="0"/>
              <a:t>Facilitator Talking Points:</a:t>
            </a:r>
          </a:p>
          <a:p>
            <a:pPr marL="173422" indent="-173422" defTabSz="924916">
              <a:buFont typeface="Arial" pitchFamily="34" charset="0"/>
              <a:buChar char="•"/>
              <a:defRPr/>
            </a:pPr>
            <a:r>
              <a:rPr lang="en-US" dirty="0"/>
              <a:t>Now we’ll look at chronic absenteeism data for the 2017-18 school year and see what that tells us. </a:t>
            </a:r>
          </a:p>
          <a:p>
            <a:pPr marL="173422" indent="-173422" defTabSz="924916">
              <a:buFont typeface="Arial" pitchFamily="34" charset="0"/>
              <a:buChar char="•"/>
              <a:defRPr/>
            </a:pPr>
            <a:r>
              <a:rPr lang="en-US" dirty="0"/>
              <a:t>(CLICK for table) Ask, What does this table tell us? Is there a chronic absenteeism problem?  Allow for participant response.</a:t>
            </a:r>
          </a:p>
          <a:p>
            <a:pPr marL="173422" indent="-173422" defTabSz="924916">
              <a:buFont typeface="Arial" pitchFamily="34" charset="0"/>
              <a:buChar char="•"/>
              <a:defRPr/>
            </a:pPr>
            <a:r>
              <a:rPr lang="en-US" dirty="0"/>
              <a:t>As a district almost 20% of all students or 1 in 5 had more than 18 days absent last year.  In some schools it was far higher. </a:t>
            </a:r>
          </a:p>
          <a:p>
            <a:pPr marL="173422" indent="-173422" defTabSz="924916">
              <a:buFont typeface="Arial" pitchFamily="34" charset="0"/>
              <a:buChar char="•"/>
              <a:defRPr/>
            </a:pPr>
            <a:r>
              <a:rPr lang="en-US" dirty="0"/>
              <a:t>In how many school’s was it higher? What elementary school had the highest rate? (Duff-Allen) What 3 schools had the highest rates? (Renaissance, Prestonsburg HS, Central Floyd HS) missed 18 or more days of school.</a:t>
            </a:r>
          </a:p>
          <a:p>
            <a:pPr marL="173422" indent="-173422" defTabSz="924916">
              <a:buFont typeface="Arial" pitchFamily="34" charset="0"/>
              <a:buChar char="•"/>
              <a:defRPr/>
            </a:pPr>
            <a:r>
              <a:rPr lang="en-US" dirty="0"/>
              <a:t>There is something else to consider. When there is high chronic attendance in a school all students may suffer. Why could that happen? </a:t>
            </a:r>
          </a:p>
          <a:p>
            <a:pPr marL="635879" lvl="1" indent="-173422" defTabSz="924916">
              <a:buFont typeface="Arial" pitchFamily="34" charset="0"/>
              <a:buChar char="•"/>
              <a:defRPr/>
            </a:pPr>
            <a:r>
              <a:rPr lang="en-US" dirty="0"/>
              <a:t>The class is missing so many students that it impacts the flow of teaching</a:t>
            </a:r>
          </a:p>
          <a:p>
            <a:pPr marL="635879" lvl="1" indent="-173422" defTabSz="924916">
              <a:buFont typeface="Arial" pitchFamily="34" charset="0"/>
              <a:buChar char="•"/>
              <a:defRPr/>
            </a:pPr>
            <a:r>
              <a:rPr lang="en-US" dirty="0"/>
              <a:t>Slows down the teacher from moving on when time has to be devoted to catching students up</a:t>
            </a:r>
          </a:p>
          <a:p>
            <a:pPr marL="635879" lvl="1" indent="-173422" defTabSz="924916">
              <a:buFont typeface="Arial" pitchFamily="34" charset="0"/>
              <a:buChar char="•"/>
              <a:defRPr/>
            </a:pPr>
            <a:r>
              <a:rPr lang="en-US" dirty="0"/>
              <a:t>A teacher may wait to introduce new material until more students are present, leaving all students to fall behind.</a:t>
            </a:r>
          </a:p>
          <a:p>
            <a:pPr marL="173422" indent="-173422" defTabSz="924916">
              <a:buFont typeface="Arial" pitchFamily="34" charset="0"/>
              <a:buChar char="•"/>
              <a:defRPr/>
            </a:pPr>
            <a:endParaRPr lang="en-US" b="1" dirty="0"/>
          </a:p>
          <a:p>
            <a:pPr defTabSz="924916">
              <a:defRPr/>
            </a:pPr>
            <a:endParaRPr lang="en-US" dirty="0"/>
          </a:p>
          <a:p>
            <a:pPr marL="173422" indent="-173422" defTabSz="924916">
              <a:buFont typeface="Arial" pitchFamily="34" charset="0"/>
              <a:buChar char="•"/>
              <a:defRPr/>
            </a:pPr>
            <a:endParaRPr lang="en-US" dirty="0"/>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extLst>
      <p:ext uri="{BB962C8B-B14F-4D97-AF65-F5344CB8AC3E}">
        <p14:creationId xmlns:p14="http://schemas.microsoft.com/office/powerpoint/2010/main" val="119434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fontScale="92500" lnSpcReduction="10000"/>
          </a:bodyPr>
          <a:lstStyle/>
          <a:p>
            <a:pPr defTabSz="924916">
              <a:defRPr/>
            </a:pPr>
            <a:r>
              <a:rPr lang="en-US" dirty="0"/>
              <a:t>Facilitator Notes</a:t>
            </a:r>
          </a:p>
          <a:p>
            <a:pPr marL="173422" indent="-173422" defTabSz="924916">
              <a:buFont typeface="Arial" pitchFamily="34" charset="0"/>
              <a:buChar char="•"/>
              <a:defRPr/>
            </a:pPr>
            <a:r>
              <a:rPr lang="en-US" dirty="0"/>
              <a:t>5 minutes</a:t>
            </a:r>
          </a:p>
          <a:p>
            <a:pPr defTabSz="924916">
              <a:defRPr/>
            </a:pPr>
            <a:endParaRPr lang="en-US" dirty="0"/>
          </a:p>
          <a:p>
            <a:pPr defTabSz="924916">
              <a:defRPr/>
            </a:pPr>
            <a:r>
              <a:rPr lang="en-US" dirty="0"/>
              <a:t>Facilitator Talking Points:</a:t>
            </a:r>
          </a:p>
          <a:p>
            <a:pPr marL="173422" indent="-173422">
              <a:buFont typeface="Arial" pitchFamily="34" charset="0"/>
              <a:buChar char="•"/>
            </a:pPr>
            <a:r>
              <a:rPr lang="en-US" dirty="0"/>
              <a:t>As Champions for our children we already know we have a powerful impact on our child’s attendance and success in school. The data also shows that even if our child has perfect attendance, the effects of chronic attendance may still be impacting their learning.</a:t>
            </a:r>
          </a:p>
          <a:p>
            <a:pPr marL="173422" indent="-173422">
              <a:buFont typeface="Arial" pitchFamily="34" charset="0"/>
              <a:buChar char="•"/>
            </a:pPr>
            <a:r>
              <a:rPr lang="en-US" dirty="0"/>
              <a:t>What are some things we as parents/caregivers can do? Pause for responses and encourage the action steps/plans that are provided. </a:t>
            </a:r>
          </a:p>
          <a:p>
            <a:pPr marL="173422" indent="-173422">
              <a:buFont typeface="Arial" pitchFamily="34" charset="0"/>
              <a:buChar char="•"/>
            </a:pPr>
            <a:r>
              <a:rPr lang="en-US" dirty="0"/>
              <a:t>Distribute the 2 resources to support goal setting:</a:t>
            </a:r>
          </a:p>
          <a:p>
            <a:pPr marL="635879" lvl="1" indent="-173422">
              <a:buFont typeface="Arial" pitchFamily="34" charset="0"/>
              <a:buChar char="•"/>
            </a:pPr>
            <a:r>
              <a:rPr lang="en-US" dirty="0"/>
              <a:t>Pay Attention to Attendance offers suggestions under What You Can Do: having a conversation with child about attendance barriers, their thoughts about their classes (are they engaged with them and with learning), whether they </a:t>
            </a:r>
            <a:r>
              <a:rPr lang="en-US" sz="1000" dirty="0"/>
              <a:t>feel safe at school, and making sure they are involved with school activities and extracurricular activities.</a:t>
            </a:r>
          </a:p>
          <a:p>
            <a:pPr marL="635879" lvl="1" indent="-173422">
              <a:buFont typeface="Arial" pitchFamily="34" charset="0"/>
              <a:buChar char="•"/>
            </a:pPr>
            <a:r>
              <a:rPr lang="en-US" dirty="0"/>
              <a:t>The Student Attendance Success Plan is an activity to do with your child to show them that attendance is a priority. The plan provides strategies to reach attendance goals like figuring out a help bank and actions that our children and we can commit to doing to support good attendance. Complete the top first – finding out the number of days present, the number of days absent and establishing an attendance goal for the remainder of the year. It may be a good idea to think about the 2019/20 school year too. </a:t>
            </a:r>
          </a:p>
          <a:p>
            <a:pPr marL="173422" indent="-173422">
              <a:buFont typeface="Arial" pitchFamily="34" charset="0"/>
              <a:buChar char="•"/>
            </a:pPr>
            <a:r>
              <a:rPr lang="en-US" dirty="0"/>
              <a:t>Ask that everyone commit to doing at least 1 action and reporting back next week.</a:t>
            </a:r>
          </a:p>
          <a:p>
            <a:pPr marL="173422" indent="-173422">
              <a:buFont typeface="Arial" pitchFamily="34" charset="0"/>
              <a:buChar char="•"/>
            </a:pPr>
            <a:r>
              <a:rPr lang="en-US" dirty="0"/>
              <a:t>Lastly, state that knowledge is power and many parents believe the myths about attendance to be true, lets all also commit to sharing what we just learned with another parent.</a:t>
            </a:r>
          </a:p>
          <a:p>
            <a:pPr marL="173422" indent="-173422">
              <a:buFont typeface="Arial" pitchFamily="34" charset="0"/>
              <a:buChar char="•"/>
            </a:pPr>
            <a:endParaRPr lang="en-US" dirty="0"/>
          </a:p>
          <a:p>
            <a:r>
              <a:rPr lang="en-US" dirty="0"/>
              <a:t>Wrap up by thanking everyone for attending.</a:t>
            </a:r>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r>
              <a:rPr lang="en-US" dirty="0"/>
              <a:t>10 minutes maximum</a:t>
            </a:r>
          </a:p>
          <a:p>
            <a:endParaRPr lang="en-US" dirty="0"/>
          </a:p>
          <a:p>
            <a:r>
              <a:rPr lang="en-US" dirty="0"/>
              <a:t>Facilitator Talking Points:</a:t>
            </a:r>
          </a:p>
          <a:p>
            <a:pPr marL="173422" indent="-173422">
              <a:buFont typeface="Arial" pitchFamily="34" charset="0"/>
              <a:buChar char="•"/>
            </a:pPr>
            <a:r>
              <a:rPr lang="en-US" dirty="0"/>
              <a:t>Explain that before moving forward with activities for this meeting’s topic you want to take a few minutes to look back. </a:t>
            </a:r>
          </a:p>
          <a:p>
            <a:pPr marL="173422" indent="-173422" defTabSz="924916">
              <a:buFont typeface="Arial" pitchFamily="34" charset="0"/>
              <a:buChar char="•"/>
              <a:defRPr/>
            </a:pPr>
            <a:r>
              <a:rPr lang="en-US" dirty="0"/>
              <a:t>Last week ended with a commitment to try something new.</a:t>
            </a:r>
          </a:p>
          <a:p>
            <a:pPr marL="173422" indent="-173422" defTabSz="924916">
              <a:buFont typeface="Arial" pitchFamily="34" charset="0"/>
              <a:buChar char="•"/>
              <a:defRPr/>
            </a:pPr>
            <a:r>
              <a:rPr lang="en-US" dirty="0"/>
              <a:t>Ask for volunteers to share what they did, the result, and if it’s an activity they will maintain. Why or why not? </a:t>
            </a:r>
          </a:p>
          <a:p>
            <a:pPr marL="173422" indent="-173422" defTabSz="924916">
              <a:buFont typeface="Arial" pitchFamily="34" charset="0"/>
              <a:buChar char="•"/>
              <a:defRPr/>
            </a:pPr>
            <a:r>
              <a:rPr lang="en-US" dirty="0"/>
              <a:t>The slide provides some questions to guide them in sharing.</a:t>
            </a: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extLst>
      <p:ext uri="{BB962C8B-B14F-4D97-AF65-F5344CB8AC3E}">
        <p14:creationId xmlns:p14="http://schemas.microsoft.com/office/powerpoint/2010/main" val="388941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pPr defTabSz="924916">
              <a:defRPr/>
            </a:pPr>
            <a:r>
              <a:rPr lang="en-US" dirty="0"/>
              <a:t>Facilitator Notes:</a:t>
            </a:r>
          </a:p>
          <a:p>
            <a:pPr marL="173422" indent="-173422" defTabSz="924916">
              <a:buFontTx/>
              <a:buChar char="-"/>
              <a:defRPr/>
            </a:pPr>
            <a:r>
              <a:rPr lang="en-US" dirty="0"/>
              <a:t>5 minutes maximum</a:t>
            </a:r>
          </a:p>
          <a:p>
            <a:pPr marL="173422" indent="-173422" defTabSz="924916">
              <a:buFontTx/>
              <a:buChar char="-"/>
              <a:defRPr/>
            </a:pPr>
            <a:r>
              <a:rPr lang="en-US" dirty="0"/>
              <a:t>Make sure each participant has one Myth and one Truth stick.</a:t>
            </a:r>
          </a:p>
          <a:p>
            <a:pPr marL="173422" indent="-173422" defTabSz="924916">
              <a:buFontTx/>
              <a:buChar char="-"/>
              <a:defRPr/>
            </a:pPr>
            <a:r>
              <a:rPr lang="en-US" dirty="0"/>
              <a:t>The first statement will appear On Click</a:t>
            </a:r>
          </a:p>
          <a:p>
            <a:pPr marL="173422" indent="-173422" defTabSz="924916">
              <a:buFontTx/>
              <a:buChar char="-"/>
              <a:defRPr/>
            </a:pPr>
            <a:endParaRPr lang="en-US" dirty="0"/>
          </a:p>
          <a:p>
            <a:pPr defTabSz="924916">
              <a:defRPr/>
            </a:pPr>
            <a:r>
              <a:rPr lang="en-US" dirty="0"/>
              <a:t>Facilitator Talking Points</a:t>
            </a:r>
          </a:p>
          <a:p>
            <a:pPr marL="173422" indent="-173422" defTabSz="924916">
              <a:buFont typeface="Arial" pitchFamily="34" charset="0"/>
              <a:buChar char="•"/>
              <a:defRPr/>
            </a:pPr>
            <a:r>
              <a:rPr lang="en-US" dirty="0"/>
              <a:t>Explain that on their table are Myth and Truth sticks. Make sure you have one of each. Continue by stating that you’re going to make a few statements about school attendance and that you want them to indicate if they believe it is a myth or a true statement by holding up the appropriate sign. </a:t>
            </a:r>
          </a:p>
          <a:p>
            <a:pPr marL="173422" indent="-173422" defTabSz="924916">
              <a:buFont typeface="Arial" pitchFamily="34" charset="0"/>
              <a:buChar char="•"/>
              <a:defRPr/>
            </a:pPr>
            <a:r>
              <a:rPr lang="en-US" dirty="0"/>
              <a:t>CLICK to reveal first question</a:t>
            </a:r>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166484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If anyone should ask, early grades refer to kindergarten, or first grade, preschool too</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179361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This is the final statement</a:t>
            </a:r>
          </a:p>
          <a:p>
            <a:pPr marL="173422" indent="-173422">
              <a:buFontTx/>
              <a:buChar char="-"/>
            </a:pPr>
            <a:r>
              <a:rPr lang="en-US" dirty="0"/>
              <a:t>Do not provide any answers </a:t>
            </a:r>
          </a:p>
          <a:p>
            <a:pPr marL="173422" indent="-173422">
              <a:buFontTx/>
              <a:buChar char="-"/>
            </a:pPr>
            <a:r>
              <a:rPr lang="en-US" dirty="0"/>
              <a:t>Play the video.</a:t>
            </a:r>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The next activity is 20 minutes in length and includes the Bringing Attendance Home video, time for participant reaction, and a reveal of research statistics</a:t>
            </a:r>
          </a:p>
          <a:p>
            <a:pPr marL="173422" indent="-173422" defTabSz="924916">
              <a:buFontTx/>
              <a:buChar char="-"/>
              <a:defRPr/>
            </a:pPr>
            <a:r>
              <a:rPr lang="en-US" dirty="0"/>
              <a:t>The video is 6:16 in length (</a:t>
            </a:r>
            <a:r>
              <a:rPr lang="en-US" dirty="0">
                <a:hlinkClick r:id="rId3"/>
              </a:rPr>
              <a:t>https://youtu.be/YQfDyODmdMA</a:t>
            </a:r>
            <a:r>
              <a:rPr lang="en-US" dirty="0"/>
              <a:t>)</a:t>
            </a:r>
          </a:p>
          <a:p>
            <a:pPr marL="173422" indent="-173422">
              <a:buFontTx/>
              <a:buChar char="-"/>
            </a:pPr>
            <a:r>
              <a:rPr lang="en-US" dirty="0"/>
              <a:t>Be mindful of time</a:t>
            </a:r>
          </a:p>
          <a:p>
            <a:pPr marL="173422" indent="-173422">
              <a:buFontTx/>
              <a:buChar char="-"/>
            </a:pPr>
            <a:r>
              <a:rPr lang="en-US" dirty="0"/>
              <a:t>Go to next slide at video end. Click on slide anywhere outside of picture to advance.</a:t>
            </a:r>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r>
              <a:rPr lang="en-US" dirty="0"/>
              <a:t>- 2 minutes</a:t>
            </a:r>
          </a:p>
          <a:p>
            <a:pPr marL="173422" indent="-173422">
              <a:buFontTx/>
              <a:buChar char="-"/>
            </a:pPr>
            <a:r>
              <a:rPr lang="en-US" dirty="0"/>
              <a:t>What is chronic absenteeism will appear with the slide. The other items</a:t>
            </a:r>
            <a:r>
              <a:rPr lang="en-US" baseline="0" dirty="0"/>
              <a:t> are revealed On CLICK.</a:t>
            </a:r>
            <a:endParaRPr lang="en-US" dirty="0"/>
          </a:p>
          <a:p>
            <a:pPr marL="173422" indent="-173422">
              <a:buFontTx/>
              <a:buChar char="-"/>
            </a:pPr>
            <a:r>
              <a:rPr lang="en-US" dirty="0"/>
              <a:t>The definition</a:t>
            </a:r>
            <a:r>
              <a:rPr lang="en-US" baseline="0" dirty="0"/>
              <a:t> of Chronic absence is CLICK 1</a:t>
            </a:r>
          </a:p>
          <a:p>
            <a:pPr marL="173422" indent="-173422">
              <a:buFontTx/>
              <a:buChar char="-"/>
            </a:pPr>
            <a:r>
              <a:rPr lang="en-US" baseline="0" dirty="0"/>
              <a:t>The second question - consequences - CLICK 2</a:t>
            </a:r>
            <a:endParaRPr lang="en-US" dirty="0"/>
          </a:p>
          <a:p>
            <a:endParaRPr lang="en-US" dirty="0"/>
          </a:p>
          <a:p>
            <a:r>
              <a:rPr lang="en-US" dirty="0"/>
              <a:t>Facilitator</a:t>
            </a:r>
            <a:r>
              <a:rPr lang="en-US" baseline="0" dirty="0"/>
              <a:t> Talking Points:</a:t>
            </a:r>
          </a:p>
          <a:p>
            <a:pPr marL="173422" indent="-173422">
              <a:buFont typeface="Arial" pitchFamily="34" charset="0"/>
              <a:buChar char="•"/>
            </a:pPr>
            <a:r>
              <a:rPr lang="en-US" dirty="0"/>
              <a:t>Ask if</a:t>
            </a:r>
            <a:r>
              <a:rPr lang="en-US" baseline="0" dirty="0"/>
              <a:t> anyone had ever heard of the term chronic absenteeism before hearing it in the video. If yes, ask what they know about the term. If no, ask if anyone remembers how chronic absenteeism was defined. CLICK to reveal definition and read, note that 18 days is 10% of the school year. </a:t>
            </a:r>
          </a:p>
          <a:p>
            <a:pPr marL="173422" indent="-173422">
              <a:buFont typeface="Arial" pitchFamily="34" charset="0"/>
              <a:buChar char="•"/>
            </a:pPr>
            <a:r>
              <a:rPr lang="en-US" baseline="0" dirty="0"/>
              <a:t>Continue by explaining chronic absenteeism is not the same as truancy. </a:t>
            </a:r>
            <a:r>
              <a:rPr lang="en-US" dirty="0"/>
              <a:t>Truancy usually refers to a certain number or certain frequency of unexcused absences. Explain that chronic absenteeism considers the</a:t>
            </a:r>
            <a:r>
              <a:rPr lang="en-US" i="1" dirty="0"/>
              <a:t> </a:t>
            </a:r>
            <a:r>
              <a:rPr lang="en-US" dirty="0"/>
              <a:t>total days of school missed, both excused and unexcused absences because what is critical is how many days are missed, not why they are missed</a:t>
            </a:r>
            <a:r>
              <a:rPr lang="en-US" i="1" dirty="0"/>
              <a:t>.</a:t>
            </a:r>
            <a:r>
              <a:rPr lang="en-US" dirty="0"/>
              <a:t>  A student is chronically absent if 18 days of school is missed in a school year.</a:t>
            </a:r>
            <a:endParaRPr lang="en-US" baseline="0" dirty="0"/>
          </a:p>
          <a:p>
            <a:pPr marL="173422" indent="-173422" defTabSz="924916">
              <a:buFont typeface="Arial" pitchFamily="34" charset="0"/>
              <a:buChar char="•"/>
              <a:defRPr/>
            </a:pPr>
            <a:r>
              <a:rPr lang="en-US" baseline="0" dirty="0"/>
              <a:t>Then CLICK to reveal the 2</a:t>
            </a:r>
            <a:r>
              <a:rPr lang="en-US" baseline="30000" dirty="0"/>
              <a:t>nd</a:t>
            </a:r>
            <a:r>
              <a:rPr lang="en-US" baseline="0" dirty="0"/>
              <a:t> question, and ask for thoughts about the video’s statement (the video indicated the consequences of chronic absenteeism can include not reading at grade level, difficulty passing course and possibly dropping out of high school).</a:t>
            </a:r>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65599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1 minute</a:t>
            </a:r>
          </a:p>
          <a:p>
            <a:endParaRPr lang="en-US" dirty="0"/>
          </a:p>
          <a:p>
            <a:r>
              <a:rPr lang="en-US" dirty="0"/>
              <a:t>Facilitator Talking Points:</a:t>
            </a:r>
          </a:p>
          <a:p>
            <a:pPr marL="173422" indent="-173422">
              <a:buFont typeface="Arial" pitchFamily="34" charset="0"/>
              <a:buChar char="•"/>
            </a:pPr>
            <a:r>
              <a:rPr lang="en-US" dirty="0"/>
              <a:t>The video noted that chronic absenteeism can be hard to see while it is happening, we may think its only one day here and one day there like this calendar shows. This looks pretty harmless, but a day here or a day there can quickly add up to 18 or more absences in a single school year.</a:t>
            </a:r>
          </a:p>
          <a:p>
            <a:pPr marL="173422" indent="-173422">
              <a:buFont typeface="Arial" pitchFamily="34" charset="0"/>
              <a:buChar char="•"/>
            </a:pPr>
            <a:r>
              <a:rPr lang="en-US" dirty="0"/>
              <a:t>Here’s what the research shows about chronic absence and what is does to student success. The data comes from an Attendance Works, a national organization focused on bringing awareness to the importance of attendance.</a:t>
            </a:r>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159470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Facilitator</a:t>
            </a:r>
            <a:r>
              <a:rPr lang="en-US" baseline="0" dirty="0"/>
              <a:t> Notes</a:t>
            </a:r>
          </a:p>
          <a:p>
            <a:pPr marL="173422" indent="-173422">
              <a:spcBef>
                <a:spcPct val="0"/>
              </a:spcBef>
              <a:buFontTx/>
              <a:buChar char="-"/>
            </a:pPr>
            <a:r>
              <a:rPr lang="en-US" dirty="0"/>
              <a:t>2 minutes</a:t>
            </a:r>
          </a:p>
          <a:p>
            <a:pPr marL="173422" indent="-173422">
              <a:spcBef>
                <a:spcPct val="0"/>
              </a:spcBef>
              <a:buFontTx/>
              <a:buChar char="-"/>
            </a:pPr>
            <a:r>
              <a:rPr lang="en-US" dirty="0"/>
              <a:t>The</a:t>
            </a:r>
            <a:r>
              <a:rPr lang="en-US" baseline="0" dirty="0"/>
              <a:t> source of the charts is Attendance Works</a:t>
            </a:r>
            <a:endParaRPr lang="en-US" dirty="0"/>
          </a:p>
          <a:p>
            <a:pPr>
              <a:spcBef>
                <a:spcPct val="0"/>
              </a:spcBef>
            </a:pPr>
            <a:endParaRPr lang="en-US" dirty="0"/>
          </a:p>
          <a:p>
            <a:pPr>
              <a:spcBef>
                <a:spcPct val="0"/>
              </a:spcBef>
            </a:pPr>
            <a:r>
              <a:rPr lang="en-US" dirty="0"/>
              <a:t>Facilitator</a:t>
            </a:r>
            <a:r>
              <a:rPr lang="en-US" baseline="0" dirty="0"/>
              <a:t> Talking Points:</a:t>
            </a:r>
          </a:p>
          <a:p>
            <a:pPr marL="173422" indent="-173422">
              <a:spcBef>
                <a:spcPct val="0"/>
              </a:spcBef>
              <a:buFont typeface="Arial" pitchFamily="34" charset="0"/>
              <a:buChar char="•"/>
            </a:pPr>
            <a:r>
              <a:rPr lang="en-US" dirty="0"/>
              <a:t>The bottom table</a:t>
            </a:r>
            <a:r>
              <a:rPr lang="en-US" baseline="0" dirty="0"/>
              <a:t> shows the no risk to high risk number of absences. High risk is 10% or more/18 days or more, low risk is less than 5% missed days of school or 9 days or less.</a:t>
            </a:r>
          </a:p>
          <a:p>
            <a:pPr marL="173422" indent="-173422">
              <a:spcBef>
                <a:spcPct val="0"/>
              </a:spcBef>
              <a:buFont typeface="Arial" pitchFamily="34" charset="0"/>
              <a:buChar char="•"/>
            </a:pPr>
            <a:r>
              <a:rPr lang="en-US" dirty="0"/>
              <a:t>Students chronically absent</a:t>
            </a:r>
            <a:r>
              <a:rPr lang="en-US" baseline="0" dirty="0"/>
              <a:t> in kindergarten and 1</a:t>
            </a:r>
            <a:r>
              <a:rPr lang="en-US" baseline="30000" dirty="0"/>
              <a:t>st</a:t>
            </a:r>
            <a:r>
              <a:rPr lang="en-US" baseline="0" dirty="0"/>
              <a:t> grade are much less likely to read proficiently (at grade level) in 3</a:t>
            </a:r>
            <a:r>
              <a:rPr lang="en-US" baseline="30000" dirty="0"/>
              <a:t>rd</a:t>
            </a:r>
            <a:r>
              <a:rPr lang="en-US" baseline="0" dirty="0"/>
              <a:t> grade. </a:t>
            </a:r>
            <a:r>
              <a:rPr lang="en-US" dirty="0"/>
              <a:t>The bar on the far right shows how</a:t>
            </a:r>
            <a:r>
              <a:rPr lang="en-US" baseline="0" dirty="0"/>
              <a:t> students that missed 10% or more school days (18 or more days) scored on English Language Arts exams when compared to students that missed less than 5% of school or 9 days or fewer. </a:t>
            </a:r>
          </a:p>
          <a:p>
            <a:pPr marL="173422" indent="-173422">
              <a:spcBef>
                <a:spcPct val="0"/>
              </a:spcBef>
              <a:buFont typeface="Arial" pitchFamily="34" charset="0"/>
              <a:buChar char="•"/>
            </a:pPr>
            <a:r>
              <a:rPr lang="en-US" dirty="0"/>
              <a:t>64% of students who missed 5% or less of school in both K and 1</a:t>
            </a:r>
            <a:r>
              <a:rPr lang="en-US" baseline="0" dirty="0"/>
              <a:t> read proficiently </a:t>
            </a:r>
            <a:r>
              <a:rPr lang="en-US" dirty="0"/>
              <a:t>at the end of 3</a:t>
            </a:r>
            <a:r>
              <a:rPr lang="en-US" baseline="30000" dirty="0"/>
              <a:t>rd</a:t>
            </a:r>
            <a:r>
              <a:rPr lang="en-US" dirty="0"/>
              <a:t> grade</a:t>
            </a:r>
            <a:r>
              <a:rPr lang="en-US" baseline="0" dirty="0"/>
              <a:t>, while only </a:t>
            </a:r>
            <a:r>
              <a:rPr lang="en-US" dirty="0"/>
              <a:t>17% of students that</a:t>
            </a:r>
            <a:r>
              <a:rPr lang="en-US" baseline="0" dirty="0"/>
              <a:t> were </a:t>
            </a:r>
            <a:r>
              <a:rPr lang="en-US" dirty="0"/>
              <a:t>chronically absent in both kindergarten and 1</a:t>
            </a:r>
            <a:r>
              <a:rPr lang="en-US" baseline="30000" dirty="0"/>
              <a:t>st </a:t>
            </a:r>
            <a:r>
              <a:rPr lang="en-US" dirty="0"/>
              <a:t>grade</a:t>
            </a:r>
            <a:r>
              <a:rPr lang="en-US" baseline="0" dirty="0"/>
              <a:t> did.  64% compared to 17%.</a:t>
            </a:r>
          </a:p>
          <a:p>
            <a:pPr marL="173422" indent="-173422">
              <a:spcBef>
                <a:spcPct val="0"/>
              </a:spcBef>
              <a:buFont typeface="Arial" pitchFamily="34" charset="0"/>
              <a:buChar char="•"/>
            </a:pPr>
            <a:r>
              <a:rPr lang="en-US" baseline="0" dirty="0"/>
              <a:t>One indication of why the number 9 is so important.</a:t>
            </a: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A4D0EE-372E-4192-AE80-6B196BAE6EE5}"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25208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604981" y="5181600"/>
            <a:ext cx="109728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228600"/>
            <a:ext cx="536448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568960" y="384048"/>
            <a:ext cx="59436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914400" y="257665"/>
            <a:ext cx="615696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7924800"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1/11/2024</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33" y="1462088"/>
            <a:ext cx="12285133"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11038418" y="6080125"/>
            <a:ext cx="698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609600" y="1600201"/>
            <a:ext cx="109728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397933" y="436532"/>
            <a:ext cx="11338984"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8790517" y="6396039"/>
            <a:ext cx="28448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2102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142167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1/11/2024</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392060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098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645994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12102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2036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3FDF-C210-1646-8DA8-4283B4190124}"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2ED19-04D5-C343-9D84-9B2899ED3176}" type="slidenum">
              <a:rPr lang="en-US" smtClean="0"/>
              <a:t>‹#›</a:t>
            </a:fld>
            <a:endParaRPr lang="en-US"/>
          </a:p>
        </p:txBody>
      </p:sp>
    </p:spTree>
    <p:extLst>
      <p:ext uri="{BB962C8B-B14F-4D97-AF65-F5344CB8AC3E}">
        <p14:creationId xmlns:p14="http://schemas.microsoft.com/office/powerpoint/2010/main" val="404895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169720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470154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019936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105536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345677806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16336573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extLst>
      <p:ext uri="{BB962C8B-B14F-4D97-AF65-F5344CB8AC3E}">
        <p14:creationId xmlns:p14="http://schemas.microsoft.com/office/powerpoint/2010/main" val="388064770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33" y="1462088"/>
            <a:ext cx="12285133"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11038418" y="6080125"/>
            <a:ext cx="698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609600" y="1600201"/>
            <a:ext cx="109728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397933" y="436532"/>
            <a:ext cx="11338984"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8790517" y="6396039"/>
            <a:ext cx="28448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1755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extLst>
      <p:ext uri="{BB962C8B-B14F-4D97-AF65-F5344CB8AC3E}">
        <p14:creationId xmlns:p14="http://schemas.microsoft.com/office/powerpoint/2010/main" val="27921892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6296064" y="609600"/>
            <a:ext cx="4575137"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422400" y="609600"/>
            <a:ext cx="4572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4224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62992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1/11/2024</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609600" y="274638"/>
            <a:ext cx="109728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n-US" sz="1200" smtClean="0">
                <a:solidFill>
                  <a:schemeClr val="tx2"/>
                </a:solidFill>
              </a:rPr>
              <a:pPr/>
              <a:t>1/11/2024</a:t>
            </a:fld>
            <a:endParaRPr kumimoji="0" lang="en-US" sz="1200" dirty="0">
              <a:solidFill>
                <a:schemeClr val="tx2"/>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5437872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s://youtu.be/YQfDyODmdMA"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5.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F4DD1B-CFCA-97BE-2144-7CDE701B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42" y="0"/>
            <a:ext cx="10323558" cy="6878437"/>
          </a:xfrm>
          <a:prstGeom prst="rect">
            <a:avLst/>
          </a:prstGeom>
          <a:solidFill>
            <a:srgbClr val="277C4A"/>
          </a:solidFill>
        </p:spPr>
      </p:pic>
      <p:sp>
        <p:nvSpPr>
          <p:cNvPr id="3" name="Rectangle 2">
            <a:extLst>
              <a:ext uri="{FF2B5EF4-FFF2-40B4-BE49-F238E27FC236}">
                <a16:creationId xmlns:a16="http://schemas.microsoft.com/office/drawing/2014/main" id="{7046A715-5640-5906-B48A-A61C154E70C8}"/>
              </a:ext>
            </a:extLst>
          </p:cNvPr>
          <p:cNvSpPr/>
          <p:nvPr/>
        </p:nvSpPr>
        <p:spPr>
          <a:xfrm>
            <a:off x="0" y="0"/>
            <a:ext cx="2716306"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E550CD-55A7-DDB6-F249-1256C8ECA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2" y="4725655"/>
            <a:ext cx="6249145" cy="1428376"/>
          </a:xfrm>
          <a:prstGeom prst="rect">
            <a:avLst/>
          </a:prstGeom>
        </p:spPr>
      </p:pic>
    </p:spTree>
    <p:extLst>
      <p:ext uri="{BB962C8B-B14F-4D97-AF65-F5344CB8AC3E}">
        <p14:creationId xmlns:p14="http://schemas.microsoft.com/office/powerpoint/2010/main" val="326634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5185955-2D22-E7EF-5E6B-A454DCD01952}"/>
              </a:ext>
            </a:extLst>
          </p:cNvPr>
          <p:cNvSpPr/>
          <p:nvPr/>
        </p:nvSpPr>
        <p:spPr>
          <a:xfrm>
            <a:off x="0" y="2809043"/>
            <a:ext cx="3657600" cy="4144652"/>
          </a:xfrm>
          <a:prstGeom prst="rtTriangle">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2257055"/>
              </p:ext>
            </p:extLst>
          </p:nvPr>
        </p:nvGraphicFramePr>
        <p:xfrm>
          <a:off x="4124502" y="422680"/>
          <a:ext cx="7278951" cy="43551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a:xfrm>
            <a:off x="1524000" y="-1757082"/>
            <a:ext cx="9144000" cy="1447800"/>
          </a:xfrm>
          <a:solidFill>
            <a:schemeClr val="bg2">
              <a:lumMod val="75000"/>
              <a:alpha val="90000"/>
            </a:schemeClr>
          </a:solidFill>
          <a:ln>
            <a:solidFill>
              <a:schemeClr val="tx1"/>
            </a:solidFill>
          </a:ln>
        </p:spPr>
        <p:txBody>
          <a:bodyPr rtlCol="0">
            <a:noAutofit/>
          </a:bodyPr>
          <a:lstStyle/>
          <a:p>
            <a:pPr algn="ctr">
              <a:defRPr/>
            </a:pPr>
            <a:r>
              <a:rPr lang="en-US" sz="2800" b="0" dirty="0">
                <a:solidFill>
                  <a:schemeClr val="accent4">
                    <a:lumMod val="40000"/>
                    <a:lumOff val="60000"/>
                  </a:schemeClr>
                </a:solidFill>
                <a:latin typeface="Century Schoolbook" pitchFamily="18" charset="0"/>
              </a:rPr>
              <a:t>Students Chronically Absent in Kindergarten and</a:t>
            </a:r>
            <a:br>
              <a:rPr lang="en-US" sz="2800" b="0" dirty="0">
                <a:solidFill>
                  <a:schemeClr val="accent4">
                    <a:lumMod val="40000"/>
                    <a:lumOff val="60000"/>
                  </a:schemeClr>
                </a:solidFill>
                <a:latin typeface="Century Schoolbook" pitchFamily="18" charset="0"/>
              </a:rPr>
            </a:br>
            <a:r>
              <a:rPr lang="en-US" sz="2800" b="0" dirty="0">
                <a:solidFill>
                  <a:schemeClr val="accent4">
                    <a:lumMod val="40000"/>
                    <a:lumOff val="60000"/>
                  </a:schemeClr>
                </a:solidFill>
                <a:latin typeface="Century Schoolbook" pitchFamily="18" charset="0"/>
              </a:rPr>
              <a:t>1</a:t>
            </a:r>
            <a:r>
              <a:rPr lang="en-US" sz="2800" b="0" baseline="30000" dirty="0">
                <a:solidFill>
                  <a:schemeClr val="accent4">
                    <a:lumMod val="40000"/>
                    <a:lumOff val="60000"/>
                  </a:schemeClr>
                </a:solidFill>
                <a:latin typeface="Century Schoolbook" pitchFamily="18" charset="0"/>
              </a:rPr>
              <a:t>st</a:t>
            </a:r>
            <a:r>
              <a:rPr lang="en-US" sz="2800" b="0" dirty="0">
                <a:solidFill>
                  <a:schemeClr val="accent4">
                    <a:lumMod val="40000"/>
                    <a:lumOff val="60000"/>
                  </a:schemeClr>
                </a:solidFill>
                <a:latin typeface="Century Schoolbook" pitchFamily="18" charset="0"/>
              </a:rPr>
              <a:t> Grade are Much Less Likely to Read Proficiently</a:t>
            </a:r>
            <a:br>
              <a:rPr lang="en-US" sz="2800" b="0" dirty="0">
                <a:solidFill>
                  <a:schemeClr val="accent4">
                    <a:lumMod val="40000"/>
                    <a:lumOff val="60000"/>
                  </a:schemeClr>
                </a:solidFill>
                <a:latin typeface="Century Schoolbook" pitchFamily="18" charset="0"/>
              </a:rPr>
            </a:br>
            <a:r>
              <a:rPr lang="en-US" sz="2800" b="0" dirty="0">
                <a:solidFill>
                  <a:schemeClr val="accent4">
                    <a:lumMod val="40000"/>
                    <a:lumOff val="60000"/>
                  </a:schemeClr>
                </a:solidFill>
                <a:latin typeface="Century Schoolbook" pitchFamily="18" charset="0"/>
              </a:rPr>
              <a:t>in 3</a:t>
            </a:r>
            <a:r>
              <a:rPr lang="en-US" sz="2800" b="0" baseline="30000" dirty="0">
                <a:solidFill>
                  <a:schemeClr val="accent4">
                    <a:lumMod val="40000"/>
                    <a:lumOff val="60000"/>
                  </a:schemeClr>
                </a:solidFill>
                <a:latin typeface="Century Schoolbook" pitchFamily="18" charset="0"/>
              </a:rPr>
              <a:t>rd</a:t>
            </a:r>
            <a:r>
              <a:rPr lang="en-US" sz="2800" b="0" dirty="0">
                <a:solidFill>
                  <a:schemeClr val="accent4">
                    <a:lumMod val="40000"/>
                    <a:lumOff val="60000"/>
                  </a:schemeClr>
                </a:solidFill>
                <a:latin typeface="Century Schoolbook" pitchFamily="18" charset="0"/>
              </a:rPr>
              <a:t> Grade</a:t>
            </a:r>
          </a:p>
        </p:txBody>
      </p:sp>
      <p:graphicFrame>
        <p:nvGraphicFramePr>
          <p:cNvPr id="9" name="Table 8"/>
          <p:cNvGraphicFramePr>
            <a:graphicFrameLocks noGrp="1"/>
          </p:cNvGraphicFramePr>
          <p:nvPr>
            <p:extLst>
              <p:ext uri="{D42A27DB-BD31-4B8C-83A1-F6EECF244321}">
                <p14:modId xmlns:p14="http://schemas.microsoft.com/office/powerpoint/2010/main" val="25649073"/>
              </p:ext>
            </p:extLst>
          </p:nvPr>
        </p:nvGraphicFramePr>
        <p:xfrm>
          <a:off x="4338859" y="4581042"/>
          <a:ext cx="7064594" cy="1063271"/>
        </p:xfrm>
        <a:graphic>
          <a:graphicData uri="http://schemas.openxmlformats.org/drawingml/2006/table">
            <a:tbl>
              <a:tblPr/>
              <a:tblGrid>
                <a:gridCol w="2052364">
                  <a:extLst>
                    <a:ext uri="{9D8B030D-6E8A-4147-A177-3AD203B41FA5}">
                      <a16:colId xmlns:a16="http://schemas.microsoft.com/office/drawing/2014/main" val="20000"/>
                    </a:ext>
                  </a:extLst>
                </a:gridCol>
                <a:gridCol w="5012230">
                  <a:extLst>
                    <a:ext uri="{9D8B030D-6E8A-4147-A177-3AD203B41FA5}">
                      <a16:colId xmlns:a16="http://schemas.microsoft.com/office/drawing/2014/main" val="20001"/>
                    </a:ext>
                  </a:extLst>
                </a:gridCol>
              </a:tblGrid>
              <a:tr h="269537">
                <a:tc>
                  <a:txBody>
                    <a:bodyPr/>
                    <a:lstStyle/>
                    <a:p>
                      <a:pPr marL="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 No risk </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9C5C"/>
                    </a:solidFill>
                  </a:tcPr>
                </a:tc>
                <a:tc>
                  <a:txBody>
                    <a:bodyPr/>
                    <a:lstStyle/>
                    <a:p>
                      <a:pPr marL="4826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Missed less than 5% of school in K &amp; 1</a:t>
                      </a:r>
                      <a:r>
                        <a:rPr lang="en-US" sz="1200" b="0" i="0" baseline="30000" dirty="0">
                          <a:solidFill>
                            <a:schemeClr val="bg1"/>
                          </a:solidFill>
                          <a:latin typeface="Montserrat SemiBold" pitchFamily="2" charset="77"/>
                          <a:ea typeface="Times New Roman"/>
                          <a:cs typeface="Abadi MT Condensed Light"/>
                        </a:rPr>
                        <a:t>st</a:t>
                      </a:r>
                      <a:r>
                        <a:rPr lang="en-US" sz="1200" b="0" i="0" dirty="0">
                          <a:solidFill>
                            <a:schemeClr val="bg1"/>
                          </a:solidFill>
                          <a:latin typeface="Montserrat SemiBold" pitchFamily="2" charset="77"/>
                          <a:ea typeface="Times New Roman"/>
                          <a:cs typeface="Abadi MT Condensed Light"/>
                        </a:rPr>
                        <a:t> </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9C5C"/>
                    </a:solidFill>
                  </a:tcPr>
                </a:tc>
                <a:extLst>
                  <a:ext uri="{0D108BD9-81ED-4DB2-BD59-A6C34878D82A}">
                    <a16:rowId xmlns:a16="http://schemas.microsoft.com/office/drawing/2014/main" val="10000"/>
                  </a:ext>
                </a:extLst>
              </a:tr>
              <a:tr h="269537">
                <a:tc>
                  <a:txBody>
                    <a:bodyPr/>
                    <a:lstStyle/>
                    <a:p>
                      <a:pPr marL="0" marR="0" algn="l">
                        <a:spcBef>
                          <a:spcPts val="200"/>
                        </a:spcBef>
                        <a:spcAft>
                          <a:spcPts val="200"/>
                        </a:spcAft>
                      </a:pPr>
                      <a:r>
                        <a:rPr lang="en-US" sz="1200" b="0" i="0" dirty="0">
                          <a:solidFill>
                            <a:schemeClr val="bg1"/>
                          </a:solidFill>
                          <a:latin typeface="Montserrat SemiBold" pitchFamily="2" charset="77"/>
                          <a:ea typeface="Times New Roman"/>
                          <a:cs typeface="Abadi MT Condensed Light"/>
                        </a:rPr>
                        <a:t> Small risk</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76A1"/>
                    </a:solidFill>
                  </a:tcPr>
                </a:tc>
                <a:tc>
                  <a:txBody>
                    <a:bodyPr/>
                    <a:lstStyle/>
                    <a:p>
                      <a:pPr marL="48260" marR="0" algn="l">
                        <a:spcBef>
                          <a:spcPts val="200"/>
                        </a:spcBef>
                        <a:spcAft>
                          <a:spcPts val="200"/>
                        </a:spcAft>
                      </a:pPr>
                      <a:r>
                        <a:rPr lang="en-US" sz="1200" b="0" i="0" dirty="0">
                          <a:solidFill>
                            <a:schemeClr val="bg1"/>
                          </a:solidFill>
                          <a:latin typeface="Montserrat SemiBold" pitchFamily="2" charset="77"/>
                          <a:ea typeface="Times New Roman"/>
                          <a:cs typeface="Abadi MT Condensed Light"/>
                        </a:rPr>
                        <a:t>Missed  5-9% of days in both K &amp; 1</a:t>
                      </a:r>
                      <a:r>
                        <a:rPr lang="en-US" sz="1200" b="0" i="0" baseline="30000" dirty="0">
                          <a:solidFill>
                            <a:schemeClr val="bg1"/>
                          </a:solidFill>
                          <a:latin typeface="Montserrat SemiBold" pitchFamily="2" charset="77"/>
                          <a:ea typeface="Times New Roman"/>
                          <a:cs typeface="Abadi MT Condensed Light"/>
                        </a:rPr>
                        <a:t>st</a:t>
                      </a:r>
                      <a:r>
                        <a:rPr lang="en-US" sz="1200" b="0" i="0" dirty="0">
                          <a:solidFill>
                            <a:schemeClr val="bg1"/>
                          </a:solidFill>
                          <a:latin typeface="Montserrat SemiBold" pitchFamily="2" charset="77"/>
                          <a:ea typeface="Times New Roman"/>
                          <a:cs typeface="Abadi MT Condensed Light"/>
                        </a:rPr>
                        <a:t> </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76A1"/>
                    </a:solidFill>
                  </a:tcPr>
                </a:tc>
                <a:extLst>
                  <a:ext uri="{0D108BD9-81ED-4DB2-BD59-A6C34878D82A}">
                    <a16:rowId xmlns:a16="http://schemas.microsoft.com/office/drawing/2014/main" val="10001"/>
                  </a:ext>
                </a:extLst>
              </a:tr>
              <a:tr h="254660">
                <a:tc>
                  <a:txBody>
                    <a:bodyPr/>
                    <a:lstStyle/>
                    <a:p>
                      <a:pPr marL="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 Moderate risk</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6D98"/>
                    </a:solidFill>
                  </a:tcPr>
                </a:tc>
                <a:tc>
                  <a:txBody>
                    <a:bodyPr/>
                    <a:lstStyle/>
                    <a:p>
                      <a:pPr marL="4826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Missed 5-9% of days in 1 year &amp;10 % in 1 year  </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6D98"/>
                    </a:solidFill>
                  </a:tcPr>
                </a:tc>
                <a:extLst>
                  <a:ext uri="{0D108BD9-81ED-4DB2-BD59-A6C34878D82A}">
                    <a16:rowId xmlns:a16="http://schemas.microsoft.com/office/drawing/2014/main" val="10002"/>
                  </a:ext>
                </a:extLst>
              </a:tr>
              <a:tr h="269537">
                <a:tc>
                  <a:txBody>
                    <a:bodyPr/>
                    <a:lstStyle/>
                    <a:p>
                      <a:pPr marL="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 High risk</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945A"/>
                    </a:solidFill>
                  </a:tcPr>
                </a:tc>
                <a:tc>
                  <a:txBody>
                    <a:bodyPr/>
                    <a:lstStyle/>
                    <a:p>
                      <a:pPr marL="48260" marR="0" algn="l">
                        <a:spcBef>
                          <a:spcPts val="300"/>
                        </a:spcBef>
                        <a:spcAft>
                          <a:spcPts val="300"/>
                        </a:spcAft>
                      </a:pPr>
                      <a:r>
                        <a:rPr lang="en-US" sz="1200" b="0" i="0" dirty="0">
                          <a:solidFill>
                            <a:schemeClr val="bg1"/>
                          </a:solidFill>
                          <a:latin typeface="Montserrat SemiBold" pitchFamily="2" charset="77"/>
                          <a:ea typeface="Times New Roman"/>
                          <a:cs typeface="Abadi MT Condensed Light"/>
                        </a:rPr>
                        <a:t>Missed 10% or more in K &amp; 1</a:t>
                      </a:r>
                      <a:r>
                        <a:rPr lang="en-US" sz="1200" b="0" i="0" baseline="30000" dirty="0">
                          <a:solidFill>
                            <a:schemeClr val="bg1"/>
                          </a:solidFill>
                          <a:latin typeface="Montserrat SemiBold" pitchFamily="2" charset="77"/>
                          <a:ea typeface="Times New Roman"/>
                          <a:cs typeface="Abadi MT Condensed Light"/>
                        </a:rPr>
                        <a:t>st</a:t>
                      </a:r>
                      <a:r>
                        <a:rPr lang="en-US" sz="1200" b="0" i="0" dirty="0">
                          <a:solidFill>
                            <a:schemeClr val="bg1"/>
                          </a:solidFill>
                          <a:latin typeface="Montserrat SemiBold" pitchFamily="2" charset="77"/>
                          <a:ea typeface="Times New Roman"/>
                          <a:cs typeface="Abadi MT Condensed Light"/>
                        </a:rPr>
                        <a:t> </a:t>
                      </a:r>
                    </a:p>
                  </a:txBody>
                  <a:tcPr marL="8891" marR="8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945A"/>
                    </a:solidFill>
                  </a:tcPr>
                </a:tc>
                <a:extLst>
                  <a:ext uri="{0D108BD9-81ED-4DB2-BD59-A6C34878D82A}">
                    <a16:rowId xmlns:a16="http://schemas.microsoft.com/office/drawing/2014/main" val="10003"/>
                  </a:ext>
                </a:extLst>
              </a:tr>
            </a:tbl>
          </a:graphicData>
        </a:graphic>
      </p:graphicFrame>
      <p:sp>
        <p:nvSpPr>
          <p:cNvPr id="23573" name="TextBox 9"/>
          <p:cNvSpPr txBox="1">
            <a:spLocks noChangeArrowheads="1"/>
          </p:cNvSpPr>
          <p:nvPr/>
        </p:nvSpPr>
        <p:spPr bwMode="auto">
          <a:xfrm>
            <a:off x="4338859" y="5912100"/>
            <a:ext cx="560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Source: Applied Survey Research </a:t>
            </a:r>
            <a:br>
              <a:rPr lang="en-US" sz="1400" i="1" dirty="0">
                <a:solidFill>
                  <a:srgbClr val="514141"/>
                </a:solidFill>
                <a:latin typeface="Franklin Gothic Medium" pitchFamily="34" charset="0"/>
              </a:rPr>
            </a:br>
            <a:r>
              <a:rPr lang="en-US" sz="1400" i="1" dirty="0">
                <a:solidFill>
                  <a:srgbClr val="514141"/>
                </a:solidFill>
                <a:latin typeface="Franklin Gothic Medium" pitchFamily="34" charset="0"/>
              </a:rPr>
              <a:t>&amp; Attendance Works (April 2011)</a:t>
            </a:r>
          </a:p>
        </p:txBody>
      </p:sp>
      <p:sp>
        <p:nvSpPr>
          <p:cNvPr id="7" name="TextBox 6">
            <a:extLst>
              <a:ext uri="{FF2B5EF4-FFF2-40B4-BE49-F238E27FC236}">
                <a16:creationId xmlns:a16="http://schemas.microsoft.com/office/drawing/2014/main" id="{E8A0B7AC-D58D-5FF7-A59B-BC58DF78747E}"/>
              </a:ext>
            </a:extLst>
          </p:cNvPr>
          <p:cNvSpPr txBox="1"/>
          <p:nvPr/>
        </p:nvSpPr>
        <p:spPr>
          <a:xfrm>
            <a:off x="4114311" y="455848"/>
            <a:ext cx="5192068" cy="892552"/>
          </a:xfrm>
          <a:prstGeom prst="rect">
            <a:avLst/>
          </a:prstGeom>
          <a:noFill/>
        </p:spPr>
        <p:txBody>
          <a:bodyPr wrap="square">
            <a:spAutoFit/>
          </a:bodyPr>
          <a:lstStyle/>
          <a:p>
            <a:pPr algn="l"/>
            <a:r>
              <a:rPr lang="en-US" sz="1300" b="1" dirty="0">
                <a:latin typeface="Montserrat SemiBold" pitchFamily="2" charset="77"/>
                <a:cs typeface="Abadi MT Condensed Light"/>
              </a:rPr>
              <a:t>Percent Students Scoring Proficient or </a:t>
            </a:r>
            <a:br>
              <a:rPr lang="en-US" sz="1300" b="1" dirty="0">
                <a:latin typeface="Montserrat SemiBold" pitchFamily="2" charset="77"/>
                <a:cs typeface="Abadi MT Condensed Light"/>
              </a:rPr>
            </a:br>
            <a:r>
              <a:rPr lang="en-US" sz="1300" b="1" dirty="0">
                <a:latin typeface="Montserrat SemiBold" pitchFamily="2" charset="77"/>
                <a:cs typeface="Abadi MT Condensed Light"/>
              </a:rPr>
              <a:t>Advanced on 3</a:t>
            </a:r>
            <a:r>
              <a:rPr lang="en-US" sz="1300" b="1" baseline="30000" dirty="0">
                <a:latin typeface="Montserrat SemiBold" pitchFamily="2" charset="77"/>
                <a:cs typeface="Abadi MT Condensed Light"/>
              </a:rPr>
              <a:t>rd</a:t>
            </a:r>
            <a:r>
              <a:rPr lang="en-US" sz="1300" b="1" dirty="0">
                <a:latin typeface="Montserrat SemiBold" pitchFamily="2" charset="77"/>
                <a:cs typeface="Abadi MT Condensed Light"/>
              </a:rPr>
              <a:t> Grade ELA Based on </a:t>
            </a:r>
            <a:br>
              <a:rPr lang="en-US" sz="1300" b="1" dirty="0">
                <a:latin typeface="Montserrat SemiBold" pitchFamily="2" charset="77"/>
                <a:cs typeface="Abadi MT Condensed Light"/>
              </a:rPr>
            </a:br>
            <a:r>
              <a:rPr lang="en-US" sz="1300" b="1" dirty="0">
                <a:latin typeface="Montserrat SemiBold" pitchFamily="2" charset="77"/>
                <a:cs typeface="Abadi MT Condensed Light"/>
              </a:rPr>
              <a:t>Attendance in Kindergarten and in 1</a:t>
            </a:r>
            <a:r>
              <a:rPr lang="en-US" sz="1300" b="1" baseline="30000" dirty="0">
                <a:latin typeface="Montserrat SemiBold" pitchFamily="2" charset="77"/>
                <a:cs typeface="Abadi MT Condensed Light"/>
              </a:rPr>
              <a:t>st</a:t>
            </a:r>
            <a:r>
              <a:rPr lang="en-US" sz="1300" b="1" dirty="0">
                <a:latin typeface="Montserrat SemiBold" pitchFamily="2" charset="77"/>
                <a:cs typeface="Abadi MT Condensed Light"/>
              </a:rPr>
              <a:t> Grade</a:t>
            </a:r>
          </a:p>
          <a:p>
            <a:pPr algn="l"/>
            <a:endParaRPr lang="en-US" sz="1300" b="1" dirty="0">
              <a:latin typeface="Montserrat SemiBold" pitchFamily="2" charset="77"/>
              <a:cs typeface="Abadi MT Condensed Light"/>
            </a:endParaRPr>
          </a:p>
        </p:txBody>
      </p:sp>
      <p:sp>
        <p:nvSpPr>
          <p:cNvPr id="8" name="Title 1">
            <a:extLst>
              <a:ext uri="{FF2B5EF4-FFF2-40B4-BE49-F238E27FC236}">
                <a16:creationId xmlns:a16="http://schemas.microsoft.com/office/drawing/2014/main" id="{83D4B5F9-B330-4918-5744-9D7993743412}"/>
              </a:ext>
            </a:extLst>
          </p:cNvPr>
          <p:cNvSpPr txBox="1">
            <a:spLocks/>
          </p:cNvSpPr>
          <p:nvPr/>
        </p:nvSpPr>
        <p:spPr>
          <a:xfrm>
            <a:off x="675270" y="1806476"/>
            <a:ext cx="3325091" cy="2362199"/>
          </a:xfrm>
          <a:prstGeom prst="rect">
            <a:avLst/>
          </a:prstGeom>
        </p:spPr>
        <p:txBody>
          <a:bodyPr vert="horz" lIns="91440" tIns="45720" rIns="91440" bIns="0" rtlCol="0" anchor="t">
            <a:no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r>
              <a:rPr lang="en-US" sz="2000" dirty="0">
                <a:solidFill>
                  <a:schemeClr val="bg2">
                    <a:lumMod val="25000"/>
                  </a:schemeClr>
                </a:solidFill>
                <a:latin typeface="Montserrat Medium" pitchFamily="2" charset="77"/>
              </a:rPr>
              <a:t>Students Chronically Absent in Kindergarten and 1st Grade are Much Less Likely to Read Proficiently in </a:t>
            </a:r>
            <a:br>
              <a:rPr lang="en-US" sz="2000" dirty="0">
                <a:solidFill>
                  <a:schemeClr val="bg2">
                    <a:lumMod val="25000"/>
                  </a:schemeClr>
                </a:solidFill>
                <a:latin typeface="Montserrat Medium" pitchFamily="2" charset="77"/>
              </a:rPr>
            </a:br>
            <a:r>
              <a:rPr lang="en-US" sz="2000" dirty="0">
                <a:solidFill>
                  <a:schemeClr val="bg2">
                    <a:lumMod val="25000"/>
                  </a:schemeClr>
                </a:solidFill>
                <a:latin typeface="Montserrat Medium" pitchFamily="2" charset="77"/>
              </a:rPr>
              <a:t>3rd Grade</a:t>
            </a:r>
          </a:p>
        </p:txBody>
      </p:sp>
      <p:sp>
        <p:nvSpPr>
          <p:cNvPr id="12" name="Title 1">
            <a:extLst>
              <a:ext uri="{FF2B5EF4-FFF2-40B4-BE49-F238E27FC236}">
                <a16:creationId xmlns:a16="http://schemas.microsoft.com/office/drawing/2014/main" id="{EA29EFB5-AF34-0E46-D1DA-08DA35FC08AF}"/>
              </a:ext>
            </a:extLst>
          </p:cNvPr>
          <p:cNvSpPr txBox="1">
            <a:spLocks/>
          </p:cNvSpPr>
          <p:nvPr/>
        </p:nvSpPr>
        <p:spPr>
          <a:xfrm>
            <a:off x="522195" y="358675"/>
            <a:ext cx="3467975" cy="1325563"/>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r>
              <a:rPr lang="en-US" sz="4000" b="1" dirty="0">
                <a:solidFill>
                  <a:srgbClr val="A75890"/>
                </a:solidFill>
                <a:latin typeface="Montserrat ExtraBold" pitchFamily="2" charset="77"/>
              </a:rPr>
              <a:t>Reading </a:t>
            </a:r>
            <a:br>
              <a:rPr lang="en-US" sz="4000" b="1" dirty="0">
                <a:solidFill>
                  <a:srgbClr val="A75890"/>
                </a:solidFill>
                <a:latin typeface="Montserrat ExtraBold" pitchFamily="2" charset="77"/>
              </a:rPr>
            </a:br>
            <a:r>
              <a:rPr lang="en-US" sz="4000" b="1" dirty="0">
                <a:solidFill>
                  <a:srgbClr val="A75890"/>
                </a:solidFill>
                <a:latin typeface="Montserrat ExtraBold" pitchFamily="2" charset="77"/>
              </a:rPr>
              <a:t>Proficiency</a:t>
            </a:r>
          </a:p>
        </p:txBody>
      </p:sp>
      <p:sp>
        <p:nvSpPr>
          <p:cNvPr id="11" name="Right Triangle 10">
            <a:extLst>
              <a:ext uri="{FF2B5EF4-FFF2-40B4-BE49-F238E27FC236}">
                <a16:creationId xmlns:a16="http://schemas.microsoft.com/office/drawing/2014/main" id="{402537F4-D58A-919B-B51C-FF992A8CF4ED}"/>
              </a:ext>
            </a:extLst>
          </p:cNvPr>
          <p:cNvSpPr/>
          <p:nvPr/>
        </p:nvSpPr>
        <p:spPr>
          <a:xfrm rot="10800000">
            <a:off x="8534400" y="0"/>
            <a:ext cx="3657600" cy="4144652"/>
          </a:xfrm>
          <a:prstGeom prst="rtTriangle">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pic>
        <p:nvPicPr>
          <p:cNvPr id="14" name="Picture 13">
            <a:extLst>
              <a:ext uri="{FF2B5EF4-FFF2-40B4-BE49-F238E27FC236}">
                <a16:creationId xmlns:a16="http://schemas.microsoft.com/office/drawing/2014/main" id="{27B79B28-E266-9753-5EA5-DF65A789E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67400"/>
            <a:ext cx="3075265" cy="558124"/>
          </a:xfrm>
          <a:prstGeom prst="rect">
            <a:avLst/>
          </a:prstGeom>
        </p:spPr>
      </p:pic>
    </p:spTree>
    <p:extLst>
      <p:ext uri="{BB962C8B-B14F-4D97-AF65-F5344CB8AC3E}">
        <p14:creationId xmlns:p14="http://schemas.microsoft.com/office/powerpoint/2010/main" val="10372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4BEEF-08F7-0113-F771-4A070312E41F}"/>
              </a:ext>
            </a:extLst>
          </p:cNvPr>
          <p:cNvSpPr/>
          <p:nvPr/>
        </p:nvSpPr>
        <p:spPr>
          <a:xfrm rot="16200000">
            <a:off x="5083193" y="1511724"/>
            <a:ext cx="9417015" cy="3124198"/>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0AE176-F685-39B1-C786-26F37DCBE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5" name="Title 1">
            <a:extLst>
              <a:ext uri="{FF2B5EF4-FFF2-40B4-BE49-F238E27FC236}">
                <a16:creationId xmlns:a16="http://schemas.microsoft.com/office/drawing/2014/main" id="{C0654C9A-7774-3168-2969-E1D80AE91DC6}"/>
              </a:ext>
            </a:extLst>
          </p:cNvPr>
          <p:cNvSpPr txBox="1">
            <a:spLocks/>
          </p:cNvSpPr>
          <p:nvPr/>
        </p:nvSpPr>
        <p:spPr>
          <a:xfrm>
            <a:off x="838200" y="360122"/>
            <a:ext cx="7351714" cy="73818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77C4A"/>
                </a:solidFill>
                <a:latin typeface="Montserrat" pitchFamily="2" charset="77"/>
              </a:rPr>
              <a:t>Middle School Outcomes</a:t>
            </a:r>
          </a:p>
        </p:txBody>
      </p:sp>
      <p:sp>
        <p:nvSpPr>
          <p:cNvPr id="3" name="Slide Number Placeholder 2"/>
          <p:cNvSpPr>
            <a:spLocks noGrp="1"/>
          </p:cNvSpPr>
          <p:nvPr>
            <p:ph type="sldNum" sz="quarter" idx="12"/>
          </p:nvPr>
        </p:nvSpPr>
        <p:spPr>
          <a:prstGeom prst="rect">
            <a:avLst/>
          </a:prstGeom>
        </p:spPr>
        <p:txBody>
          <a:bodyPr/>
          <a:lstStyle/>
          <a:p>
            <a:pPr>
              <a:defRPr/>
            </a:pPr>
            <a:fld id="{31E38542-4601-4486-9022-11B965DA42E8}" type="slidenum">
              <a:rPr lang="en-US" sz="1400" b="1">
                <a:solidFill>
                  <a:prstClr val="black">
                    <a:lumMod val="75000"/>
                    <a:lumOff val="25000"/>
                  </a:prstClr>
                </a:solidFill>
              </a:rPr>
              <a:pPr>
                <a:defRPr/>
              </a:pPr>
              <a:t>11</a:t>
            </a:fld>
            <a:endParaRPr lang="en-US" sz="1400" b="1" dirty="0">
              <a:solidFill>
                <a:prstClr val="black">
                  <a:lumMod val="75000"/>
                  <a:lumOff val="25000"/>
                </a:prstClr>
              </a:solidFill>
            </a:endParaRPr>
          </a:p>
        </p:txBody>
      </p:sp>
      <p:sp>
        <p:nvSpPr>
          <p:cNvPr id="34821" name="TextBox 7"/>
          <p:cNvSpPr txBox="1">
            <a:spLocks noChangeArrowheads="1"/>
          </p:cNvSpPr>
          <p:nvPr/>
        </p:nvSpPr>
        <p:spPr bwMode="auto">
          <a:xfrm>
            <a:off x="768956" y="6076426"/>
            <a:ext cx="7661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a:solidFill>
                  <a:srgbClr val="514141"/>
                </a:solidFill>
                <a:latin typeface="Montserrat Medium" pitchFamily="2" charset="77"/>
              </a:rPr>
              <a:t>Oakland Unified School District SY 2006-2012, Analysis By Attendance Works   </a:t>
            </a:r>
          </a:p>
        </p:txBody>
      </p:sp>
      <p:sp>
        <p:nvSpPr>
          <p:cNvPr id="7" name="TextBox 6"/>
          <p:cNvSpPr txBox="1"/>
          <p:nvPr/>
        </p:nvSpPr>
        <p:spPr>
          <a:xfrm>
            <a:off x="8534003" y="1328986"/>
            <a:ext cx="2515395" cy="2362185"/>
          </a:xfrm>
          <a:prstGeom prst="rect">
            <a:avLst/>
          </a:prstGeom>
          <a:noFill/>
        </p:spPr>
        <p:txBody>
          <a:bodyPr wrap="square">
            <a:spAutoFit/>
          </a:bodyPr>
          <a:lstStyle/>
          <a:p>
            <a:pPr>
              <a:spcAft>
                <a:spcPts val="600"/>
              </a:spcAft>
              <a:defRPr/>
            </a:pPr>
            <a:r>
              <a:rPr lang="en-US" sz="2000" dirty="0">
                <a:solidFill>
                  <a:schemeClr val="bg1"/>
                </a:solidFill>
                <a:latin typeface="Montserrat Medium" pitchFamily="2" charset="77"/>
              </a:rPr>
              <a:t>Chronic absence in 1</a:t>
            </a:r>
            <a:r>
              <a:rPr lang="en-US" sz="2000" baseline="30000" dirty="0">
                <a:solidFill>
                  <a:schemeClr val="bg1"/>
                </a:solidFill>
                <a:latin typeface="Montserrat Medium" pitchFamily="2" charset="77"/>
              </a:rPr>
              <a:t>st</a:t>
            </a:r>
            <a:r>
              <a:rPr lang="en-US" sz="2000" dirty="0">
                <a:solidFill>
                  <a:schemeClr val="bg1"/>
                </a:solidFill>
                <a:latin typeface="Montserrat Medium" pitchFamily="2" charset="77"/>
              </a:rPr>
              <a:t> grade is also associated with:</a:t>
            </a:r>
          </a:p>
          <a:p>
            <a:pPr marL="285750" indent="-285750">
              <a:spcAft>
                <a:spcPts val="300"/>
              </a:spcAft>
              <a:buFont typeface="Arial"/>
              <a:buChar char="•"/>
              <a:defRPr/>
            </a:pPr>
            <a:r>
              <a:rPr lang="en-US" sz="2000" dirty="0">
                <a:solidFill>
                  <a:schemeClr val="bg1"/>
                </a:solidFill>
                <a:latin typeface="Montserrat Medium" pitchFamily="2" charset="77"/>
              </a:rPr>
              <a:t>Lower 6</a:t>
            </a:r>
            <a:r>
              <a:rPr lang="en-US" sz="2000" baseline="30000" dirty="0">
                <a:solidFill>
                  <a:schemeClr val="bg1"/>
                </a:solidFill>
                <a:latin typeface="Montserrat Medium" pitchFamily="2" charset="77"/>
              </a:rPr>
              <a:t>th</a:t>
            </a:r>
            <a:r>
              <a:rPr lang="en-US" sz="2000" dirty="0">
                <a:solidFill>
                  <a:schemeClr val="bg1"/>
                </a:solidFill>
                <a:latin typeface="Montserrat Medium" pitchFamily="2" charset="77"/>
              </a:rPr>
              <a:t> grade test scores</a:t>
            </a:r>
          </a:p>
          <a:p>
            <a:pPr marL="285750" indent="-285750">
              <a:spcAft>
                <a:spcPts val="600"/>
              </a:spcAft>
              <a:buFont typeface="Arial"/>
              <a:buChar char="•"/>
              <a:defRPr/>
            </a:pPr>
            <a:r>
              <a:rPr lang="en-US" sz="2000" dirty="0">
                <a:solidFill>
                  <a:schemeClr val="bg1"/>
                </a:solidFill>
                <a:latin typeface="Montserrat Medium" pitchFamily="2" charset="77"/>
              </a:rPr>
              <a:t>Higher levels of suspension</a:t>
            </a:r>
          </a:p>
        </p:txBody>
      </p:sp>
      <p:graphicFrame>
        <p:nvGraphicFramePr>
          <p:cNvPr id="34823" name="Chart 1"/>
          <p:cNvGraphicFramePr>
            <a:graphicFrameLocks/>
          </p:cNvGraphicFramePr>
          <p:nvPr>
            <p:extLst>
              <p:ext uri="{D42A27DB-BD31-4B8C-83A1-F6EECF244321}">
                <p14:modId xmlns:p14="http://schemas.microsoft.com/office/powerpoint/2010/main" val="303821357"/>
              </p:ext>
            </p:extLst>
          </p:nvPr>
        </p:nvGraphicFramePr>
        <p:xfrm>
          <a:off x="2024713" y="2448292"/>
          <a:ext cx="5154612" cy="3263900"/>
        </p:xfrm>
        <a:graphic>
          <a:graphicData uri="http://schemas.openxmlformats.org/presentationml/2006/ole">
            <mc:AlternateContent xmlns:mc="http://schemas.openxmlformats.org/markup-compatibility/2006">
              <mc:Choice xmlns:v="urn:schemas-microsoft-com:vml" Requires="v">
                <p:oleObj name="Worksheet" r:id="rId4" imgW="5156200" imgH="3263900" progId="Excel.Sheet.8">
                  <p:embed/>
                </p:oleObj>
              </mc:Choice>
              <mc:Fallback>
                <p:oleObj name="Worksheet" r:id="rId4" imgW="5156200" imgH="3263900" progId="Excel.Sheet.8">
                  <p:embed/>
                  <p:pic>
                    <p:nvPicPr>
                      <p:cNvPr id="34823" name="Chart 1"/>
                      <p:cNvPicPr>
                        <a:picLocks noChangeArrowheads="1"/>
                      </p:cNvPicPr>
                      <p:nvPr/>
                    </p:nvPicPr>
                    <p:blipFill>
                      <a:blip r:embed="rId5"/>
                      <a:srcRect/>
                      <a:stretch>
                        <a:fillRect/>
                      </a:stretch>
                    </p:blipFill>
                    <p:spPr bwMode="auto">
                      <a:xfrm>
                        <a:off x="2024713" y="2448292"/>
                        <a:ext cx="5154612" cy="3263900"/>
                      </a:xfrm>
                      <a:prstGeom prst="rect">
                        <a:avLst/>
                      </a:prstGeom>
                      <a:solidFill>
                        <a:schemeClr val="bg1"/>
                      </a:solidFill>
                    </p:spPr>
                  </p:pic>
                </p:oleObj>
              </mc:Fallback>
            </mc:AlternateContent>
          </a:graphicData>
        </a:graphic>
      </p:graphicFrame>
      <p:sp>
        <p:nvSpPr>
          <p:cNvPr id="34824" name="TextBox 9"/>
          <p:cNvSpPr txBox="1">
            <a:spLocks noChangeArrowheads="1"/>
          </p:cNvSpPr>
          <p:nvPr/>
        </p:nvSpPr>
        <p:spPr bwMode="auto">
          <a:xfrm>
            <a:off x="2514600" y="5737872"/>
            <a:ext cx="44725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dirty="0">
                <a:solidFill>
                  <a:prstClr val="black"/>
                </a:solidFill>
                <a:latin typeface="Montserrat Medium" pitchFamily="2" charset="77"/>
              </a:rPr>
              <a:t>Years of Chronic Absence in Grades 1-5 </a:t>
            </a:r>
          </a:p>
        </p:txBody>
      </p:sp>
      <p:sp>
        <p:nvSpPr>
          <p:cNvPr id="34825" name="TextBox 10"/>
          <p:cNvSpPr txBox="1">
            <a:spLocks noChangeArrowheads="1"/>
          </p:cNvSpPr>
          <p:nvPr/>
        </p:nvSpPr>
        <p:spPr bwMode="auto">
          <a:xfrm>
            <a:off x="680851" y="3188067"/>
            <a:ext cx="1341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200" dirty="0">
                <a:solidFill>
                  <a:prstClr val="black"/>
                </a:solidFill>
                <a:latin typeface="Montserrat Medium" pitchFamily="2" charset="77"/>
              </a:rPr>
              <a:t>Increase in probability of 6</a:t>
            </a:r>
            <a:r>
              <a:rPr lang="en-US" sz="1200" baseline="30000" dirty="0">
                <a:solidFill>
                  <a:prstClr val="black"/>
                </a:solidFill>
                <a:latin typeface="Montserrat Medium" pitchFamily="2" charset="77"/>
              </a:rPr>
              <a:t>th</a:t>
            </a:r>
            <a:r>
              <a:rPr lang="en-US" sz="1200" dirty="0">
                <a:solidFill>
                  <a:prstClr val="black"/>
                </a:solidFill>
                <a:latin typeface="Montserrat Medium" pitchFamily="2" charset="77"/>
              </a:rPr>
              <a:t> grade chronic absence </a:t>
            </a:r>
          </a:p>
        </p:txBody>
      </p:sp>
      <p:sp>
        <p:nvSpPr>
          <p:cNvPr id="34826" name="TextBox 11"/>
          <p:cNvSpPr txBox="1">
            <a:spLocks noChangeArrowheads="1"/>
          </p:cNvSpPr>
          <p:nvPr/>
        </p:nvSpPr>
        <p:spPr bwMode="auto">
          <a:xfrm>
            <a:off x="2022288" y="1734689"/>
            <a:ext cx="5154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prstClr val="black"/>
                </a:solidFill>
                <a:latin typeface="Montserrat Medium" pitchFamily="2" charset="77"/>
              </a:rPr>
              <a:t>Each year of chronic absence in elementary school is </a:t>
            </a:r>
            <a:br>
              <a:rPr lang="en-US" sz="1200" dirty="0">
                <a:solidFill>
                  <a:prstClr val="black"/>
                </a:solidFill>
                <a:latin typeface="Montserrat Medium" pitchFamily="2" charset="77"/>
              </a:rPr>
            </a:br>
            <a:r>
              <a:rPr lang="en-US" sz="1200" dirty="0">
                <a:solidFill>
                  <a:prstClr val="black"/>
                </a:solidFill>
                <a:latin typeface="Montserrat Medium" pitchFamily="2" charset="77"/>
              </a:rPr>
              <a:t>associated with a substantially higher probability of chronic absence in 6</a:t>
            </a:r>
            <a:r>
              <a:rPr lang="en-US" sz="1200" baseline="30000" dirty="0">
                <a:solidFill>
                  <a:prstClr val="black"/>
                </a:solidFill>
                <a:latin typeface="Montserrat Medium" pitchFamily="2" charset="77"/>
              </a:rPr>
              <a:t>th</a:t>
            </a:r>
            <a:r>
              <a:rPr lang="en-US" sz="1200" dirty="0">
                <a:solidFill>
                  <a:prstClr val="black"/>
                </a:solidFill>
                <a:latin typeface="Montserrat Medium" pitchFamily="2" charset="77"/>
              </a:rPr>
              <a:t> grade</a:t>
            </a:r>
          </a:p>
        </p:txBody>
      </p:sp>
      <p:sp>
        <p:nvSpPr>
          <p:cNvPr id="34827" name="TextBox 14"/>
          <p:cNvSpPr txBox="1">
            <a:spLocks noChangeArrowheads="1"/>
          </p:cNvSpPr>
          <p:nvPr/>
        </p:nvSpPr>
        <p:spPr bwMode="auto">
          <a:xfrm>
            <a:off x="3138344" y="4148563"/>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5.9x</a:t>
            </a:r>
          </a:p>
        </p:txBody>
      </p:sp>
      <p:sp>
        <p:nvSpPr>
          <p:cNvPr id="34828" name="TextBox 15"/>
          <p:cNvSpPr txBox="1">
            <a:spLocks noChangeArrowheads="1"/>
          </p:cNvSpPr>
          <p:nvPr/>
        </p:nvSpPr>
        <p:spPr bwMode="auto">
          <a:xfrm>
            <a:off x="4588525" y="3910379"/>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7.8x</a:t>
            </a:r>
          </a:p>
        </p:txBody>
      </p:sp>
      <p:sp>
        <p:nvSpPr>
          <p:cNvPr id="34829" name="TextBox 16"/>
          <p:cNvSpPr txBox="1">
            <a:spLocks noChangeArrowheads="1"/>
          </p:cNvSpPr>
          <p:nvPr/>
        </p:nvSpPr>
        <p:spPr bwMode="auto">
          <a:xfrm>
            <a:off x="5904647" y="2600317"/>
            <a:ext cx="72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18.0x</a:t>
            </a:r>
          </a:p>
        </p:txBody>
      </p:sp>
      <p:sp>
        <p:nvSpPr>
          <p:cNvPr id="8" name="Title 1">
            <a:extLst>
              <a:ext uri="{FF2B5EF4-FFF2-40B4-BE49-F238E27FC236}">
                <a16:creationId xmlns:a16="http://schemas.microsoft.com/office/drawing/2014/main" id="{F9219F43-E0B6-5E5D-B76B-7517068B019A}"/>
              </a:ext>
            </a:extLst>
          </p:cNvPr>
          <p:cNvSpPr txBox="1">
            <a:spLocks/>
          </p:cNvSpPr>
          <p:nvPr/>
        </p:nvSpPr>
        <p:spPr>
          <a:xfrm>
            <a:off x="838200" y="923173"/>
            <a:ext cx="7391401" cy="738189"/>
          </a:xfrm>
          <a:prstGeom prst="rect">
            <a:avLst/>
          </a:prstGeom>
        </p:spPr>
        <p:txBody>
          <a:bodyPr vert="horz" lIns="91440" tIns="45720" rIns="91440" bIns="0" rtlCol="0" anchor="t">
            <a:no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sz="1800" dirty="0">
                <a:solidFill>
                  <a:schemeClr val="bg2">
                    <a:lumMod val="25000"/>
                  </a:schemeClr>
                </a:solidFill>
                <a:latin typeface="Montserrat Medium" pitchFamily="2" charset="77"/>
              </a:rPr>
              <a:t>Students Multiple Years of Elementary Chronic Absence  =  Worse Middle School Outcomes</a:t>
            </a:r>
          </a:p>
        </p:txBody>
      </p:sp>
    </p:spTree>
    <p:extLst>
      <p:ext uri="{BB962C8B-B14F-4D97-AF65-F5344CB8AC3E}">
        <p14:creationId xmlns:p14="http://schemas.microsoft.com/office/powerpoint/2010/main" val="170563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FC2B23C-D2A1-461E-9639-F14E7F18AA19}" type="slidenum">
              <a:rPr lang="en-US" sz="1400" b="1">
                <a:solidFill>
                  <a:prstClr val="black">
                    <a:lumMod val="75000"/>
                    <a:lumOff val="25000"/>
                  </a:prstClr>
                </a:solidFill>
              </a:rPr>
              <a:pPr>
                <a:defRPr/>
              </a:pPr>
              <a:t>12</a:t>
            </a:fld>
            <a:endParaRPr lang="en-US" sz="1400" b="1" dirty="0">
              <a:solidFill>
                <a:prstClr val="black">
                  <a:lumMod val="75000"/>
                  <a:lumOff val="25000"/>
                </a:prstClr>
              </a:solidFill>
            </a:endParaRPr>
          </a:p>
        </p:txBody>
      </p:sp>
      <p:sp>
        <p:nvSpPr>
          <p:cNvPr id="26630" name="TextBox 1"/>
          <p:cNvSpPr txBox="1">
            <a:spLocks noChangeArrowheads="1"/>
          </p:cNvSpPr>
          <p:nvPr/>
        </p:nvSpPr>
        <p:spPr bwMode="auto">
          <a:xfrm>
            <a:off x="860612" y="6096000"/>
            <a:ext cx="6672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dirty="0">
                <a:solidFill>
                  <a:srgbClr val="514141"/>
                </a:solidFill>
                <a:latin typeface="Franklin Gothic Medium" pitchFamily="34" charset="0"/>
              </a:rPr>
              <a:t>http://www.utahdataalliance.org/downloads/ChronicAbsenteeismResearchBrief.pdf</a:t>
            </a:r>
          </a:p>
        </p:txBody>
      </p:sp>
      <p:sp>
        <p:nvSpPr>
          <p:cNvPr id="2" name="Rectangle 1">
            <a:extLst>
              <a:ext uri="{FF2B5EF4-FFF2-40B4-BE49-F238E27FC236}">
                <a16:creationId xmlns:a16="http://schemas.microsoft.com/office/drawing/2014/main" id="{8A907433-C189-8172-6940-184337AE1C22}"/>
              </a:ext>
            </a:extLst>
          </p:cNvPr>
          <p:cNvSpPr/>
          <p:nvPr/>
        </p:nvSpPr>
        <p:spPr>
          <a:xfrm rot="16200000">
            <a:off x="5748135" y="2176665"/>
            <a:ext cx="8087132" cy="3124198"/>
          </a:xfrm>
          <a:prstGeom prst="rect">
            <a:avLst/>
          </a:prstGeom>
          <a:solidFill>
            <a:srgbClr val="004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95EBB1-6854-74B3-56C8-E32EB2AF1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7" name="Title 1">
            <a:extLst>
              <a:ext uri="{FF2B5EF4-FFF2-40B4-BE49-F238E27FC236}">
                <a16:creationId xmlns:a16="http://schemas.microsoft.com/office/drawing/2014/main" id="{92D601D6-6638-060C-1052-5660851B0716}"/>
              </a:ext>
            </a:extLst>
          </p:cNvPr>
          <p:cNvSpPr txBox="1">
            <a:spLocks/>
          </p:cNvSpPr>
          <p:nvPr/>
        </p:nvSpPr>
        <p:spPr>
          <a:xfrm>
            <a:off x="838200" y="360122"/>
            <a:ext cx="7351714" cy="73818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4987"/>
                </a:solidFill>
                <a:latin typeface="Montserrat" pitchFamily="2" charset="77"/>
              </a:rPr>
              <a:t>Middle School Outcomes</a:t>
            </a:r>
          </a:p>
        </p:txBody>
      </p:sp>
      <p:sp>
        <p:nvSpPr>
          <p:cNvPr id="9" name="TextBox 8">
            <a:extLst>
              <a:ext uri="{FF2B5EF4-FFF2-40B4-BE49-F238E27FC236}">
                <a16:creationId xmlns:a16="http://schemas.microsoft.com/office/drawing/2014/main" id="{E320A79D-FD5B-77AA-E452-9B90130F6956}"/>
              </a:ext>
            </a:extLst>
          </p:cNvPr>
          <p:cNvSpPr txBox="1"/>
          <p:nvPr/>
        </p:nvSpPr>
        <p:spPr>
          <a:xfrm>
            <a:off x="8547346" y="1813476"/>
            <a:ext cx="2515395" cy="1631216"/>
          </a:xfrm>
          <a:prstGeom prst="rect">
            <a:avLst/>
          </a:prstGeom>
          <a:noFill/>
        </p:spPr>
        <p:txBody>
          <a:bodyPr wrap="square">
            <a:spAutoFit/>
          </a:bodyPr>
          <a:lstStyle/>
          <a:p>
            <a:pPr>
              <a:buClr>
                <a:prstClr val="black">
                  <a:lumMod val="65000"/>
                  <a:lumOff val="35000"/>
                </a:prstClr>
              </a:buClr>
              <a:defRPr/>
            </a:pPr>
            <a:r>
              <a:rPr lang="en-US" sz="2000" b="0" dirty="0">
                <a:ln w="18415" cmpd="sng">
                  <a:noFill/>
                  <a:prstDash val="solid"/>
                </a:ln>
                <a:solidFill>
                  <a:srgbClr val="FFFFFF"/>
                </a:solidFill>
                <a:effectLst>
                  <a:outerShdw blurRad="63500" dir="3600000" algn="tl" rotWithShape="0">
                    <a:srgbClr val="000000">
                      <a:alpha val="70000"/>
                    </a:srgbClr>
                  </a:outerShdw>
                </a:effectLst>
                <a:latin typeface="Franklin Gothic Medium" pitchFamily="34" charset="0"/>
              </a:rPr>
              <a:t>With every year of chronic absenteeism, a higher percentage of students dropped out of school.</a:t>
            </a:r>
          </a:p>
        </p:txBody>
      </p:sp>
      <p:sp>
        <p:nvSpPr>
          <p:cNvPr id="10" name="Title 1">
            <a:extLst>
              <a:ext uri="{FF2B5EF4-FFF2-40B4-BE49-F238E27FC236}">
                <a16:creationId xmlns:a16="http://schemas.microsoft.com/office/drawing/2014/main" id="{1CCF0D0B-672F-2AF6-6D18-3A9E294EDF19}"/>
              </a:ext>
            </a:extLst>
          </p:cNvPr>
          <p:cNvSpPr txBox="1">
            <a:spLocks/>
          </p:cNvSpPr>
          <p:nvPr/>
        </p:nvSpPr>
        <p:spPr>
          <a:xfrm>
            <a:off x="838200" y="923173"/>
            <a:ext cx="7391401" cy="738189"/>
          </a:xfrm>
          <a:prstGeom prst="rect">
            <a:avLst/>
          </a:prstGeom>
        </p:spPr>
        <p:txBody>
          <a:bodyPr vert="horz" lIns="91440" tIns="45720" rIns="91440" bIns="0" rtlCol="0" anchor="t">
            <a:no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sz="1800" dirty="0">
                <a:solidFill>
                  <a:schemeClr val="bg2">
                    <a:lumMod val="25000"/>
                  </a:schemeClr>
                </a:solidFill>
                <a:latin typeface="Montserrat Medium" pitchFamily="2" charset="77"/>
              </a:rPr>
              <a:t>The Effects of Chronic Absence on </a:t>
            </a:r>
            <a:br>
              <a:rPr lang="en-US" sz="1800" dirty="0">
                <a:solidFill>
                  <a:schemeClr val="bg2">
                    <a:lumMod val="25000"/>
                  </a:schemeClr>
                </a:solidFill>
                <a:latin typeface="Montserrat Medium" pitchFamily="2" charset="77"/>
              </a:rPr>
            </a:br>
            <a:r>
              <a:rPr lang="en-US" sz="1800" dirty="0">
                <a:solidFill>
                  <a:schemeClr val="bg2">
                    <a:lumMod val="25000"/>
                  </a:schemeClr>
                </a:solidFill>
                <a:latin typeface="Montserrat Medium" pitchFamily="2" charset="77"/>
              </a:rPr>
              <a:t>Dropout Rates Are Cumulative</a:t>
            </a:r>
          </a:p>
        </p:txBody>
      </p:sp>
      <p:graphicFrame>
        <p:nvGraphicFramePr>
          <p:cNvPr id="13" name="Chart 12">
            <a:extLst>
              <a:ext uri="{FF2B5EF4-FFF2-40B4-BE49-F238E27FC236}">
                <a16:creationId xmlns:a16="http://schemas.microsoft.com/office/drawing/2014/main" id="{A686BC35-D0FB-4FEC-528D-E1D339E61E49}"/>
              </a:ext>
            </a:extLst>
          </p:cNvPr>
          <p:cNvGraphicFramePr>
            <a:graphicFrameLocks/>
          </p:cNvGraphicFramePr>
          <p:nvPr>
            <p:extLst>
              <p:ext uri="{D42A27DB-BD31-4B8C-83A1-F6EECF244321}">
                <p14:modId xmlns:p14="http://schemas.microsoft.com/office/powerpoint/2010/main" val="279449845"/>
              </p:ext>
            </p:extLst>
          </p:nvPr>
        </p:nvGraphicFramePr>
        <p:xfrm>
          <a:off x="860612" y="2483952"/>
          <a:ext cx="6016484" cy="365241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36FC191-BF2F-B2E9-E200-81791C998037}"/>
              </a:ext>
            </a:extLst>
          </p:cNvPr>
          <p:cNvSpPr txBox="1"/>
          <p:nvPr/>
        </p:nvSpPr>
        <p:spPr>
          <a:xfrm>
            <a:off x="860612" y="1811047"/>
            <a:ext cx="5768788" cy="523220"/>
          </a:xfrm>
          <a:prstGeom prst="rect">
            <a:avLst/>
          </a:prstGeom>
          <a:noFill/>
        </p:spPr>
        <p:txBody>
          <a:bodyPr wrap="square" rtlCol="0">
            <a:spAutoFit/>
          </a:bodyPr>
          <a:lstStyle/>
          <a:p>
            <a:r>
              <a:rPr lang="en-US" sz="1400" b="1" dirty="0">
                <a:latin typeface="Montserrat SemiBold" pitchFamily="2" charset="77"/>
              </a:rPr>
              <a:t>Proportion of Student Dropping Out by Number of Years </a:t>
            </a:r>
            <a:br>
              <a:rPr lang="en-US" sz="1400" b="1" dirty="0">
                <a:latin typeface="Montserrat SemiBold" pitchFamily="2" charset="77"/>
              </a:rPr>
            </a:br>
            <a:r>
              <a:rPr lang="en-US" sz="1400" b="1" dirty="0">
                <a:latin typeface="Montserrat SemiBold" pitchFamily="2" charset="77"/>
              </a:rPr>
              <a:t>the Student was Chronically Absent from the 8</a:t>
            </a:r>
            <a:r>
              <a:rPr lang="en-US" sz="1400" b="1" baseline="30000" dirty="0">
                <a:latin typeface="Montserrat SemiBold" pitchFamily="2" charset="77"/>
              </a:rPr>
              <a:t>th</a:t>
            </a:r>
            <a:r>
              <a:rPr lang="en-US" sz="1400" b="1" dirty="0">
                <a:latin typeface="Montserrat SemiBold" pitchFamily="2" charset="77"/>
              </a:rPr>
              <a:t>-12</a:t>
            </a:r>
            <a:r>
              <a:rPr lang="en-US" sz="1400" b="1" baseline="30000" dirty="0">
                <a:latin typeface="Montserrat SemiBold" pitchFamily="2" charset="77"/>
              </a:rPr>
              <a:t>th</a:t>
            </a:r>
            <a:r>
              <a:rPr lang="en-US" sz="1400" b="1" dirty="0">
                <a:latin typeface="Montserrat SemiBold" pitchFamily="2" charset="77"/>
              </a:rPr>
              <a:t> Grades.</a:t>
            </a:r>
          </a:p>
        </p:txBody>
      </p:sp>
    </p:spTree>
    <p:extLst>
      <p:ext uri="{BB962C8B-B14F-4D97-AF65-F5344CB8AC3E}">
        <p14:creationId xmlns:p14="http://schemas.microsoft.com/office/powerpoint/2010/main" val="239867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62230-EE68-5711-5F0E-D4F38F9E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8" name="Rectangle 7">
            <a:extLst>
              <a:ext uri="{FF2B5EF4-FFF2-40B4-BE49-F238E27FC236}">
                <a16:creationId xmlns:a16="http://schemas.microsoft.com/office/drawing/2014/main" id="{5C29732A-6213-984E-295B-B8E6999AE858}"/>
              </a:ext>
            </a:extLst>
          </p:cNvPr>
          <p:cNvSpPr/>
          <p:nvPr/>
        </p:nvSpPr>
        <p:spPr>
          <a:xfrm>
            <a:off x="1035424" y="1102659"/>
            <a:ext cx="12263718" cy="3052482"/>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131898-9FE3-7912-7BAA-A274CCEA42AB}"/>
              </a:ext>
            </a:extLst>
          </p:cNvPr>
          <p:cNvPicPr>
            <a:picLocks noChangeAspect="1"/>
          </p:cNvPicPr>
          <p:nvPr/>
        </p:nvPicPr>
        <p:blipFill rotWithShape="1">
          <a:blip r:embed="rId3">
            <a:extLst>
              <a:ext uri="{28A0092B-C50C-407E-A947-70E740481C1C}">
                <a14:useLocalDpi xmlns:a14="http://schemas.microsoft.com/office/drawing/2010/main" val="0"/>
              </a:ext>
            </a:extLst>
          </a:blip>
          <a:srcRect l="40427" t="15565" b="41034"/>
          <a:stretch/>
        </p:blipFill>
        <p:spPr>
          <a:xfrm>
            <a:off x="0" y="4037105"/>
            <a:ext cx="5811371" cy="2820895"/>
          </a:xfrm>
          <a:prstGeom prst="rect">
            <a:avLst/>
          </a:prstGeom>
        </p:spPr>
      </p:pic>
      <p:sp>
        <p:nvSpPr>
          <p:cNvPr id="10" name="Rectangle 16">
            <a:extLst>
              <a:ext uri="{FF2B5EF4-FFF2-40B4-BE49-F238E27FC236}">
                <a16:creationId xmlns:a16="http://schemas.microsoft.com/office/drawing/2014/main" id="{C79AD74A-3A5B-8C0D-6611-A24E90C93E93}"/>
              </a:ext>
            </a:extLst>
          </p:cNvPr>
          <p:cNvSpPr txBox="1">
            <a:spLocks/>
          </p:cNvSpPr>
          <p:nvPr/>
        </p:nvSpPr>
        <p:spPr>
          <a:xfrm>
            <a:off x="1668268" y="1417639"/>
            <a:ext cx="9609332" cy="3078161"/>
          </a:xfrm>
          <a:prstGeom prst="rect">
            <a:avLst/>
          </a:prstGeom>
        </p:spPr>
        <p:txBody>
          <a:bodyPr vert="horz" lIns="91440" tIns="45720" rIns="91440" bIns="45720" rtlCol="0" anchor="t"/>
          <a:lstStyle>
            <a:lvl1pPr marL="0" algn="l"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342900" indent="-342900">
              <a:spcAft>
                <a:spcPts val="1200"/>
              </a:spcAft>
              <a:buFont typeface="Arial" panose="020B0604020202020204" pitchFamily="34" charset="0"/>
              <a:buChar char="•"/>
            </a:pPr>
            <a:r>
              <a:rPr lang="en-US" sz="2000" dirty="0">
                <a:solidFill>
                  <a:schemeClr val="bg1"/>
                </a:solidFill>
                <a:latin typeface="Montserrat Medium" pitchFamily="2" charset="77"/>
              </a:rPr>
              <a:t>Chronic absenteeism data can be found on Open House in School Report Cards, https://</a:t>
            </a:r>
            <a:r>
              <a:rPr lang="en-US" sz="2000" dirty="0" err="1">
                <a:solidFill>
                  <a:schemeClr val="bg1"/>
                </a:solidFill>
                <a:latin typeface="Montserrat Medium" pitchFamily="2" charset="77"/>
              </a:rPr>
              <a:t>openhouse.education.ky.gov</a:t>
            </a:r>
            <a:r>
              <a:rPr lang="en-US" sz="2000" dirty="0">
                <a:solidFill>
                  <a:schemeClr val="bg1"/>
                </a:solidFill>
                <a:latin typeface="Montserrat Medium" pitchFamily="2" charset="77"/>
              </a:rPr>
              <a:t>/SRC. </a:t>
            </a:r>
          </a:p>
          <a:p>
            <a:pPr marL="342900" indent="-342900">
              <a:spcAft>
                <a:spcPts val="1200"/>
              </a:spcAft>
              <a:buFont typeface="Arial" panose="020B0604020202020204" pitchFamily="34" charset="0"/>
              <a:buChar char="•"/>
            </a:pPr>
            <a:r>
              <a:rPr lang="en-US" sz="2000" dirty="0">
                <a:solidFill>
                  <a:schemeClr val="bg1"/>
                </a:solidFill>
                <a:latin typeface="Montserrat Medium" pitchFamily="2" charset="77"/>
              </a:rPr>
              <a:t>Go to School Report Card - Research Data - Overview - Attendance. There you will find attendance rate and chronic absenteeism data.</a:t>
            </a:r>
          </a:p>
          <a:p>
            <a:pPr marL="342900" indent="-342900">
              <a:spcAft>
                <a:spcPts val="1200"/>
              </a:spcAft>
              <a:buFont typeface="Arial" panose="020B0604020202020204" pitchFamily="34" charset="0"/>
              <a:buChar char="•"/>
            </a:pPr>
            <a:r>
              <a:rPr lang="en-US" sz="2000" dirty="0">
                <a:solidFill>
                  <a:schemeClr val="bg1"/>
                </a:solidFill>
                <a:latin typeface="Montserrat Medium" pitchFamily="2" charset="77"/>
              </a:rPr>
              <a:t>The Excel worksheet provides all Kentucky schools, the relevant school simply needs to be filtered and also "All Students". </a:t>
            </a:r>
          </a:p>
          <a:p>
            <a:pPr marL="342900" indent="-342900">
              <a:spcAft>
                <a:spcPts val="1200"/>
              </a:spcAft>
              <a:buFont typeface="Arial" panose="020B0604020202020204" pitchFamily="34" charset="0"/>
              <a:buChar char="•"/>
            </a:pPr>
            <a:endParaRPr lang="en-US" sz="2000" dirty="0">
              <a:solidFill>
                <a:schemeClr val="bg1"/>
              </a:solidFill>
              <a:latin typeface="Montserrat Medium" pitchFamily="2" charset="77"/>
            </a:endParaRPr>
          </a:p>
        </p:txBody>
      </p:sp>
      <p:sp>
        <p:nvSpPr>
          <p:cNvPr id="11" name="TextBox 10">
            <a:extLst>
              <a:ext uri="{FF2B5EF4-FFF2-40B4-BE49-F238E27FC236}">
                <a16:creationId xmlns:a16="http://schemas.microsoft.com/office/drawing/2014/main" id="{B180DB29-2E50-CD1F-8EA9-F6A6412FE549}"/>
              </a:ext>
            </a:extLst>
          </p:cNvPr>
          <p:cNvSpPr txBox="1"/>
          <p:nvPr/>
        </p:nvSpPr>
        <p:spPr>
          <a:xfrm>
            <a:off x="782171" y="4289963"/>
            <a:ext cx="5029200" cy="707886"/>
          </a:xfrm>
          <a:prstGeom prst="rect">
            <a:avLst/>
          </a:prstGeom>
          <a:noFill/>
        </p:spPr>
        <p:txBody>
          <a:bodyPr wrap="square" rtlCol="0">
            <a:spAutoFit/>
          </a:bodyPr>
          <a:lstStyle/>
          <a:p>
            <a:r>
              <a:rPr lang="en-US" sz="4000" b="1" i="1" dirty="0">
                <a:solidFill>
                  <a:schemeClr val="bg1"/>
                </a:solidFill>
                <a:latin typeface="Montserrat ExtraBold" pitchFamily="2" charset="77"/>
              </a:rPr>
              <a:t>Our District</a:t>
            </a:r>
          </a:p>
        </p:txBody>
      </p:sp>
    </p:spTree>
    <p:extLst>
      <p:ext uri="{BB962C8B-B14F-4D97-AF65-F5344CB8AC3E}">
        <p14:creationId xmlns:p14="http://schemas.microsoft.com/office/powerpoint/2010/main" val="176671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E7B10B-2139-4C46-2C80-EFBC39416329}"/>
              </a:ext>
            </a:extLst>
          </p:cNvPr>
          <p:cNvSpPr/>
          <p:nvPr/>
        </p:nvSpPr>
        <p:spPr>
          <a:xfrm rot="10800000">
            <a:off x="-1" y="3980914"/>
            <a:ext cx="12192000" cy="2877086"/>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sp>
        <p:nvSpPr>
          <p:cNvPr id="6" name="Rectangle 2">
            <a:extLst>
              <a:ext uri="{FF2B5EF4-FFF2-40B4-BE49-F238E27FC236}">
                <a16:creationId xmlns:a16="http://schemas.microsoft.com/office/drawing/2014/main" id="{111D9C72-45EF-96DA-C1BC-8C75837F4A1D}"/>
              </a:ext>
            </a:extLst>
          </p:cNvPr>
          <p:cNvSpPr txBox="1">
            <a:spLocks/>
          </p:cNvSpPr>
          <p:nvPr/>
        </p:nvSpPr>
        <p:spPr>
          <a:xfrm>
            <a:off x="761999" y="228600"/>
            <a:ext cx="10668000" cy="838200"/>
          </a:xfrm>
          <a:prstGeom prst="rect">
            <a:avLst/>
          </a:prstGeom>
          <a:ln>
            <a:noFill/>
          </a:ln>
        </p:spPr>
        <p:txBody>
          <a:bodyPr vert="horz" lIns="91440" tIns="0" rIns="91440" bIns="45720" rtlCol="0">
            <a:noAutofit/>
          </a:bodyPr>
          <a:lstStyle>
            <a:lvl1pPr marL="228600" indent="-228600" algn="l" defTabSz="914400" rtl="0" eaLnBrk="1" latinLnBrk="0" hangingPunct="1">
              <a:lnSpc>
                <a:spcPct val="90000"/>
              </a:lnSpc>
              <a:spcBef>
                <a:spcPts val="1000"/>
              </a:spcBef>
              <a:buFontTx/>
              <a:buNone/>
              <a:defRPr kumimoji="0"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4800" b="1" dirty="0">
                <a:solidFill>
                  <a:srgbClr val="F0AA35"/>
                </a:solidFill>
                <a:latin typeface="Montserrat" pitchFamily="2" charset="77"/>
              </a:rPr>
              <a:t>Our District</a:t>
            </a:r>
          </a:p>
        </p:txBody>
      </p:sp>
      <p:pic>
        <p:nvPicPr>
          <p:cNvPr id="7" name="Picture 6">
            <a:extLst>
              <a:ext uri="{FF2B5EF4-FFF2-40B4-BE49-F238E27FC236}">
                <a16:creationId xmlns:a16="http://schemas.microsoft.com/office/drawing/2014/main" id="{49A53433-4B2B-EB48-341F-C1F58293F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2" name="TextBox 1"/>
          <p:cNvSpPr txBox="1"/>
          <p:nvPr/>
        </p:nvSpPr>
        <p:spPr>
          <a:xfrm>
            <a:off x="2428461" y="923916"/>
            <a:ext cx="7924800" cy="523220"/>
          </a:xfrm>
          <a:prstGeom prst="rect">
            <a:avLst/>
          </a:prstGeom>
          <a:noFill/>
        </p:spPr>
        <p:txBody>
          <a:bodyPr wrap="square" rtlCol="0">
            <a:spAutoFit/>
          </a:bodyPr>
          <a:lstStyle/>
          <a:p>
            <a:pPr algn="ctr"/>
            <a:r>
              <a:rPr lang="en-US" sz="2800" b="1" dirty="0">
                <a:solidFill>
                  <a:schemeClr val="bg2">
                    <a:lumMod val="25000"/>
                  </a:schemeClr>
                </a:solidFill>
                <a:latin typeface="Montserrat SemiBold" pitchFamily="2" charset="77"/>
              </a:rPr>
              <a:t>Do We Have an Absenteeism Problem? </a:t>
            </a:r>
          </a:p>
        </p:txBody>
      </p:sp>
      <p:graphicFrame>
        <p:nvGraphicFramePr>
          <p:cNvPr id="4" name="Table 3"/>
          <p:cNvGraphicFramePr>
            <a:graphicFrameLocks noGrp="1"/>
          </p:cNvGraphicFramePr>
          <p:nvPr>
            <p:extLst>
              <p:ext uri="{D42A27DB-BD31-4B8C-83A1-F6EECF244321}">
                <p14:modId xmlns:p14="http://schemas.microsoft.com/office/powerpoint/2010/main" val="942600669"/>
              </p:ext>
            </p:extLst>
          </p:nvPr>
        </p:nvGraphicFramePr>
        <p:xfrm>
          <a:off x="1828800" y="2097638"/>
          <a:ext cx="8534400" cy="3039837"/>
        </p:xfrm>
        <a:graphic>
          <a:graphicData uri="http://schemas.openxmlformats.org/drawingml/2006/table">
            <a:tbl>
              <a:tblPr>
                <a:tableStyleId>{5C22544A-7EE6-4342-B048-85BDC9FD1C3A}</a:tableStyleId>
              </a:tblPr>
              <a:tblGrid>
                <a:gridCol w="4978034">
                  <a:extLst>
                    <a:ext uri="{9D8B030D-6E8A-4147-A177-3AD203B41FA5}">
                      <a16:colId xmlns:a16="http://schemas.microsoft.com/office/drawing/2014/main" val="20000"/>
                    </a:ext>
                  </a:extLst>
                </a:gridCol>
                <a:gridCol w="3556366">
                  <a:extLst>
                    <a:ext uri="{9D8B030D-6E8A-4147-A177-3AD203B41FA5}">
                      <a16:colId xmlns:a16="http://schemas.microsoft.com/office/drawing/2014/main" val="20001"/>
                    </a:ext>
                  </a:extLst>
                </a:gridCol>
              </a:tblGrid>
              <a:tr h="570957">
                <a:tc>
                  <a:txBody>
                    <a:bodyPr/>
                    <a:lstStyle/>
                    <a:p>
                      <a:pPr algn="l" fontAlgn="b"/>
                      <a:r>
                        <a:rPr lang="en-US" sz="2100" b="1" u="none" strike="noStrike" dirty="0">
                          <a:ln>
                            <a:noFill/>
                          </a:ln>
                          <a:effectLst/>
                        </a:rPr>
                        <a:t>SCHOOL NAME</a:t>
                      </a:r>
                      <a:endParaRPr lang="en-US" sz="2100" b="1"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1" u="none" strike="noStrike" dirty="0">
                          <a:ln>
                            <a:noFill/>
                          </a:ln>
                          <a:effectLst/>
                        </a:rPr>
                        <a:t>%DAILY</a:t>
                      </a:r>
                      <a:r>
                        <a:rPr lang="en-US" sz="2100" b="1" u="none" strike="noStrike" baseline="0" dirty="0">
                          <a:ln>
                            <a:noFill/>
                          </a:ln>
                          <a:effectLst/>
                        </a:rPr>
                        <a:t> </a:t>
                      </a:r>
                      <a:r>
                        <a:rPr lang="en-US" sz="2100" b="1" u="none" strike="noStrike" dirty="0">
                          <a:ln>
                            <a:noFill/>
                          </a:ln>
                          <a:effectLst/>
                        </a:rPr>
                        <a:t>ATTENDANCE RATE</a:t>
                      </a:r>
                      <a:endParaRPr lang="en-US" sz="2100" b="1"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08269">
                <a:tc>
                  <a:txBody>
                    <a:bodyPr/>
                    <a:lstStyle/>
                    <a:p>
                      <a:pPr algn="l" fontAlgn="b"/>
                      <a:r>
                        <a:rPr lang="en-US" sz="2100" b="0" i="0" u="none" strike="noStrike" dirty="0">
                          <a:ln>
                            <a:noFill/>
                          </a:ln>
                          <a:solidFill>
                            <a:srgbClr val="000000"/>
                          </a:solidFill>
                          <a:effectLst/>
                          <a:latin typeface="Times New Roman"/>
                        </a:rPr>
                        <a:t>Botts Elementary</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94.0</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526">
                <a:tc>
                  <a:txBody>
                    <a:bodyPr/>
                    <a:lstStyle/>
                    <a:p>
                      <a:pPr algn="l" fontAlgn="b"/>
                      <a:r>
                        <a:rPr lang="en-US" sz="2100" b="0" i="0" u="none" strike="noStrike" dirty="0">
                          <a:ln>
                            <a:noFill/>
                          </a:ln>
                          <a:solidFill>
                            <a:srgbClr val="000000"/>
                          </a:solidFill>
                          <a:effectLst/>
                          <a:latin typeface="Times New Roman"/>
                        </a:rPr>
                        <a:t>Menifee High School </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93.1</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8269">
                <a:tc>
                  <a:txBody>
                    <a:bodyPr/>
                    <a:lstStyle/>
                    <a:p>
                      <a:pPr algn="l" fontAlgn="b"/>
                      <a:r>
                        <a:rPr lang="en-US" sz="2100" b="0" i="0" u="none" strike="noStrike" dirty="0">
                          <a:ln>
                            <a:noFill/>
                          </a:ln>
                          <a:solidFill>
                            <a:srgbClr val="000000"/>
                          </a:solidFill>
                          <a:effectLst/>
                          <a:latin typeface="Times New Roman"/>
                        </a:rPr>
                        <a:t>Menifee Elementary</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94.3</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8269">
                <a:tc>
                  <a:txBody>
                    <a:bodyPr/>
                    <a:lstStyle/>
                    <a:p>
                      <a:pPr algn="l"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7571">
                <a:tc>
                  <a:txBody>
                    <a:bodyPr/>
                    <a:lstStyle/>
                    <a:p>
                      <a:pPr algn="l"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08269">
                <a:tc>
                  <a:txBody>
                    <a:bodyPr/>
                    <a:lstStyle/>
                    <a:p>
                      <a:pPr algn="l" fontAlgn="b"/>
                      <a:r>
                        <a:rPr lang="en-US" sz="2100" b="1" u="none" strike="noStrike" dirty="0">
                          <a:ln>
                            <a:noFill/>
                          </a:ln>
                          <a:effectLst/>
                        </a:rPr>
                        <a:t>---District Total---</a:t>
                      </a:r>
                      <a:endParaRPr lang="en-US" sz="2100" b="1"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1" i="0" u="none" strike="noStrike" dirty="0">
                          <a:ln>
                            <a:noFill/>
                          </a:ln>
                          <a:solidFill>
                            <a:srgbClr val="000000"/>
                          </a:solidFill>
                          <a:effectLst/>
                          <a:latin typeface="Times New Roman"/>
                        </a:rPr>
                        <a:t>93.9</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1791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9258635"/>
              </p:ext>
            </p:extLst>
          </p:nvPr>
        </p:nvGraphicFramePr>
        <p:xfrm>
          <a:off x="-8610600" y="1848594"/>
          <a:ext cx="8172450" cy="4573304"/>
        </p:xfrm>
        <a:graphic>
          <a:graphicData uri="http://schemas.openxmlformats.org/drawingml/2006/table">
            <a:tbl>
              <a:tblPr>
                <a:tableStyleId>{5C22544A-7EE6-4342-B048-85BDC9FD1C3A}</a:tableStyleId>
              </a:tblPr>
              <a:tblGrid>
                <a:gridCol w="4968873">
                  <a:extLst>
                    <a:ext uri="{9D8B030D-6E8A-4147-A177-3AD203B41FA5}">
                      <a16:colId xmlns:a16="http://schemas.microsoft.com/office/drawing/2014/main" val="20000"/>
                    </a:ext>
                  </a:extLst>
                </a:gridCol>
                <a:gridCol w="3203577">
                  <a:extLst>
                    <a:ext uri="{9D8B030D-6E8A-4147-A177-3AD203B41FA5}">
                      <a16:colId xmlns:a16="http://schemas.microsoft.com/office/drawing/2014/main" val="20001"/>
                    </a:ext>
                  </a:extLst>
                </a:gridCol>
              </a:tblGrid>
              <a:tr h="528354">
                <a:tc>
                  <a:txBody>
                    <a:bodyPr/>
                    <a:lstStyle/>
                    <a:p>
                      <a:pPr algn="l" fontAlgn="b"/>
                      <a:r>
                        <a:rPr lang="en-US" sz="2000" b="1" u="none" strike="noStrike" dirty="0">
                          <a:effectLst/>
                        </a:rPr>
                        <a:t>SCHOOL NAME</a:t>
                      </a:r>
                      <a:endParaRPr lang="en-US" sz="2000" b="1" i="0" u="none" strike="noStrike" dirty="0">
                        <a:solidFill>
                          <a:srgbClr val="000000"/>
                        </a:solidFill>
                        <a:effectLst/>
                        <a:latin typeface="Calibri"/>
                      </a:endParaRPr>
                    </a:p>
                  </a:txBody>
                  <a:tcPr marL="6350" marR="6350" marT="6350" marB="0" anchor="b"/>
                </a:tc>
                <a:tc>
                  <a:txBody>
                    <a:bodyPr/>
                    <a:lstStyle/>
                    <a:p>
                      <a:pPr algn="ctr" fontAlgn="b"/>
                      <a:r>
                        <a:rPr lang="en-US" sz="2000" b="1" u="none" strike="noStrike" dirty="0">
                          <a:effectLst/>
                        </a:rPr>
                        <a:t>% CHRONICALLY</a:t>
                      </a:r>
                      <a:r>
                        <a:rPr lang="en-US" sz="2000" b="1" u="none" strike="noStrike" baseline="0" dirty="0">
                          <a:effectLst/>
                        </a:rPr>
                        <a:t> ABSENT</a:t>
                      </a:r>
                      <a:endParaRPr lang="en-US" sz="2000" b="1"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0"/>
                  </a:ext>
                </a:extLst>
              </a:tr>
              <a:tr h="280352">
                <a:tc>
                  <a:txBody>
                    <a:bodyPr/>
                    <a:lstStyle/>
                    <a:p>
                      <a:pPr algn="l" fontAlgn="b"/>
                      <a:r>
                        <a:rPr lang="en-US" sz="2000" b="0" i="0" u="none" strike="noStrike" dirty="0">
                          <a:solidFill>
                            <a:srgbClr val="000000"/>
                          </a:solidFill>
                          <a:effectLst/>
                          <a:latin typeface="Calibri"/>
                        </a:rPr>
                        <a:t>Botts Elementary</a:t>
                      </a:r>
                    </a:p>
                  </a:txBody>
                  <a:tcPr marL="6350" marR="6350" marT="6350" marB="0" anchor="b"/>
                </a:tc>
                <a:tc>
                  <a:txBody>
                    <a:bodyPr/>
                    <a:lstStyle/>
                    <a:p>
                      <a:pPr algn="ctr" fontAlgn="b"/>
                      <a:r>
                        <a:rPr lang="en-US" sz="2000" b="0" i="0" u="none" strike="noStrike" dirty="0">
                          <a:solidFill>
                            <a:srgbClr val="000000"/>
                          </a:solidFill>
                          <a:effectLst/>
                          <a:latin typeface="Calibri"/>
                        </a:rPr>
                        <a:t>22.3</a:t>
                      </a:r>
                    </a:p>
                  </a:txBody>
                  <a:tcPr marL="6350" marR="6350" marT="6350" marB="0" anchor="b"/>
                </a:tc>
                <a:extLst>
                  <a:ext uri="{0D108BD9-81ED-4DB2-BD59-A6C34878D82A}">
                    <a16:rowId xmlns:a16="http://schemas.microsoft.com/office/drawing/2014/main" val="10001"/>
                  </a:ext>
                </a:extLst>
              </a:tr>
              <a:tr h="280352">
                <a:tc>
                  <a:txBody>
                    <a:bodyPr/>
                    <a:lstStyle/>
                    <a:p>
                      <a:pPr algn="l" fontAlgn="b"/>
                      <a:r>
                        <a:rPr lang="en-US" sz="2000" b="0" i="0" u="none" strike="noStrike" dirty="0">
                          <a:solidFill>
                            <a:srgbClr val="000000"/>
                          </a:solidFill>
                          <a:effectLst/>
                          <a:latin typeface="Calibri"/>
                        </a:rPr>
                        <a:t>Menifee High School </a:t>
                      </a:r>
                    </a:p>
                  </a:txBody>
                  <a:tcPr marL="6350" marR="6350" marT="6350" marB="0" anchor="b"/>
                </a:tc>
                <a:tc>
                  <a:txBody>
                    <a:bodyPr/>
                    <a:lstStyle/>
                    <a:p>
                      <a:pPr algn="ctr" fontAlgn="b"/>
                      <a:r>
                        <a:rPr lang="en-US" sz="2000" b="0" i="0" u="none" strike="noStrike" dirty="0">
                          <a:solidFill>
                            <a:srgbClr val="000000"/>
                          </a:solidFill>
                          <a:effectLst/>
                          <a:latin typeface="Calibri"/>
                        </a:rPr>
                        <a:t>26.9</a:t>
                      </a:r>
                    </a:p>
                  </a:txBody>
                  <a:tcPr marL="6350" marR="6350" marT="6350" marB="0" anchor="b"/>
                </a:tc>
                <a:extLst>
                  <a:ext uri="{0D108BD9-81ED-4DB2-BD59-A6C34878D82A}">
                    <a16:rowId xmlns:a16="http://schemas.microsoft.com/office/drawing/2014/main" val="10002"/>
                  </a:ext>
                </a:extLst>
              </a:tr>
              <a:tr h="280352">
                <a:tc>
                  <a:txBody>
                    <a:bodyPr/>
                    <a:lstStyle/>
                    <a:p>
                      <a:pPr algn="l" fontAlgn="b"/>
                      <a:r>
                        <a:rPr lang="en-US" sz="2000" b="0" i="0" u="none" strike="noStrike" dirty="0">
                          <a:solidFill>
                            <a:srgbClr val="000000"/>
                          </a:solidFill>
                          <a:effectLst/>
                          <a:latin typeface="Calibri"/>
                        </a:rPr>
                        <a:t>Menifee Elementary School</a:t>
                      </a:r>
                    </a:p>
                  </a:txBody>
                  <a:tcPr marL="6350" marR="6350" marT="6350" marB="0" anchor="b"/>
                </a:tc>
                <a:tc>
                  <a:txBody>
                    <a:bodyPr/>
                    <a:lstStyle/>
                    <a:p>
                      <a:pPr algn="ctr" fontAlgn="b"/>
                      <a:r>
                        <a:rPr lang="en-US" sz="2000" b="0" i="0" u="none" strike="noStrike" dirty="0">
                          <a:solidFill>
                            <a:srgbClr val="000000"/>
                          </a:solidFill>
                          <a:effectLst/>
                          <a:latin typeface="Calibri"/>
                        </a:rPr>
                        <a:t>19.5</a:t>
                      </a:r>
                    </a:p>
                  </a:txBody>
                  <a:tcPr marL="6350" marR="6350" marT="6350" marB="0" anchor="b"/>
                </a:tc>
                <a:extLst>
                  <a:ext uri="{0D108BD9-81ED-4DB2-BD59-A6C34878D82A}">
                    <a16:rowId xmlns:a16="http://schemas.microsoft.com/office/drawing/2014/main" val="10003"/>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4"/>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5"/>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6"/>
                  </a:ext>
                </a:extLst>
              </a:tr>
              <a:tr h="290751">
                <a:tc>
                  <a:txBody>
                    <a:bodyPr/>
                    <a:lstStyle/>
                    <a:p>
                      <a:pPr algn="l" fontAlgn="b"/>
                      <a:endParaRPr lang="en-US" sz="2000" b="0" i="0" u="none" strike="noStrike">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7"/>
                  </a:ext>
                </a:extLst>
              </a:tr>
              <a:tr h="280352">
                <a:tc>
                  <a:txBody>
                    <a:bodyPr/>
                    <a:lstStyle/>
                    <a:p>
                      <a:pPr algn="l" fontAlgn="b"/>
                      <a:endParaRPr lang="en-US" sz="2000" b="0" i="0" u="none" strike="noStrike">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8"/>
                  </a:ext>
                </a:extLst>
              </a:tr>
              <a:tr h="303265">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9"/>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10"/>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11"/>
                  </a:ext>
                </a:extLst>
              </a:tr>
              <a:tr h="280352">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ctr" fontAlgn="b"/>
                      <a:endParaRPr lang="en-US" sz="20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12"/>
                  </a:ext>
                </a:extLst>
              </a:tr>
              <a:tr h="280352">
                <a:tc>
                  <a:txBody>
                    <a:bodyPr/>
                    <a:lstStyle/>
                    <a:p>
                      <a:pPr algn="l" fontAlgn="b"/>
                      <a:r>
                        <a:rPr lang="en-US" sz="2000" u="none" strike="noStrike">
                          <a:effectLst/>
                        </a:rPr>
                        <a:t>---District Total---</a:t>
                      </a:r>
                      <a:endParaRPr lang="en-US" sz="2000" b="1" i="0" u="none" strike="noStrike">
                        <a:solidFill>
                          <a:srgbClr val="000000"/>
                        </a:solidFill>
                        <a:effectLst/>
                        <a:latin typeface="Calibri"/>
                      </a:endParaRPr>
                    </a:p>
                  </a:txBody>
                  <a:tcPr marL="6350" marR="6350" marT="6350" marB="0" anchor="b"/>
                </a:tc>
                <a:tc>
                  <a:txBody>
                    <a:bodyPr/>
                    <a:lstStyle/>
                    <a:p>
                      <a:pPr algn="ctr" fontAlgn="b"/>
                      <a:r>
                        <a:rPr lang="en-US" sz="2000" b="1" i="0" u="none" strike="noStrike" dirty="0">
                          <a:solidFill>
                            <a:srgbClr val="000000"/>
                          </a:solidFill>
                          <a:effectLst/>
                          <a:latin typeface="Calibri"/>
                        </a:rPr>
                        <a:t>21.6</a:t>
                      </a:r>
                    </a:p>
                  </a:txBody>
                  <a:tcPr marL="6350" marR="6350" marT="6350" marB="0" anchor="b"/>
                </a:tc>
                <a:extLst>
                  <a:ext uri="{0D108BD9-81ED-4DB2-BD59-A6C34878D82A}">
                    <a16:rowId xmlns:a16="http://schemas.microsoft.com/office/drawing/2014/main" val="10013"/>
                  </a:ext>
                </a:extLst>
              </a:tr>
            </a:tbl>
          </a:graphicData>
        </a:graphic>
      </p:graphicFrame>
      <p:sp>
        <p:nvSpPr>
          <p:cNvPr id="7" name="Rectangle 6">
            <a:extLst>
              <a:ext uri="{FF2B5EF4-FFF2-40B4-BE49-F238E27FC236}">
                <a16:creationId xmlns:a16="http://schemas.microsoft.com/office/drawing/2014/main" id="{1AF8F441-A3C3-35BE-B454-AFED673A7BFE}"/>
              </a:ext>
            </a:extLst>
          </p:cNvPr>
          <p:cNvSpPr/>
          <p:nvPr/>
        </p:nvSpPr>
        <p:spPr>
          <a:xfrm rot="10800000">
            <a:off x="-1" y="3980914"/>
            <a:ext cx="12192000" cy="2877086"/>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5890"/>
              </a:solidFill>
            </a:endParaRPr>
          </a:p>
        </p:txBody>
      </p:sp>
      <p:sp>
        <p:nvSpPr>
          <p:cNvPr id="8" name="Rectangle 2">
            <a:extLst>
              <a:ext uri="{FF2B5EF4-FFF2-40B4-BE49-F238E27FC236}">
                <a16:creationId xmlns:a16="http://schemas.microsoft.com/office/drawing/2014/main" id="{12E7C59F-DC6D-C970-D55F-52E58ED79AAC}"/>
              </a:ext>
            </a:extLst>
          </p:cNvPr>
          <p:cNvSpPr txBox="1">
            <a:spLocks/>
          </p:cNvSpPr>
          <p:nvPr/>
        </p:nvSpPr>
        <p:spPr>
          <a:xfrm>
            <a:off x="761999" y="228600"/>
            <a:ext cx="10668000" cy="838200"/>
          </a:xfrm>
          <a:prstGeom prst="rect">
            <a:avLst/>
          </a:prstGeom>
          <a:ln>
            <a:noFill/>
          </a:ln>
        </p:spPr>
        <p:txBody>
          <a:bodyPr vert="horz" lIns="91440" tIns="0" rIns="91440" bIns="45720" rtlCol="0">
            <a:noAutofit/>
          </a:bodyPr>
          <a:lstStyle>
            <a:lvl1pPr marL="228600" indent="-228600" algn="l" defTabSz="914400" rtl="0" eaLnBrk="1" latinLnBrk="0" hangingPunct="1">
              <a:lnSpc>
                <a:spcPct val="90000"/>
              </a:lnSpc>
              <a:spcBef>
                <a:spcPts val="1000"/>
              </a:spcBef>
              <a:buFontTx/>
              <a:buNone/>
              <a:defRPr kumimoji="0"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4800" b="1" dirty="0">
                <a:solidFill>
                  <a:srgbClr val="A75890"/>
                </a:solidFill>
                <a:latin typeface="Montserrat" pitchFamily="2" charset="77"/>
              </a:rPr>
              <a:t>Our District</a:t>
            </a:r>
          </a:p>
        </p:txBody>
      </p:sp>
      <p:pic>
        <p:nvPicPr>
          <p:cNvPr id="9" name="Picture 8">
            <a:extLst>
              <a:ext uri="{FF2B5EF4-FFF2-40B4-BE49-F238E27FC236}">
                <a16:creationId xmlns:a16="http://schemas.microsoft.com/office/drawing/2014/main" id="{0BC525D2-127D-D2F7-AB7A-063D25D5C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10" name="TextBox 9">
            <a:extLst>
              <a:ext uri="{FF2B5EF4-FFF2-40B4-BE49-F238E27FC236}">
                <a16:creationId xmlns:a16="http://schemas.microsoft.com/office/drawing/2014/main" id="{355554D2-F9CD-B939-CCA2-0B989B56B1FC}"/>
              </a:ext>
            </a:extLst>
          </p:cNvPr>
          <p:cNvSpPr txBox="1"/>
          <p:nvPr/>
        </p:nvSpPr>
        <p:spPr>
          <a:xfrm>
            <a:off x="2428461" y="923916"/>
            <a:ext cx="7924800" cy="523220"/>
          </a:xfrm>
          <a:prstGeom prst="rect">
            <a:avLst/>
          </a:prstGeom>
          <a:noFill/>
        </p:spPr>
        <p:txBody>
          <a:bodyPr wrap="square" rtlCol="0">
            <a:spAutoFit/>
          </a:bodyPr>
          <a:lstStyle/>
          <a:p>
            <a:pPr algn="ctr"/>
            <a:r>
              <a:rPr lang="en-US" sz="2800" b="1" dirty="0">
                <a:solidFill>
                  <a:schemeClr val="bg2">
                    <a:lumMod val="25000"/>
                  </a:schemeClr>
                </a:solidFill>
                <a:latin typeface="Montserrat SemiBold" pitchFamily="2" charset="77"/>
              </a:rPr>
              <a:t>Do We Have an Absenteeism Problem? </a:t>
            </a:r>
          </a:p>
        </p:txBody>
      </p:sp>
      <p:graphicFrame>
        <p:nvGraphicFramePr>
          <p:cNvPr id="11" name="Table 10">
            <a:extLst>
              <a:ext uri="{FF2B5EF4-FFF2-40B4-BE49-F238E27FC236}">
                <a16:creationId xmlns:a16="http://schemas.microsoft.com/office/drawing/2014/main" id="{A5DBE02C-10E3-A247-8339-EC2CC452DD65}"/>
              </a:ext>
            </a:extLst>
          </p:cNvPr>
          <p:cNvGraphicFramePr>
            <a:graphicFrameLocks noGrp="1"/>
          </p:cNvGraphicFramePr>
          <p:nvPr>
            <p:extLst>
              <p:ext uri="{D42A27DB-BD31-4B8C-83A1-F6EECF244321}">
                <p14:modId xmlns:p14="http://schemas.microsoft.com/office/powerpoint/2010/main" val="2173773150"/>
              </p:ext>
            </p:extLst>
          </p:nvPr>
        </p:nvGraphicFramePr>
        <p:xfrm>
          <a:off x="1828800" y="2097638"/>
          <a:ext cx="8534400" cy="3039837"/>
        </p:xfrm>
        <a:graphic>
          <a:graphicData uri="http://schemas.openxmlformats.org/drawingml/2006/table">
            <a:tbl>
              <a:tblPr>
                <a:tableStyleId>{5C22544A-7EE6-4342-B048-85BDC9FD1C3A}</a:tableStyleId>
              </a:tblPr>
              <a:tblGrid>
                <a:gridCol w="4978034">
                  <a:extLst>
                    <a:ext uri="{9D8B030D-6E8A-4147-A177-3AD203B41FA5}">
                      <a16:colId xmlns:a16="http://schemas.microsoft.com/office/drawing/2014/main" val="20000"/>
                    </a:ext>
                  </a:extLst>
                </a:gridCol>
                <a:gridCol w="3556366">
                  <a:extLst>
                    <a:ext uri="{9D8B030D-6E8A-4147-A177-3AD203B41FA5}">
                      <a16:colId xmlns:a16="http://schemas.microsoft.com/office/drawing/2014/main" val="20001"/>
                    </a:ext>
                  </a:extLst>
                </a:gridCol>
              </a:tblGrid>
              <a:tr h="570957">
                <a:tc>
                  <a:txBody>
                    <a:bodyPr/>
                    <a:lstStyle/>
                    <a:p>
                      <a:pPr algn="l" fontAlgn="b"/>
                      <a:r>
                        <a:rPr lang="en-US" sz="2100" b="1" u="none" strike="noStrike" dirty="0">
                          <a:ln>
                            <a:noFill/>
                          </a:ln>
                          <a:effectLst/>
                        </a:rPr>
                        <a:t>SCHOOL NAME</a:t>
                      </a:r>
                      <a:endParaRPr lang="en-US" sz="2100" b="1"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1" u="none" strike="noStrike" dirty="0">
                          <a:ln>
                            <a:noFill/>
                          </a:ln>
                          <a:effectLst/>
                        </a:rPr>
                        <a:t>% CHRONICALLY ABSENT</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08269">
                <a:tc>
                  <a:txBody>
                    <a:bodyPr/>
                    <a:lstStyle/>
                    <a:p>
                      <a:pPr algn="l" fontAlgn="b"/>
                      <a:r>
                        <a:rPr lang="en-US" sz="2100" b="0" i="0" u="none" strike="noStrike" dirty="0">
                          <a:ln>
                            <a:noFill/>
                          </a:ln>
                          <a:solidFill>
                            <a:srgbClr val="000000"/>
                          </a:solidFill>
                          <a:effectLst/>
                          <a:latin typeface="Times New Roman"/>
                        </a:rPr>
                        <a:t>Botts Elementary</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94.0</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526">
                <a:tc>
                  <a:txBody>
                    <a:bodyPr/>
                    <a:lstStyle/>
                    <a:p>
                      <a:pPr algn="l" fontAlgn="b"/>
                      <a:r>
                        <a:rPr lang="en-US" sz="2100" b="0" i="0" u="none" strike="noStrike" dirty="0">
                          <a:ln>
                            <a:noFill/>
                          </a:ln>
                          <a:solidFill>
                            <a:srgbClr val="000000"/>
                          </a:solidFill>
                          <a:effectLst/>
                          <a:latin typeface="Times New Roman"/>
                        </a:rPr>
                        <a:t>Menifee High School </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26.9</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8269">
                <a:tc>
                  <a:txBody>
                    <a:bodyPr/>
                    <a:lstStyle/>
                    <a:p>
                      <a:pPr algn="l" fontAlgn="b"/>
                      <a:r>
                        <a:rPr lang="en-US" sz="2100" b="0" i="0" u="none" strike="noStrike" dirty="0">
                          <a:ln>
                            <a:noFill/>
                          </a:ln>
                          <a:solidFill>
                            <a:srgbClr val="000000"/>
                          </a:solidFill>
                          <a:effectLst/>
                          <a:latin typeface="Times New Roman"/>
                        </a:rPr>
                        <a:t>Menifee Elementary</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0" i="0" u="none" strike="noStrike" dirty="0">
                          <a:ln>
                            <a:noFill/>
                          </a:ln>
                          <a:solidFill>
                            <a:srgbClr val="000000"/>
                          </a:solidFill>
                          <a:effectLst/>
                          <a:latin typeface="Times New Roman"/>
                        </a:rPr>
                        <a:t>19.5</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8269">
                <a:tc>
                  <a:txBody>
                    <a:bodyPr/>
                    <a:lstStyle/>
                    <a:p>
                      <a:pPr algn="l"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7571">
                <a:tc>
                  <a:txBody>
                    <a:bodyPr/>
                    <a:lstStyle/>
                    <a:p>
                      <a:pPr algn="l"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100" b="0"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08269">
                <a:tc>
                  <a:txBody>
                    <a:bodyPr/>
                    <a:lstStyle/>
                    <a:p>
                      <a:pPr algn="l" fontAlgn="b"/>
                      <a:r>
                        <a:rPr lang="en-US" sz="2100" b="1" u="none" strike="noStrike" dirty="0">
                          <a:ln>
                            <a:noFill/>
                          </a:ln>
                          <a:effectLst/>
                        </a:rPr>
                        <a:t>---District Total---</a:t>
                      </a:r>
                      <a:endParaRPr lang="en-US" sz="2100" b="1" i="0" u="none" strike="noStrike" dirty="0">
                        <a:ln>
                          <a:noFill/>
                        </a:ln>
                        <a:solidFill>
                          <a:srgbClr val="000000"/>
                        </a:solidFill>
                        <a:effectLst/>
                        <a:latin typeface="Times New Roman"/>
                      </a:endParaRP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100" b="1" i="0" u="none" strike="noStrike" dirty="0">
                          <a:ln>
                            <a:noFill/>
                          </a:ln>
                          <a:solidFill>
                            <a:srgbClr val="000000"/>
                          </a:solidFill>
                          <a:effectLst/>
                          <a:latin typeface="Times New Roman"/>
                        </a:rPr>
                        <a:t>21.6</a:t>
                      </a:r>
                    </a:p>
                  </a:txBody>
                  <a:tcPr marL="228600" marR="4572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05938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1447800"/>
            <a:ext cx="7010400" cy="830997"/>
          </a:xfrm>
          <a:prstGeom prst="rect">
            <a:avLst/>
          </a:prstGeom>
          <a:noFill/>
          <a:ln>
            <a:solidFill>
              <a:schemeClr val="tx1"/>
            </a:solidFill>
          </a:ln>
        </p:spPr>
        <p:txBody>
          <a:bodyPr wrap="square" rtlCol="0">
            <a:spAutoFit/>
          </a:bodyPr>
          <a:lstStyle/>
          <a:p>
            <a:pPr algn="ctr"/>
            <a:r>
              <a:rPr lang="en-US" sz="4800" dirty="0">
                <a:solidFill>
                  <a:schemeClr val="tx2"/>
                </a:solidFill>
              </a:rPr>
              <a:t>A Call to Action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941" r="60459"/>
          <a:stretch/>
        </p:blipFill>
        <p:spPr>
          <a:xfrm>
            <a:off x="3860067" y="1339914"/>
            <a:ext cx="1001333" cy="2642748"/>
          </a:xfrm>
          <a:prstGeom prst="rect">
            <a:avLst/>
          </a:prstGeom>
          <a:ln w="41275">
            <a:solidFill>
              <a:schemeClr val="bg1"/>
            </a:solidFill>
          </a:ln>
        </p:spPr>
      </p:pic>
      <p:sp>
        <p:nvSpPr>
          <p:cNvPr id="5" name="TextBox 4"/>
          <p:cNvSpPr txBox="1"/>
          <p:nvPr/>
        </p:nvSpPr>
        <p:spPr>
          <a:xfrm>
            <a:off x="12215191" y="1481584"/>
            <a:ext cx="6096000" cy="4832092"/>
          </a:xfrm>
          <a:prstGeom prst="rect">
            <a:avLst/>
          </a:prstGeom>
          <a:noFill/>
        </p:spPr>
        <p:txBody>
          <a:bodyPr wrap="square" rtlCol="0">
            <a:spAutoFit/>
          </a:bodyPr>
          <a:lstStyle/>
          <a:p>
            <a:pPr marL="285750" indent="-285750">
              <a:buFont typeface="Arial" pitchFamily="34" charset="0"/>
              <a:buChar char="•"/>
            </a:pPr>
            <a:r>
              <a:rPr lang="en-US" sz="2800" dirty="0"/>
              <a:t>Have a conversation with your child about attendance barriers and school engagement.</a:t>
            </a:r>
          </a:p>
          <a:p>
            <a:pPr marL="285750" indent="-285750">
              <a:buFont typeface="Arial" pitchFamily="34" charset="0"/>
              <a:buChar char="•"/>
            </a:pPr>
            <a:r>
              <a:rPr lang="en-US" sz="2800" dirty="0"/>
              <a:t>Establish a Student Success Plan with your child.</a:t>
            </a:r>
          </a:p>
          <a:p>
            <a:pPr marL="285750" indent="-285750">
              <a:buFont typeface="Arial" pitchFamily="34" charset="0"/>
              <a:buChar char="•"/>
            </a:pPr>
            <a:r>
              <a:rPr lang="en-US" sz="2800" dirty="0"/>
              <a:t>Tell another parent/caregiver about what you learned.</a:t>
            </a:r>
          </a:p>
          <a:p>
            <a:pPr marL="285750" indent="-285750">
              <a:buFont typeface="Arial" pitchFamily="34" charset="0"/>
              <a:buChar char="•"/>
            </a:pPr>
            <a:r>
              <a:rPr lang="en-US" sz="2800" dirty="0"/>
              <a:t>Speak to  a teacher or other school staff about what’s being done to promote good attendance.</a:t>
            </a:r>
          </a:p>
          <a:p>
            <a:pPr marL="285750" indent="-285750">
              <a:buFont typeface="Arial" pitchFamily="34" charset="0"/>
              <a:buChar char="•"/>
            </a:pPr>
            <a:r>
              <a:rPr lang="en-US" sz="2800" b="1" dirty="0"/>
              <a:t>Ask for help if help is needed</a:t>
            </a:r>
            <a:r>
              <a:rPr lang="en-US" sz="2400" b="1" dirty="0"/>
              <a:t>!</a:t>
            </a:r>
          </a:p>
        </p:txBody>
      </p:sp>
      <p:pic>
        <p:nvPicPr>
          <p:cNvPr id="2" name="Picture 1">
            <a:extLst>
              <a:ext uri="{FF2B5EF4-FFF2-40B4-BE49-F238E27FC236}">
                <a16:creationId xmlns:a16="http://schemas.microsoft.com/office/drawing/2014/main" id="{CE86AE81-F3EA-C8B6-CC0E-FE9C026DC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078" y="1885950"/>
            <a:ext cx="3048000" cy="4023360"/>
          </a:xfrm>
          <a:prstGeom prst="rect">
            <a:avLst/>
          </a:prstGeom>
        </p:spPr>
      </p:pic>
      <p:sp>
        <p:nvSpPr>
          <p:cNvPr id="13" name="Title 1">
            <a:extLst>
              <a:ext uri="{FF2B5EF4-FFF2-40B4-BE49-F238E27FC236}">
                <a16:creationId xmlns:a16="http://schemas.microsoft.com/office/drawing/2014/main" id="{2D59F653-6867-F62A-DDD8-647C8D629B0C}"/>
              </a:ext>
            </a:extLst>
          </p:cNvPr>
          <p:cNvSpPr txBox="1">
            <a:spLocks/>
          </p:cNvSpPr>
          <p:nvPr/>
        </p:nvSpPr>
        <p:spPr>
          <a:xfrm>
            <a:off x="653638" y="461554"/>
            <a:ext cx="2946571" cy="1269131"/>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a:solidFill>
                  <a:srgbClr val="EC7B38"/>
                </a:solidFill>
                <a:latin typeface="Montserrat" pitchFamily="2" charset="77"/>
              </a:rPr>
              <a:t>A Call to Action</a:t>
            </a:r>
            <a:endParaRPr lang="en-US" sz="3200" b="1" dirty="0">
              <a:solidFill>
                <a:srgbClr val="EC7B38"/>
              </a:solidFill>
              <a:latin typeface="Montserrat" pitchFamily="2" charset="77"/>
            </a:endParaRPr>
          </a:p>
        </p:txBody>
      </p:sp>
      <p:sp>
        <p:nvSpPr>
          <p:cNvPr id="14" name="Right Triangle 13">
            <a:extLst>
              <a:ext uri="{FF2B5EF4-FFF2-40B4-BE49-F238E27FC236}">
                <a16:creationId xmlns:a16="http://schemas.microsoft.com/office/drawing/2014/main" id="{620D67B5-E543-9E46-F657-ED12B7CA8924}"/>
              </a:ext>
            </a:extLst>
          </p:cNvPr>
          <p:cNvSpPr/>
          <p:nvPr/>
        </p:nvSpPr>
        <p:spPr>
          <a:xfrm>
            <a:off x="0" y="2809043"/>
            <a:ext cx="3657600" cy="4144652"/>
          </a:xfrm>
          <a:prstGeom prst="rtTriangle">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14F397BF-8497-704D-FEAA-929FAC2F070A}"/>
              </a:ext>
            </a:extLst>
          </p:cNvPr>
          <p:cNvSpPr/>
          <p:nvPr/>
        </p:nvSpPr>
        <p:spPr>
          <a:xfrm rot="10800000">
            <a:off x="8534400" y="0"/>
            <a:ext cx="3657600" cy="4144652"/>
          </a:xfrm>
          <a:prstGeom prst="rtTriangle">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96AE6A-38BE-9244-A829-812EBD135611}"/>
              </a:ext>
            </a:extLst>
          </p:cNvPr>
          <p:cNvSpPr txBox="1"/>
          <p:nvPr/>
        </p:nvSpPr>
        <p:spPr>
          <a:xfrm>
            <a:off x="3868088" y="517470"/>
            <a:ext cx="3433215" cy="707886"/>
          </a:xfrm>
          <a:prstGeom prst="rect">
            <a:avLst/>
          </a:prstGeom>
          <a:noFill/>
        </p:spPr>
        <p:txBody>
          <a:bodyPr wrap="square" rtlCol="0">
            <a:spAutoFit/>
          </a:bodyPr>
          <a:lstStyle/>
          <a:p>
            <a:r>
              <a:rPr lang="en-US" sz="2000" b="1" dirty="0">
                <a:solidFill>
                  <a:schemeClr val="bg2">
                    <a:lumMod val="25000"/>
                  </a:schemeClr>
                </a:solidFill>
                <a:latin typeface="Montserrat SemiBold" pitchFamily="2" charset="77"/>
              </a:rPr>
              <a:t>When Do Absences Become a Problem?</a:t>
            </a:r>
          </a:p>
        </p:txBody>
      </p:sp>
      <p:sp>
        <p:nvSpPr>
          <p:cNvPr id="18" name="TextBox 17">
            <a:extLst>
              <a:ext uri="{FF2B5EF4-FFF2-40B4-BE49-F238E27FC236}">
                <a16:creationId xmlns:a16="http://schemas.microsoft.com/office/drawing/2014/main" id="{B83BE786-9CB8-26EB-F710-60060284AD84}"/>
              </a:ext>
            </a:extLst>
          </p:cNvPr>
          <p:cNvSpPr txBox="1"/>
          <p:nvPr/>
        </p:nvSpPr>
        <p:spPr>
          <a:xfrm>
            <a:off x="5118676" y="1450855"/>
            <a:ext cx="4865594" cy="2319376"/>
          </a:xfrm>
          <a:prstGeom prst="rect">
            <a:avLst/>
          </a:prstGeom>
          <a:noFill/>
        </p:spPr>
        <p:txBody>
          <a:bodyPr wrap="square" rtlCol="0" anchor="ctr">
            <a:noAutofit/>
          </a:bodyPr>
          <a:lstStyle/>
          <a:p>
            <a:r>
              <a:rPr lang="en-US" b="1" dirty="0">
                <a:solidFill>
                  <a:srgbClr val="EC7B38"/>
                </a:solidFill>
                <a:latin typeface="Montserrat SemiBold" pitchFamily="2" charset="77"/>
              </a:rPr>
              <a:t>Chronic Absence</a:t>
            </a:r>
          </a:p>
          <a:p>
            <a:r>
              <a:rPr lang="en-US" dirty="0">
                <a:latin typeface="Montserrat" pitchFamily="2" charset="77"/>
              </a:rPr>
              <a:t>18 or more days</a:t>
            </a:r>
          </a:p>
          <a:p>
            <a:endParaRPr lang="en-US" b="1" dirty="0">
              <a:latin typeface="Montserrat SemiBold" pitchFamily="2" charset="77"/>
            </a:endParaRPr>
          </a:p>
          <a:p>
            <a:r>
              <a:rPr lang="en-US" b="1" dirty="0">
                <a:solidFill>
                  <a:srgbClr val="F0AA35"/>
                </a:solidFill>
                <a:latin typeface="Montserrat SemiBold" pitchFamily="2" charset="77"/>
              </a:rPr>
              <a:t>Warning Signs</a:t>
            </a:r>
          </a:p>
          <a:p>
            <a:r>
              <a:rPr lang="en-US" dirty="0">
                <a:latin typeface="Montserrat" pitchFamily="2" charset="77"/>
              </a:rPr>
              <a:t>10 to 17 days</a:t>
            </a:r>
          </a:p>
          <a:p>
            <a:endParaRPr lang="en-US" b="1" dirty="0">
              <a:latin typeface="Montserrat SemiBold" pitchFamily="2" charset="77"/>
            </a:endParaRPr>
          </a:p>
          <a:p>
            <a:r>
              <a:rPr lang="en-US" b="1" dirty="0">
                <a:solidFill>
                  <a:srgbClr val="3F9C5C"/>
                </a:solidFill>
                <a:latin typeface="Montserrat SemiBold" pitchFamily="2" charset="77"/>
              </a:rPr>
              <a:t>Satisfactory</a:t>
            </a:r>
          </a:p>
          <a:p>
            <a:r>
              <a:rPr lang="en-US" dirty="0">
                <a:latin typeface="Montserrat" pitchFamily="2" charset="77"/>
              </a:rPr>
              <a:t>9 or fewer absences</a:t>
            </a:r>
          </a:p>
        </p:txBody>
      </p:sp>
      <p:pic>
        <p:nvPicPr>
          <p:cNvPr id="19" name="Picture 18">
            <a:extLst>
              <a:ext uri="{FF2B5EF4-FFF2-40B4-BE49-F238E27FC236}">
                <a16:creationId xmlns:a16="http://schemas.microsoft.com/office/drawing/2014/main" id="{8D5D2F7D-8F9A-4769-F53B-DCE62D326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20" name="Title 1">
            <a:extLst>
              <a:ext uri="{FF2B5EF4-FFF2-40B4-BE49-F238E27FC236}">
                <a16:creationId xmlns:a16="http://schemas.microsoft.com/office/drawing/2014/main" id="{96688322-06A2-6097-BDAC-FEAF88436AEA}"/>
              </a:ext>
            </a:extLst>
          </p:cNvPr>
          <p:cNvSpPr txBox="1">
            <a:spLocks/>
          </p:cNvSpPr>
          <p:nvPr/>
        </p:nvSpPr>
        <p:spPr>
          <a:xfrm>
            <a:off x="3860067" y="4110930"/>
            <a:ext cx="6770594" cy="2229600"/>
          </a:xfrm>
          <a:prstGeom prst="rect">
            <a:avLst/>
          </a:prstGeom>
        </p:spPr>
        <p:txBody>
          <a:bodyPr vert="horz" lIns="91440" tIns="45720" rIns="91440" bIns="0" rtlCol="0" anchor="t">
            <a:no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marL="342900" indent="-342900" algn="l">
              <a:spcBef>
                <a:spcPts val="600"/>
              </a:spcBef>
              <a:buFont typeface="Arial" panose="020B0604020202020204" pitchFamily="34" charset="0"/>
              <a:buChar char="•"/>
            </a:pPr>
            <a:r>
              <a:rPr lang="en-US" sz="1600" dirty="0">
                <a:solidFill>
                  <a:schemeClr val="bg2">
                    <a:lumMod val="25000"/>
                  </a:schemeClr>
                </a:solidFill>
                <a:latin typeface="Montserrat Medium" pitchFamily="2" charset="77"/>
              </a:rPr>
              <a:t>Have a conversation with your child about attendance barriers and school engagement.</a:t>
            </a:r>
          </a:p>
          <a:p>
            <a:pPr marL="342900" indent="-342900" algn="l">
              <a:spcBef>
                <a:spcPts val="600"/>
              </a:spcBef>
              <a:buFont typeface="Arial" panose="020B0604020202020204" pitchFamily="34" charset="0"/>
              <a:buChar char="•"/>
            </a:pPr>
            <a:r>
              <a:rPr lang="en-US" sz="1600" dirty="0">
                <a:solidFill>
                  <a:schemeClr val="bg2">
                    <a:lumMod val="25000"/>
                  </a:schemeClr>
                </a:solidFill>
                <a:latin typeface="Montserrat Medium" pitchFamily="2" charset="77"/>
              </a:rPr>
              <a:t>Establish a Student Success Plan with your child.</a:t>
            </a:r>
          </a:p>
          <a:p>
            <a:pPr marL="342900" indent="-342900" algn="l">
              <a:spcBef>
                <a:spcPts val="600"/>
              </a:spcBef>
              <a:buFont typeface="Arial" panose="020B0604020202020204" pitchFamily="34" charset="0"/>
              <a:buChar char="•"/>
            </a:pPr>
            <a:r>
              <a:rPr lang="en-US" sz="1600" dirty="0">
                <a:solidFill>
                  <a:schemeClr val="bg2">
                    <a:lumMod val="25000"/>
                  </a:schemeClr>
                </a:solidFill>
                <a:latin typeface="Montserrat Medium" pitchFamily="2" charset="77"/>
              </a:rPr>
              <a:t>Tell another parent/caregiver about what you learned.</a:t>
            </a:r>
          </a:p>
          <a:p>
            <a:pPr marL="342900" indent="-342900" algn="l">
              <a:spcBef>
                <a:spcPts val="600"/>
              </a:spcBef>
              <a:buFont typeface="Arial" panose="020B0604020202020204" pitchFamily="34" charset="0"/>
              <a:buChar char="•"/>
            </a:pPr>
            <a:r>
              <a:rPr lang="en-US" sz="1600" dirty="0">
                <a:solidFill>
                  <a:schemeClr val="bg2">
                    <a:lumMod val="25000"/>
                  </a:schemeClr>
                </a:solidFill>
                <a:latin typeface="Montserrat Medium" pitchFamily="2" charset="77"/>
              </a:rPr>
              <a:t>Speak to  a teacher or other school staff about what’s being done to promote good attendance.</a:t>
            </a:r>
          </a:p>
          <a:p>
            <a:pPr marL="342900" indent="-342900" algn="l">
              <a:spcBef>
                <a:spcPts val="600"/>
              </a:spcBef>
              <a:buFont typeface="Arial" panose="020B0604020202020204" pitchFamily="34" charset="0"/>
              <a:buChar char="•"/>
            </a:pPr>
            <a:r>
              <a:rPr lang="en-US" sz="1600" b="1" dirty="0">
                <a:solidFill>
                  <a:schemeClr val="bg2">
                    <a:lumMod val="25000"/>
                  </a:schemeClr>
                </a:solidFill>
                <a:latin typeface="Montserrat" pitchFamily="2" charset="77"/>
              </a:rPr>
              <a:t>Ask for help if help is needed!</a:t>
            </a:r>
          </a:p>
        </p:txBody>
      </p:sp>
    </p:spTree>
    <p:extLst>
      <p:ext uri="{BB962C8B-B14F-4D97-AF65-F5344CB8AC3E}">
        <p14:creationId xmlns:p14="http://schemas.microsoft.com/office/powerpoint/2010/main" val="22491603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8FB459-2AF2-B5D2-D51F-2E40D8B6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11" name="Rectangle 10">
            <a:extLst>
              <a:ext uri="{FF2B5EF4-FFF2-40B4-BE49-F238E27FC236}">
                <a16:creationId xmlns:a16="http://schemas.microsoft.com/office/drawing/2014/main" id="{3DA7B64B-CB09-95DA-28B8-929F85A1EA3C}"/>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BEB7F3-58B3-5B30-4C6E-3AFC1E85707F}"/>
              </a:ext>
            </a:extLst>
          </p:cNvPr>
          <p:cNvPicPr>
            <a:picLocks noChangeAspect="1"/>
          </p:cNvPicPr>
          <p:nvPr/>
        </p:nvPicPr>
        <p:blipFill rotWithShape="1">
          <a:blip r:embed="rId4">
            <a:extLst>
              <a:ext uri="{28A0092B-C50C-407E-A947-70E740481C1C}">
                <a14:useLocalDpi xmlns:a14="http://schemas.microsoft.com/office/drawing/2010/main" val="0"/>
              </a:ext>
            </a:extLst>
          </a:blip>
          <a:srcRect b="27188"/>
          <a:stretch/>
        </p:blipFill>
        <p:spPr>
          <a:xfrm>
            <a:off x="0" y="4037105"/>
            <a:ext cx="5811371" cy="2820895"/>
          </a:xfrm>
          <a:prstGeom prst="rect">
            <a:avLst/>
          </a:prstGeom>
        </p:spPr>
      </p:pic>
      <p:sp>
        <p:nvSpPr>
          <p:cNvPr id="13" name="Rectangle 16">
            <a:extLst>
              <a:ext uri="{FF2B5EF4-FFF2-40B4-BE49-F238E27FC236}">
                <a16:creationId xmlns:a16="http://schemas.microsoft.com/office/drawing/2014/main" id="{F9C85E37-BD0A-36E0-E129-9F63D7D5EA65}"/>
              </a:ext>
            </a:extLst>
          </p:cNvPr>
          <p:cNvSpPr>
            <a:spLocks noGrp="1"/>
          </p:cNvSpPr>
          <p:nvPr>
            <p:ph type="body" sz="quarter" idx="10"/>
          </p:nvPr>
        </p:nvSpPr>
        <p:spPr>
          <a:xfrm>
            <a:off x="1668268" y="1591424"/>
            <a:ext cx="8515928" cy="3078161"/>
          </a:xfrm>
        </p:spPr>
        <p:txBody>
          <a:bodyPr/>
          <a:lstStyle/>
          <a:p>
            <a:pPr algn="l"/>
            <a:r>
              <a:rPr lang="en-US" sz="3200" b="1" dirty="0">
                <a:solidFill>
                  <a:schemeClr val="bg1"/>
                </a:solidFill>
                <a:latin typeface="Montserrat" pitchFamily="2" charset="77"/>
              </a:rPr>
              <a:t>What’s So Important about the Number 9?</a:t>
            </a:r>
          </a:p>
          <a:p>
            <a:pPr algn="l"/>
            <a:r>
              <a:rPr lang="en-US" sz="2000" dirty="0">
                <a:solidFill>
                  <a:schemeClr val="bg1"/>
                </a:solidFill>
                <a:latin typeface="Montserrat Medium"/>
              </a:rPr>
              <a:t>Module 3</a:t>
            </a:r>
          </a:p>
        </p:txBody>
      </p:sp>
      <p:sp>
        <p:nvSpPr>
          <p:cNvPr id="14" name="TextBox 13">
            <a:extLst>
              <a:ext uri="{FF2B5EF4-FFF2-40B4-BE49-F238E27FC236}">
                <a16:creationId xmlns:a16="http://schemas.microsoft.com/office/drawing/2014/main" id="{3040F57C-50CC-B796-A525-6BDB1DB98528}"/>
              </a:ext>
            </a:extLst>
          </p:cNvPr>
          <p:cNvSpPr txBox="1"/>
          <p:nvPr/>
        </p:nvSpPr>
        <p:spPr>
          <a:xfrm>
            <a:off x="609600" y="4272974"/>
            <a:ext cx="5029200" cy="1323439"/>
          </a:xfrm>
          <a:prstGeom prst="rect">
            <a:avLst/>
          </a:prstGeom>
          <a:noFill/>
        </p:spPr>
        <p:txBody>
          <a:bodyPr wrap="square" rtlCol="0">
            <a:spAutoFit/>
          </a:bodyPr>
          <a:lstStyle/>
          <a:p>
            <a:r>
              <a:rPr lang="en-US" sz="4000" b="1" i="1" dirty="0">
                <a:solidFill>
                  <a:schemeClr val="bg1"/>
                </a:solidFill>
                <a:latin typeface="Montserrat ExtraBold" pitchFamily="2" charset="77"/>
              </a:rPr>
              <a:t>Champions For Our Children</a:t>
            </a:r>
          </a:p>
        </p:txBody>
      </p:sp>
    </p:spTree>
    <p:extLst>
      <p:ext uri="{BB962C8B-B14F-4D97-AF65-F5344CB8AC3E}">
        <p14:creationId xmlns:p14="http://schemas.microsoft.com/office/powerpoint/2010/main" val="22732041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BE901F-CBEF-79BB-8F92-A29C1B7A93A9}"/>
              </a:ext>
            </a:extLst>
          </p:cNvPr>
          <p:cNvSpPr txBox="1">
            <a:spLocks/>
          </p:cNvSpPr>
          <p:nvPr/>
        </p:nvSpPr>
        <p:spPr>
          <a:xfrm>
            <a:off x="609600" y="524151"/>
            <a:ext cx="4191000" cy="618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C7B38"/>
                </a:solidFill>
                <a:latin typeface="Montserrat" pitchFamily="2" charset="77"/>
              </a:rPr>
              <a:t>A Look Back</a:t>
            </a:r>
            <a:endParaRPr lang="en-US" dirty="0">
              <a:solidFill>
                <a:srgbClr val="EC7B38"/>
              </a:solidFill>
            </a:endParaRPr>
          </a:p>
        </p:txBody>
      </p:sp>
      <p:sp>
        <p:nvSpPr>
          <p:cNvPr id="10" name="Content Placeholder 2">
            <a:extLst>
              <a:ext uri="{FF2B5EF4-FFF2-40B4-BE49-F238E27FC236}">
                <a16:creationId xmlns:a16="http://schemas.microsoft.com/office/drawing/2014/main" id="{076E7085-6AF0-40D4-2280-E7A76CA4C412}"/>
              </a:ext>
            </a:extLst>
          </p:cNvPr>
          <p:cNvSpPr txBox="1">
            <a:spLocks/>
          </p:cNvSpPr>
          <p:nvPr/>
        </p:nvSpPr>
        <p:spPr>
          <a:xfrm>
            <a:off x="816864" y="1449398"/>
            <a:ext cx="5177425" cy="4265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What new “value” action did you do?</a:t>
            </a:r>
          </a:p>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What happened? </a:t>
            </a:r>
          </a:p>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Was the outcome what you expected or did it surprise you? </a:t>
            </a:r>
          </a:p>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Is it something you plan to continue doing? Why or why not?</a:t>
            </a:r>
          </a:p>
          <a:p>
            <a:pPr marL="0" indent="0">
              <a:lnSpc>
                <a:spcPct val="100000"/>
              </a:lnSpc>
              <a:spcBef>
                <a:spcPts val="1600"/>
              </a:spcBef>
              <a:buNone/>
            </a:pPr>
            <a:endParaRPr lang="en-US" sz="2000" b="1" dirty="0">
              <a:solidFill>
                <a:schemeClr val="bg2">
                  <a:lumMod val="25000"/>
                </a:schemeClr>
              </a:solidFill>
              <a:latin typeface="Montserrat" pitchFamily="2" charset="77"/>
            </a:endParaRPr>
          </a:p>
        </p:txBody>
      </p:sp>
      <p:sp>
        <p:nvSpPr>
          <p:cNvPr id="11" name="Rectangle 10">
            <a:extLst>
              <a:ext uri="{FF2B5EF4-FFF2-40B4-BE49-F238E27FC236}">
                <a16:creationId xmlns:a16="http://schemas.microsoft.com/office/drawing/2014/main" id="{FAE8850B-66C3-CC2F-8787-2544C20ECA3E}"/>
              </a:ext>
            </a:extLst>
          </p:cNvPr>
          <p:cNvSpPr/>
          <p:nvPr/>
        </p:nvSpPr>
        <p:spPr>
          <a:xfrm rot="16200000">
            <a:off x="5083193" y="1511724"/>
            <a:ext cx="9417015" cy="3124198"/>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ED87AB-AFB0-2161-8A5F-F9C6B7FC5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867400"/>
            <a:ext cx="2558321" cy="584760"/>
          </a:xfrm>
          <a:prstGeom prst="rect">
            <a:avLst/>
          </a:prstGeom>
        </p:spPr>
      </p:pic>
      <p:pic>
        <p:nvPicPr>
          <p:cNvPr id="13" name="Picture 12">
            <a:extLst>
              <a:ext uri="{FF2B5EF4-FFF2-40B4-BE49-F238E27FC236}">
                <a16:creationId xmlns:a16="http://schemas.microsoft.com/office/drawing/2014/main" id="{E3C1DB86-F4EA-D10E-A7DA-3E00FF1E00A9}"/>
              </a:ext>
            </a:extLst>
          </p:cNvPr>
          <p:cNvPicPr>
            <a:picLocks noChangeAspect="1"/>
          </p:cNvPicPr>
          <p:nvPr/>
        </p:nvPicPr>
        <p:blipFill rotWithShape="1">
          <a:blip r:embed="rId4">
            <a:extLst>
              <a:ext uri="{28A0092B-C50C-407E-A947-70E740481C1C}">
                <a14:useLocalDpi xmlns:a14="http://schemas.microsoft.com/office/drawing/2010/main" val="0"/>
              </a:ext>
            </a:extLst>
          </a:blip>
          <a:srcRect l="31124" t="4870" r="15604"/>
          <a:stretch/>
        </p:blipFill>
        <p:spPr>
          <a:xfrm>
            <a:off x="7566910" y="381000"/>
            <a:ext cx="4343400" cy="5161359"/>
          </a:xfrm>
          <a:prstGeom prst="rect">
            <a:avLst/>
          </a:prstGeom>
        </p:spPr>
      </p:pic>
    </p:spTree>
    <p:extLst>
      <p:ext uri="{BB962C8B-B14F-4D97-AF65-F5344CB8AC3E}">
        <p14:creationId xmlns:p14="http://schemas.microsoft.com/office/powerpoint/2010/main" val="3834332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students raising their hands in a classroom&#10;&#10;Description automatically generated">
            <a:extLst>
              <a:ext uri="{FF2B5EF4-FFF2-40B4-BE49-F238E27FC236}">
                <a16:creationId xmlns:a16="http://schemas.microsoft.com/office/drawing/2014/main" id="{EE44F75A-64F1-7E1E-672D-A1ABC87E2B4C}"/>
              </a:ext>
            </a:extLst>
          </p:cNvPr>
          <p:cNvPicPr>
            <a:picLocks noChangeAspect="1"/>
          </p:cNvPicPr>
          <p:nvPr/>
        </p:nvPicPr>
        <p:blipFill rotWithShape="1">
          <a:blip r:embed="rId3">
            <a:extLst>
              <a:ext uri="{28A0092B-C50C-407E-A947-70E740481C1C}">
                <a14:useLocalDpi xmlns:a14="http://schemas.microsoft.com/office/drawing/2010/main" val="0"/>
              </a:ext>
            </a:extLst>
          </a:blip>
          <a:srcRect t="4214" b="11363"/>
          <a:stretch/>
        </p:blipFill>
        <p:spPr>
          <a:xfrm>
            <a:off x="0" y="0"/>
            <a:ext cx="12191999" cy="6858000"/>
          </a:xfrm>
          <a:prstGeom prst="rect">
            <a:avLst/>
          </a:prstGeom>
        </p:spPr>
      </p:pic>
      <p:sp>
        <p:nvSpPr>
          <p:cNvPr id="11" name="Rectangle 10">
            <a:extLst>
              <a:ext uri="{FF2B5EF4-FFF2-40B4-BE49-F238E27FC236}">
                <a16:creationId xmlns:a16="http://schemas.microsoft.com/office/drawing/2014/main" id="{8251C905-B03B-B814-AFF0-99C9D5227196}"/>
              </a:ext>
            </a:extLst>
          </p:cNvPr>
          <p:cNvSpPr/>
          <p:nvPr/>
        </p:nvSpPr>
        <p:spPr>
          <a:xfrm>
            <a:off x="838200" y="2590800"/>
            <a:ext cx="12263718" cy="2257189"/>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63793F-82AF-8222-BA05-FE7C29422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10" name="TextBox 9">
            <a:extLst>
              <a:ext uri="{FF2B5EF4-FFF2-40B4-BE49-F238E27FC236}">
                <a16:creationId xmlns:a16="http://schemas.microsoft.com/office/drawing/2014/main" id="{6C6AA49A-DA91-68AB-704B-1AFF0FBD6843}"/>
              </a:ext>
            </a:extLst>
          </p:cNvPr>
          <p:cNvSpPr txBox="1"/>
          <p:nvPr/>
        </p:nvSpPr>
        <p:spPr>
          <a:xfrm>
            <a:off x="2674120" y="3124200"/>
            <a:ext cx="7085076" cy="1569660"/>
          </a:xfrm>
          <a:prstGeom prst="rect">
            <a:avLst/>
          </a:prstGeom>
          <a:noFill/>
        </p:spPr>
        <p:txBody>
          <a:bodyPr wrap="square">
            <a:spAutoFit/>
          </a:bodyPr>
          <a:lstStyle/>
          <a:p>
            <a:pPr algn="ctr"/>
            <a:r>
              <a:rPr lang="en-US" sz="3200" i="1" dirty="0">
                <a:solidFill>
                  <a:schemeClr val="bg1"/>
                </a:solidFill>
                <a:latin typeface="Montserrat Medium" pitchFamily="2" charset="77"/>
              </a:rPr>
              <a:t>“Only unexcused absences create attendance problems.”</a:t>
            </a:r>
            <a:br>
              <a:rPr lang="en-US" sz="3200" i="1" dirty="0">
                <a:solidFill>
                  <a:schemeClr val="bg1"/>
                </a:solidFill>
                <a:latin typeface="Montserrat Medium" pitchFamily="2" charset="77"/>
              </a:rPr>
            </a:br>
            <a:endParaRPr lang="en-US" sz="3200" i="1" dirty="0">
              <a:solidFill>
                <a:schemeClr val="bg1"/>
              </a:solidFill>
              <a:latin typeface="Montserrat Medium" pitchFamily="2" charset="77"/>
            </a:endParaRPr>
          </a:p>
        </p:txBody>
      </p:sp>
      <p:sp>
        <p:nvSpPr>
          <p:cNvPr id="12" name="TextBox 11">
            <a:extLst>
              <a:ext uri="{FF2B5EF4-FFF2-40B4-BE49-F238E27FC236}">
                <a16:creationId xmlns:a16="http://schemas.microsoft.com/office/drawing/2014/main" id="{85E3D2E1-9772-1AEE-F63B-0C575ED46328}"/>
              </a:ext>
            </a:extLst>
          </p:cNvPr>
          <p:cNvSpPr txBox="1"/>
          <p:nvPr/>
        </p:nvSpPr>
        <p:spPr>
          <a:xfrm>
            <a:off x="3267635" y="372070"/>
            <a:ext cx="5656729" cy="923330"/>
          </a:xfrm>
          <a:prstGeom prst="rect">
            <a:avLst/>
          </a:prstGeom>
          <a:noFill/>
        </p:spPr>
        <p:txBody>
          <a:bodyPr wrap="square">
            <a:spAutoFit/>
          </a:bodyPr>
          <a:lstStyle/>
          <a:p>
            <a:r>
              <a:rPr lang="en-US" sz="5400" b="1" i="1" kern="1200" dirty="0">
                <a:solidFill>
                  <a:schemeClr val="bg1"/>
                </a:solidFill>
                <a:effectLst/>
                <a:latin typeface="Montserrat" pitchFamily="2" charset="77"/>
              </a:rPr>
              <a:t>Myth or Truth?</a:t>
            </a:r>
            <a:endParaRPr lang="en-US" sz="5400" i="1" dirty="0">
              <a:solidFill>
                <a:schemeClr val="bg1"/>
              </a:solidFill>
            </a:endParaRPr>
          </a:p>
        </p:txBody>
      </p:sp>
    </p:spTree>
    <p:extLst>
      <p:ext uri="{BB962C8B-B14F-4D97-AF65-F5344CB8AC3E}">
        <p14:creationId xmlns:p14="http://schemas.microsoft.com/office/powerpoint/2010/main" val="23088812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4ADCE-EFED-3B97-0225-1CDFAC096568}"/>
              </a:ext>
            </a:extLst>
          </p:cNvPr>
          <p:cNvPicPr>
            <a:picLocks noChangeAspect="1"/>
          </p:cNvPicPr>
          <p:nvPr/>
        </p:nvPicPr>
        <p:blipFill rotWithShape="1">
          <a:blip r:embed="rId3">
            <a:extLst>
              <a:ext uri="{28A0092B-C50C-407E-A947-70E740481C1C}">
                <a14:useLocalDpi xmlns:a14="http://schemas.microsoft.com/office/drawing/2010/main" val="0"/>
              </a:ext>
            </a:extLst>
          </a:blip>
          <a:srcRect t="15668" b="-374"/>
          <a:stretch/>
        </p:blipFill>
        <p:spPr>
          <a:xfrm>
            <a:off x="0" y="0"/>
            <a:ext cx="12191999" cy="6858000"/>
          </a:xfrm>
          <a:prstGeom prst="rect">
            <a:avLst/>
          </a:prstGeom>
        </p:spPr>
      </p:pic>
      <p:sp>
        <p:nvSpPr>
          <p:cNvPr id="7" name="Rectangle 6">
            <a:extLst>
              <a:ext uri="{FF2B5EF4-FFF2-40B4-BE49-F238E27FC236}">
                <a16:creationId xmlns:a16="http://schemas.microsoft.com/office/drawing/2014/main" id="{B401D54E-83E7-5DF3-C79E-1F719B3D79CD}"/>
              </a:ext>
            </a:extLst>
          </p:cNvPr>
          <p:cNvSpPr/>
          <p:nvPr/>
        </p:nvSpPr>
        <p:spPr>
          <a:xfrm>
            <a:off x="838200" y="2590800"/>
            <a:ext cx="12263718" cy="2257189"/>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6B23F3-DEBB-3F62-59DE-6BBDAFCDC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9" name="TextBox 8">
            <a:extLst>
              <a:ext uri="{FF2B5EF4-FFF2-40B4-BE49-F238E27FC236}">
                <a16:creationId xmlns:a16="http://schemas.microsoft.com/office/drawing/2014/main" id="{3930F7EE-641E-B2B2-ECDC-C212EA38AA2D}"/>
              </a:ext>
            </a:extLst>
          </p:cNvPr>
          <p:cNvSpPr txBox="1"/>
          <p:nvPr/>
        </p:nvSpPr>
        <p:spPr>
          <a:xfrm>
            <a:off x="2674120" y="3124200"/>
            <a:ext cx="7085076" cy="1569660"/>
          </a:xfrm>
          <a:prstGeom prst="rect">
            <a:avLst/>
          </a:prstGeom>
          <a:noFill/>
        </p:spPr>
        <p:txBody>
          <a:bodyPr wrap="square">
            <a:spAutoFit/>
          </a:bodyPr>
          <a:lstStyle/>
          <a:p>
            <a:pPr algn="ctr"/>
            <a:r>
              <a:rPr lang="en-US" sz="3200" i="1" dirty="0">
                <a:solidFill>
                  <a:schemeClr val="bg1"/>
                </a:solidFill>
                <a:latin typeface="Montserrat Medium" pitchFamily="2" charset="77"/>
              </a:rPr>
              <a:t>“Absences in the early grades don’t affect academics.”</a:t>
            </a:r>
            <a:br>
              <a:rPr lang="en-US" sz="3200" i="1" dirty="0">
                <a:solidFill>
                  <a:schemeClr val="bg1"/>
                </a:solidFill>
                <a:latin typeface="Montserrat Medium" pitchFamily="2" charset="77"/>
              </a:rPr>
            </a:br>
            <a:endParaRPr lang="en-US" sz="3200" i="1" dirty="0">
              <a:solidFill>
                <a:schemeClr val="bg1"/>
              </a:solidFill>
              <a:latin typeface="Montserrat Medium" pitchFamily="2" charset="77"/>
            </a:endParaRPr>
          </a:p>
        </p:txBody>
      </p:sp>
      <p:sp>
        <p:nvSpPr>
          <p:cNvPr id="10" name="TextBox 9">
            <a:extLst>
              <a:ext uri="{FF2B5EF4-FFF2-40B4-BE49-F238E27FC236}">
                <a16:creationId xmlns:a16="http://schemas.microsoft.com/office/drawing/2014/main" id="{1EB76B54-FE46-FAD0-DE1F-BDA83CABF8A6}"/>
              </a:ext>
            </a:extLst>
          </p:cNvPr>
          <p:cNvSpPr txBox="1"/>
          <p:nvPr/>
        </p:nvSpPr>
        <p:spPr>
          <a:xfrm>
            <a:off x="3267635" y="372070"/>
            <a:ext cx="5656729" cy="923330"/>
          </a:xfrm>
          <a:prstGeom prst="rect">
            <a:avLst/>
          </a:prstGeom>
          <a:noFill/>
        </p:spPr>
        <p:txBody>
          <a:bodyPr wrap="square">
            <a:spAutoFit/>
          </a:bodyPr>
          <a:lstStyle/>
          <a:p>
            <a:r>
              <a:rPr lang="en-US" sz="5400" b="1" i="1" kern="1200" dirty="0">
                <a:solidFill>
                  <a:schemeClr val="bg1"/>
                </a:solidFill>
                <a:effectLst/>
                <a:latin typeface="Montserrat" pitchFamily="2" charset="77"/>
              </a:rPr>
              <a:t>Myth or Truth?</a:t>
            </a:r>
            <a:endParaRPr lang="en-US" sz="5400" i="1" dirty="0">
              <a:solidFill>
                <a:schemeClr val="bg1"/>
              </a:solidFill>
            </a:endParaRPr>
          </a:p>
        </p:txBody>
      </p:sp>
    </p:spTree>
    <p:extLst>
      <p:ext uri="{BB962C8B-B14F-4D97-AF65-F5344CB8AC3E}">
        <p14:creationId xmlns:p14="http://schemas.microsoft.com/office/powerpoint/2010/main" val="37901565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3ADBAB-23B5-2538-3408-E7CBAFE2C687}"/>
              </a:ext>
            </a:extLst>
          </p:cNvPr>
          <p:cNvPicPr>
            <a:picLocks noChangeAspect="1"/>
          </p:cNvPicPr>
          <p:nvPr/>
        </p:nvPicPr>
        <p:blipFill rotWithShape="1">
          <a:blip r:embed="rId3">
            <a:extLst>
              <a:ext uri="{28A0092B-C50C-407E-A947-70E740481C1C}">
                <a14:useLocalDpi xmlns:a14="http://schemas.microsoft.com/office/drawing/2010/main" val="0"/>
              </a:ext>
            </a:extLst>
          </a:blip>
          <a:srcRect l="3283" t="26233" r="9181"/>
          <a:stretch/>
        </p:blipFill>
        <p:spPr>
          <a:xfrm>
            <a:off x="0" y="0"/>
            <a:ext cx="12191999" cy="6858000"/>
          </a:xfrm>
          <a:prstGeom prst="rect">
            <a:avLst/>
          </a:prstGeom>
        </p:spPr>
      </p:pic>
      <p:sp>
        <p:nvSpPr>
          <p:cNvPr id="7" name="Rectangle 6">
            <a:extLst>
              <a:ext uri="{FF2B5EF4-FFF2-40B4-BE49-F238E27FC236}">
                <a16:creationId xmlns:a16="http://schemas.microsoft.com/office/drawing/2014/main" id="{F7141117-EF6E-271B-8110-9DD3EE3B029F}"/>
              </a:ext>
            </a:extLst>
          </p:cNvPr>
          <p:cNvSpPr/>
          <p:nvPr/>
        </p:nvSpPr>
        <p:spPr>
          <a:xfrm>
            <a:off x="838200" y="2590800"/>
            <a:ext cx="12263718" cy="2257189"/>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C4A426-C119-1810-98C2-A2342E320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9" name="TextBox 8">
            <a:extLst>
              <a:ext uri="{FF2B5EF4-FFF2-40B4-BE49-F238E27FC236}">
                <a16:creationId xmlns:a16="http://schemas.microsoft.com/office/drawing/2014/main" id="{D689FFDE-BC81-4B2D-A793-9F88422E5F8F}"/>
              </a:ext>
            </a:extLst>
          </p:cNvPr>
          <p:cNvSpPr txBox="1"/>
          <p:nvPr/>
        </p:nvSpPr>
        <p:spPr>
          <a:xfrm>
            <a:off x="2674120" y="3124200"/>
            <a:ext cx="7085076" cy="2062103"/>
          </a:xfrm>
          <a:prstGeom prst="rect">
            <a:avLst/>
          </a:prstGeom>
          <a:noFill/>
        </p:spPr>
        <p:txBody>
          <a:bodyPr wrap="square">
            <a:spAutoFit/>
          </a:bodyPr>
          <a:lstStyle/>
          <a:p>
            <a:pPr algn="ctr"/>
            <a:r>
              <a:rPr lang="en-US" sz="3200" i="1" dirty="0">
                <a:solidFill>
                  <a:schemeClr val="bg1"/>
                </a:solidFill>
                <a:latin typeface="Montserrat Medium" pitchFamily="2" charset="77"/>
              </a:rPr>
              <a:t>“Absences are only a problem if they’re consecutive.”</a:t>
            </a:r>
            <a:br>
              <a:rPr lang="en-US" sz="3200" i="1" dirty="0">
                <a:solidFill>
                  <a:schemeClr val="bg1"/>
                </a:solidFill>
                <a:latin typeface="Montserrat Medium" pitchFamily="2" charset="77"/>
              </a:rPr>
            </a:br>
            <a:br>
              <a:rPr lang="en-US" sz="3200" i="1" dirty="0">
                <a:solidFill>
                  <a:schemeClr val="bg1"/>
                </a:solidFill>
                <a:latin typeface="Montserrat Medium" pitchFamily="2" charset="77"/>
              </a:rPr>
            </a:br>
            <a:endParaRPr lang="en-US" sz="3200" i="1" dirty="0">
              <a:solidFill>
                <a:schemeClr val="bg1"/>
              </a:solidFill>
              <a:latin typeface="Montserrat Medium" pitchFamily="2" charset="77"/>
            </a:endParaRPr>
          </a:p>
        </p:txBody>
      </p:sp>
      <p:sp>
        <p:nvSpPr>
          <p:cNvPr id="10" name="TextBox 9">
            <a:extLst>
              <a:ext uri="{FF2B5EF4-FFF2-40B4-BE49-F238E27FC236}">
                <a16:creationId xmlns:a16="http://schemas.microsoft.com/office/drawing/2014/main" id="{C85017F3-DAC8-323C-F7F1-6B8E420759BA}"/>
              </a:ext>
            </a:extLst>
          </p:cNvPr>
          <p:cNvSpPr txBox="1"/>
          <p:nvPr/>
        </p:nvSpPr>
        <p:spPr>
          <a:xfrm>
            <a:off x="3267635" y="372070"/>
            <a:ext cx="5656729" cy="923330"/>
          </a:xfrm>
          <a:prstGeom prst="rect">
            <a:avLst/>
          </a:prstGeom>
          <a:noFill/>
        </p:spPr>
        <p:txBody>
          <a:bodyPr wrap="square">
            <a:spAutoFit/>
          </a:bodyPr>
          <a:lstStyle/>
          <a:p>
            <a:r>
              <a:rPr lang="en-US" sz="5400" b="1" i="1" kern="1200" dirty="0">
                <a:solidFill>
                  <a:schemeClr val="bg1"/>
                </a:solidFill>
                <a:effectLst/>
                <a:latin typeface="Montserrat" pitchFamily="2" charset="77"/>
              </a:rPr>
              <a:t>Myth or Truth?</a:t>
            </a:r>
            <a:endParaRPr lang="en-US" sz="5400" i="1" dirty="0">
              <a:solidFill>
                <a:schemeClr val="bg1"/>
              </a:solidFill>
            </a:endParaRPr>
          </a:p>
        </p:txBody>
      </p:sp>
    </p:spTree>
    <p:extLst>
      <p:ext uri="{BB962C8B-B14F-4D97-AF65-F5344CB8AC3E}">
        <p14:creationId xmlns:p14="http://schemas.microsoft.com/office/powerpoint/2010/main" val="7908390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2209800" y="228600"/>
            <a:ext cx="7772400" cy="838200"/>
          </a:xfrm>
          <a:ln>
            <a:noFill/>
          </a:ln>
        </p:spPr>
        <p:txBody>
          <a:bodyPr>
            <a:noAutofit/>
          </a:bodyPr>
          <a:lstStyle/>
          <a:p>
            <a:pPr marL="0" indent="0" algn="ctr"/>
            <a:r>
              <a:rPr lang="en-US" sz="4800" b="1" dirty="0">
                <a:solidFill>
                  <a:srgbClr val="004987"/>
                </a:solidFill>
                <a:latin typeface="Montserrat" pitchFamily="2" charset="77"/>
              </a:rPr>
              <a:t>Watch</a:t>
            </a:r>
          </a:p>
        </p:txBody>
      </p:sp>
      <p:sp>
        <p:nvSpPr>
          <p:cNvPr id="2" name="Rectangle 1">
            <a:extLst>
              <a:ext uri="{FF2B5EF4-FFF2-40B4-BE49-F238E27FC236}">
                <a16:creationId xmlns:a16="http://schemas.microsoft.com/office/drawing/2014/main" id="{6D88A1C5-CFF4-3168-FE54-8EF0AA9DD26D}"/>
              </a:ext>
            </a:extLst>
          </p:cNvPr>
          <p:cNvSpPr/>
          <p:nvPr/>
        </p:nvSpPr>
        <p:spPr>
          <a:xfrm rot="10800000">
            <a:off x="-1" y="3980914"/>
            <a:ext cx="12192000" cy="2877086"/>
          </a:xfrm>
          <a:prstGeom prst="rect">
            <a:avLst/>
          </a:prstGeom>
          <a:solidFill>
            <a:srgbClr val="004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066800"/>
            <a:ext cx="7955280" cy="4386553"/>
          </a:xfrm>
          <a:prstGeom prst="rect">
            <a:avLst/>
          </a:prstGeom>
          <a:ln w="228600" cap="sq" cmpd="thickThin">
            <a:no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D8F57793-FB70-4CDD-B230-8FBC2DAD3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6347044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2CD5-8CB2-FD22-5887-B79AB2D82FD0}"/>
              </a:ext>
            </a:extLst>
          </p:cNvPr>
          <p:cNvSpPr txBox="1">
            <a:spLocks/>
          </p:cNvSpPr>
          <p:nvPr/>
        </p:nvSpPr>
        <p:spPr>
          <a:xfrm>
            <a:off x="849404" y="-19987"/>
            <a:ext cx="6770596" cy="1325563"/>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b="1" dirty="0">
                <a:solidFill>
                  <a:srgbClr val="EC7B38"/>
                </a:solidFill>
                <a:latin typeface="Montserrat ExtraBold" pitchFamily="2" charset="77"/>
              </a:rPr>
              <a:t>Chronic Absenteeism</a:t>
            </a:r>
          </a:p>
        </p:txBody>
      </p:sp>
      <p:sp>
        <p:nvSpPr>
          <p:cNvPr id="6" name="Rectangle 5">
            <a:extLst>
              <a:ext uri="{FF2B5EF4-FFF2-40B4-BE49-F238E27FC236}">
                <a16:creationId xmlns:a16="http://schemas.microsoft.com/office/drawing/2014/main" id="{30DC43EE-F07E-9F31-4994-043670D9B7AD}"/>
              </a:ext>
            </a:extLst>
          </p:cNvPr>
          <p:cNvSpPr/>
          <p:nvPr/>
        </p:nvSpPr>
        <p:spPr>
          <a:xfrm rot="16200000">
            <a:off x="1918601" y="458858"/>
            <a:ext cx="2407023" cy="9452977"/>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CAA486-2505-775A-BD7C-1006691A6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10" name="Content Placeholder 2">
            <a:extLst>
              <a:ext uri="{FF2B5EF4-FFF2-40B4-BE49-F238E27FC236}">
                <a16:creationId xmlns:a16="http://schemas.microsoft.com/office/drawing/2014/main" id="{D40F011E-2510-1647-FCC0-3F265020238C}"/>
              </a:ext>
            </a:extLst>
          </p:cNvPr>
          <p:cNvSpPr txBox="1">
            <a:spLocks/>
          </p:cNvSpPr>
          <p:nvPr/>
        </p:nvSpPr>
        <p:spPr>
          <a:xfrm>
            <a:off x="935617" y="1107896"/>
            <a:ext cx="5177425" cy="2877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2">
                    <a:lumMod val="25000"/>
                  </a:schemeClr>
                </a:solidFill>
                <a:latin typeface="Montserrat" pitchFamily="2" charset="77"/>
              </a:rPr>
              <a:t>What? </a:t>
            </a:r>
          </a:p>
          <a:p>
            <a:pPr marL="0" indent="0">
              <a:buNone/>
            </a:pPr>
            <a:r>
              <a:rPr lang="en-US" sz="2000" dirty="0">
                <a:solidFill>
                  <a:schemeClr val="bg2">
                    <a:lumMod val="25000"/>
                  </a:schemeClr>
                </a:solidFill>
                <a:latin typeface="Montserrat" pitchFamily="2" charset="77"/>
              </a:rPr>
              <a:t>What is chronic absenteeism?</a:t>
            </a:r>
          </a:p>
          <a:p>
            <a:pPr marL="0" indent="0">
              <a:buNone/>
            </a:pPr>
            <a:endParaRPr lang="en-US" sz="2000" dirty="0">
              <a:solidFill>
                <a:schemeClr val="bg2">
                  <a:lumMod val="25000"/>
                </a:schemeClr>
              </a:solidFill>
              <a:latin typeface="Montserrat" pitchFamily="2" charset="77"/>
            </a:endParaRPr>
          </a:p>
          <a:p>
            <a:pPr marL="0" indent="0">
              <a:buNone/>
            </a:pPr>
            <a:r>
              <a:rPr lang="en-US" b="1" dirty="0">
                <a:solidFill>
                  <a:schemeClr val="bg2">
                    <a:lumMod val="25000"/>
                  </a:schemeClr>
                </a:solidFill>
                <a:latin typeface="Montserrat" pitchFamily="2" charset="77"/>
              </a:rPr>
              <a:t>After Watching? </a:t>
            </a:r>
          </a:p>
          <a:p>
            <a:pPr marL="0" indent="0">
              <a:buNone/>
            </a:pPr>
            <a:r>
              <a:rPr lang="en-US" sz="2000" dirty="0">
                <a:solidFill>
                  <a:schemeClr val="bg2">
                    <a:lumMod val="25000"/>
                  </a:schemeClr>
                </a:solidFill>
                <a:latin typeface="Montserrat" pitchFamily="2" charset="77"/>
              </a:rPr>
              <a:t>What do you think of the video’s statement about the consequences of chronic absence?</a:t>
            </a:r>
          </a:p>
          <a:p>
            <a:pPr marL="0" indent="0">
              <a:buNone/>
            </a:pPr>
            <a:endParaRPr lang="en-US" sz="2000" dirty="0">
              <a:solidFill>
                <a:schemeClr val="bg2">
                  <a:lumMod val="25000"/>
                </a:schemeClr>
              </a:solidFill>
              <a:latin typeface="Montserrat Medium" pitchFamily="2" charset="77"/>
            </a:endParaRPr>
          </a:p>
        </p:txBody>
      </p:sp>
      <p:sp>
        <p:nvSpPr>
          <p:cNvPr id="15" name="TextBox 14">
            <a:extLst>
              <a:ext uri="{FF2B5EF4-FFF2-40B4-BE49-F238E27FC236}">
                <a16:creationId xmlns:a16="http://schemas.microsoft.com/office/drawing/2014/main" id="{38C43495-FBB6-4855-D115-645ABC7E0A86}"/>
              </a:ext>
            </a:extLst>
          </p:cNvPr>
          <p:cNvSpPr txBox="1"/>
          <p:nvPr/>
        </p:nvSpPr>
        <p:spPr>
          <a:xfrm>
            <a:off x="849404" y="4200128"/>
            <a:ext cx="5312783" cy="923330"/>
          </a:xfrm>
          <a:prstGeom prst="rect">
            <a:avLst/>
          </a:prstGeom>
          <a:noFill/>
        </p:spPr>
        <p:txBody>
          <a:bodyPr wrap="square">
            <a:spAutoFit/>
          </a:bodyPr>
          <a:lstStyle/>
          <a:p>
            <a:r>
              <a:rPr lang="en-US" sz="1800" dirty="0">
                <a:solidFill>
                  <a:schemeClr val="bg1"/>
                </a:solidFill>
                <a:latin typeface="Montserrat Medium" pitchFamily="2" charset="77"/>
                <a:cs typeface="Franklin Gothic Medium"/>
              </a:rPr>
              <a:t>Chronic absence </a:t>
            </a:r>
            <a:r>
              <a:rPr lang="en-US" sz="1800" dirty="0">
                <a:solidFill>
                  <a:schemeClr val="bg1"/>
                </a:solidFill>
                <a:latin typeface="Montserrat Medium" pitchFamily="2" charset="77"/>
                <a:cs typeface="Franklin Gothic Book"/>
              </a:rPr>
              <a:t>is </a:t>
            </a:r>
            <a:r>
              <a:rPr lang="en-US" sz="1800" b="1" dirty="0">
                <a:solidFill>
                  <a:schemeClr val="bg1"/>
                </a:solidFill>
                <a:latin typeface="Montserrat" pitchFamily="2" charset="77"/>
                <a:cs typeface="Franklin Gothic Book"/>
              </a:rPr>
              <a:t>missing 18 days of school</a:t>
            </a:r>
            <a:r>
              <a:rPr lang="en-US" sz="1800" dirty="0">
                <a:solidFill>
                  <a:schemeClr val="bg1"/>
                </a:solidFill>
                <a:latin typeface="Montserrat Medium" pitchFamily="2" charset="77"/>
                <a:cs typeface="Franklin Gothic Book"/>
              </a:rPr>
              <a:t> over the course of a year, or just </a:t>
            </a:r>
            <a:br>
              <a:rPr lang="en-US" sz="1800" dirty="0">
                <a:solidFill>
                  <a:schemeClr val="bg1"/>
                </a:solidFill>
                <a:latin typeface="Montserrat Medium" pitchFamily="2" charset="77"/>
                <a:cs typeface="Franklin Gothic Book"/>
              </a:rPr>
            </a:br>
            <a:r>
              <a:rPr lang="en-US" sz="1800" b="1" dirty="0">
                <a:solidFill>
                  <a:schemeClr val="bg1"/>
                </a:solidFill>
                <a:latin typeface="Montserrat" pitchFamily="2" charset="77"/>
                <a:cs typeface="Franklin Gothic Book"/>
              </a:rPr>
              <a:t>2-3 days each month.</a:t>
            </a:r>
          </a:p>
        </p:txBody>
      </p:sp>
    </p:spTree>
    <p:extLst>
      <p:ext uri="{BB962C8B-B14F-4D97-AF65-F5344CB8AC3E}">
        <p14:creationId xmlns:p14="http://schemas.microsoft.com/office/powerpoint/2010/main" val="196263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7FD09F-BFCE-961B-75F1-51FB7E846F42}"/>
              </a:ext>
            </a:extLst>
          </p:cNvPr>
          <p:cNvSpPr/>
          <p:nvPr/>
        </p:nvSpPr>
        <p:spPr>
          <a:xfrm rot="10800000">
            <a:off x="-1" y="3980914"/>
            <a:ext cx="12192000" cy="2877086"/>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389" y="862532"/>
            <a:ext cx="8047220" cy="4623868"/>
          </a:xfrm>
          <a:prstGeom prst="rect">
            <a:avLst/>
          </a:prstGeom>
        </p:spPr>
      </p:pic>
      <p:sp>
        <p:nvSpPr>
          <p:cNvPr id="6" name="Rectangle 2">
            <a:extLst>
              <a:ext uri="{FF2B5EF4-FFF2-40B4-BE49-F238E27FC236}">
                <a16:creationId xmlns:a16="http://schemas.microsoft.com/office/drawing/2014/main" id="{82FA8066-AE7B-5D6A-2736-B1723ED41FEC}"/>
              </a:ext>
            </a:extLst>
          </p:cNvPr>
          <p:cNvSpPr>
            <a:spLocks noGrp="1"/>
          </p:cNvSpPr>
          <p:nvPr>
            <p:ph type="body" sz="quarter" idx="14"/>
          </p:nvPr>
        </p:nvSpPr>
        <p:spPr>
          <a:xfrm>
            <a:off x="761999" y="228600"/>
            <a:ext cx="10668000" cy="838200"/>
          </a:xfrm>
          <a:ln>
            <a:noFill/>
          </a:ln>
        </p:spPr>
        <p:txBody>
          <a:bodyPr>
            <a:noAutofit/>
          </a:bodyPr>
          <a:lstStyle/>
          <a:p>
            <a:pPr marL="0" indent="0" algn="ctr"/>
            <a:r>
              <a:rPr lang="en-US" sz="4800" b="1" dirty="0">
                <a:solidFill>
                  <a:srgbClr val="F0AA35"/>
                </a:solidFill>
                <a:latin typeface="Montserrat" pitchFamily="2" charset="77"/>
              </a:rPr>
              <a:t>One day Here, One day There</a:t>
            </a:r>
          </a:p>
        </p:txBody>
      </p:sp>
      <p:pic>
        <p:nvPicPr>
          <p:cNvPr id="8" name="Picture 7">
            <a:extLst>
              <a:ext uri="{FF2B5EF4-FFF2-40B4-BE49-F238E27FC236}">
                <a16:creationId xmlns:a16="http://schemas.microsoft.com/office/drawing/2014/main" id="{06F17A87-892B-C1F4-6ED2-98DD8717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811915381"/>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_photo_albu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c4d89-4bd0-4add-9087-403a4fe6704e" xsi:nil="true"/>
    <lcf76f155ced4ddcb4097134ff3c332f xmlns="344c715f-4484-4d5a-94b8-2c3beb6057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DD67453D7E04AA53B3C77D3BC86D7" ma:contentTypeVersion="19" ma:contentTypeDescription="Create a new document." ma:contentTypeScope="" ma:versionID="46ac3523cb4ecffa205057eac8c49e47">
  <xsd:schema xmlns:xsd="http://www.w3.org/2001/XMLSchema" xmlns:xs="http://www.w3.org/2001/XMLSchema" xmlns:p="http://schemas.microsoft.com/office/2006/metadata/properties" xmlns:ns2="165c4d89-4bd0-4add-9087-403a4fe6704e" xmlns:ns3="344c715f-4484-4d5a-94b8-2c3beb605708" targetNamespace="http://schemas.microsoft.com/office/2006/metadata/properties" ma:root="true" ma:fieldsID="291db619bb5863376ca776edaebedcc9" ns2:_="" ns3:_="">
    <xsd:import namespace="165c4d89-4bd0-4add-9087-403a4fe6704e"/>
    <xsd:import namespace="344c715f-4484-4d5a-94b8-2c3beb6057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c4d89-4bd0-4add-9087-403a4fe67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52d840b-ca83-4283-80da-a21cded3c3e9}" ma:internalName="TaxCatchAll" ma:showField="CatchAllData" ma:web="165c4d89-4bd0-4add-9087-403a4fe67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4c715f-4484-4d5a-94b8-2c3beb6057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310e8e-9077-4bee-8800-9f2d9ebca5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F2633-212A-42A8-A664-9532FA5B8A87}">
  <ds:schemaRefs>
    <ds:schemaRef ds:uri="http://purl.org/dc/terms/"/>
    <ds:schemaRef ds:uri="165c4d89-4bd0-4add-9087-403a4fe6704e"/>
    <ds:schemaRef ds:uri="http://purl.org/dc/elements/1.1/"/>
    <ds:schemaRef ds:uri="344c715f-4484-4d5a-94b8-2c3beb605708"/>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AC7F3E2-8F89-463A-B9AA-5E00902F4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c4d89-4bd0-4add-9087-403a4fe6704e"/>
    <ds:schemaRef ds:uri="344c715f-4484-4d5a-94b8-2c3beb6057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86A7C-C961-435C-8AC1-E3BE1F4612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Classic_photo_album</Template>
  <TotalTime>0</TotalTime>
  <Words>2739</Words>
  <Application>Microsoft Office PowerPoint</Application>
  <PresentationFormat>Widescreen</PresentationFormat>
  <Paragraphs>243</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Classic_photo_album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2019-01-26T00:08:47Z</dcterms:created>
  <dcterms:modified xsi:type="dcterms:W3CDTF">2024-01-11T13:40:38Z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0x010100DAEDD67453D7E04AA53B3C77D3BC86D7</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y fmtid="{D5CDD505-2E9C-101B-9397-08002B2CF9AE}" pid="12" name="MediaServiceImageTags">
    <vt:lpwstr/>
  </property>
</Properties>
</file>