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86" r:id="rId5"/>
  </p:sldMasterIdLst>
  <p:notesMasterIdLst>
    <p:notesMasterId r:id="rId14"/>
  </p:notesMasterIdLst>
  <p:handoutMasterIdLst>
    <p:handoutMasterId r:id="rId15"/>
  </p:handoutMasterIdLst>
  <p:sldIdLst>
    <p:sldId id="369" r:id="rId6"/>
    <p:sldId id="319" r:id="rId7"/>
    <p:sldId id="370" r:id="rId8"/>
    <p:sldId id="367" r:id="rId9"/>
    <p:sldId id="366" r:id="rId10"/>
    <p:sldId id="336" r:id="rId11"/>
    <p:sldId id="351" r:id="rId12"/>
    <p:sldId id="368" r:id="rId13"/>
  </p:sldIdLst>
  <p:sldSz cx="12192000" cy="6858000"/>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388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7"/>
    <a:srgbClr val="277C4A"/>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D2A06-6C7E-744E-B5F8-46A9093903F6}" v="33" dt="2023-09-01T18:35:31.363"/>
    <p1510:client id="{7FD4EE7D-E06E-849C-4FB3-E3CA6F0F68B7}" v="8" dt="2023-09-05T21:35:58.354"/>
    <p1510:client id="{A3BDA654-9F1C-5672-4FC6-3E769D20EFD3}" v="4" dt="2023-09-05T19:26:0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0"/>
    <p:restoredTop sz="75306" autoAdjust="0"/>
  </p:normalViewPr>
  <p:slideViewPr>
    <p:cSldViewPr>
      <p:cViewPr>
        <p:scale>
          <a:sx n="75" d="100"/>
          <a:sy n="75" d="100"/>
        </p:scale>
        <p:origin x="856" y="496"/>
      </p:cViewPr>
      <p:guideLst>
        <p:guide orient="horz" pos="3888"/>
        <p:guide pos="38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9/5/2023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9347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9/5/2023</a:t>
            </a:fld>
            <a:endParaRPr lang="en-US"/>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1470583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6CD33-4337-4529-948A-94F6960B2374}" type="slidenum">
              <a:rPr lang="en-US" smtClean="0"/>
              <a:pPr/>
              <a:t>1</a:t>
            </a:fld>
            <a:endParaRPr lang="en-US"/>
          </a:p>
        </p:txBody>
      </p:sp>
    </p:spTree>
    <p:extLst>
      <p:ext uri="{BB962C8B-B14F-4D97-AF65-F5344CB8AC3E}">
        <p14:creationId xmlns:p14="http://schemas.microsoft.com/office/powerpoint/2010/main" val="184572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eaLnBrk="1" hangingPunct="1">
              <a:buFont typeface="Arial" pitchFamily="34" charset="0"/>
              <a:buNone/>
            </a:pPr>
            <a:r>
              <a:rPr lang="en-US" dirty="0"/>
              <a:t>Facilitator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Stand by the door with a bag of assorted candy/chocolate</a:t>
            </a:r>
            <a:r>
              <a:rPr lang="en-US" baseline="0" dirty="0"/>
              <a:t>. Welcom</a:t>
            </a:r>
            <a:r>
              <a:rPr lang="en-US" dirty="0"/>
              <a:t>e each participant as they come into the room and ask them to take 1 – 5 pieces of candy/chocolate to their table but not to eat it.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7-10</a:t>
            </a:r>
            <a:r>
              <a:rPr lang="en-US" baseline="0" dirty="0"/>
              <a:t> </a:t>
            </a:r>
            <a:r>
              <a:rPr lang="en-US" dirty="0"/>
              <a:t>minutes for opening welcome and participant introductions</a:t>
            </a:r>
            <a:r>
              <a:rPr lang="en-US" baseline="0" dirty="0"/>
              <a:t> (slide 2)</a:t>
            </a:r>
          </a:p>
          <a:p>
            <a:pPr marL="171450" indent="-171450" eaLnBrk="1" hangingPunct="1">
              <a:buFontTx/>
              <a:buChar char="-"/>
            </a:pPr>
            <a:endParaRPr lang="en-US" baseline="0" dirty="0"/>
          </a:p>
          <a:p>
            <a:pPr marL="0" indent="0" eaLnBrk="1" hangingPunct="1">
              <a:buFontTx/>
              <a:buNone/>
            </a:pPr>
            <a:r>
              <a:rPr lang="en-US" baseline="0" dirty="0"/>
              <a:t>Facilitator Talking Points:</a:t>
            </a:r>
            <a:endParaRPr lang="en-US" dirty="0"/>
          </a:p>
          <a:p>
            <a:pPr marL="171450" indent="-171450" eaLnBrk="1" hangingPunct="1">
              <a:buFont typeface="Arial" pitchFamily="34" charset="0"/>
              <a:buChar char="•"/>
            </a:pPr>
            <a:r>
              <a:rPr lang="en-US" dirty="0"/>
              <a:t>Open meeting by stating your name and again</a:t>
            </a:r>
            <a:r>
              <a:rPr lang="en-US" baseline="0" dirty="0"/>
              <a:t> welcoming participants</a:t>
            </a:r>
            <a:r>
              <a:rPr lang="en-US" dirty="0"/>
              <a:t> to the first meeting</a:t>
            </a:r>
            <a:r>
              <a:rPr lang="en-US" baseline="0" dirty="0"/>
              <a:t> of </a:t>
            </a:r>
            <a:r>
              <a:rPr lang="en-US" dirty="0"/>
              <a:t>Champions</a:t>
            </a:r>
            <a:r>
              <a:rPr lang="en-US" baseline="0" dirty="0"/>
              <a:t> for Our Children. </a:t>
            </a:r>
          </a:p>
          <a:p>
            <a:pPr marL="171450" indent="-171450" eaLnBrk="1" hangingPunct="1">
              <a:buFont typeface="Arial" pitchFamily="34" charset="0"/>
              <a:buChar char="•"/>
            </a:pPr>
            <a:r>
              <a:rPr lang="en-US" baseline="0" dirty="0"/>
              <a:t>Housekeeping – bathroom locations, meal directions, etc.</a:t>
            </a:r>
          </a:p>
          <a:p>
            <a:pPr marL="171450" indent="-171450" eaLnBrk="1" hangingPunct="1">
              <a:buFont typeface="Arial" pitchFamily="34" charset="0"/>
              <a:buChar char="•"/>
            </a:pPr>
            <a:r>
              <a:rPr lang="en-US" baseline="0" dirty="0"/>
              <a:t>Explain that there is a lot to do at this first session so you want to jump right in. </a:t>
            </a:r>
          </a:p>
          <a:p>
            <a:pPr marL="171450" indent="-171450" eaLnBrk="1" hangingPunct="1">
              <a:buFont typeface="Arial" pitchFamily="34" charset="0"/>
              <a:buChar char="•"/>
            </a:pPr>
            <a:r>
              <a:rPr lang="en-US" baseline="0" dirty="0"/>
              <a:t>Let’s start with introductions. </a:t>
            </a:r>
          </a:p>
          <a:p>
            <a:pPr marL="0" indent="0" eaLnBrk="1" hangingPunct="1">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a:t>Facilitator</a:t>
            </a:r>
            <a:r>
              <a:rPr lang="en-US" baseline="0" dirty="0"/>
              <a:t> Note:</a:t>
            </a:r>
          </a:p>
          <a:p>
            <a:pPr marL="171450" indent="-171450">
              <a:buFontTx/>
              <a:buChar char="-"/>
            </a:pPr>
            <a:r>
              <a:rPr lang="en-US" baseline="0" dirty="0"/>
              <a:t>Distribute survey. Provide as much time as needed, but hopefully no more than 10 minutes will be needed</a:t>
            </a:r>
          </a:p>
          <a:p>
            <a:pPr marL="171450" indent="-171450">
              <a:buFontTx/>
              <a:buChar char="-"/>
            </a:pPr>
            <a:r>
              <a:rPr lang="en-US" baseline="0" dirty="0"/>
              <a:t>While participants are completing the pre survey, set up for the next activity – place copies of the Champion’s Restaurant handout at each table, set up bowl stations and 3-5 pieces of paper per station for teams to write down their recipes. You will also need the actual recipes during the step of processing.  You’ll read the activity scenario before proceeding to the next slide.</a:t>
            </a:r>
          </a:p>
          <a:p>
            <a:pPr marL="0" indent="0">
              <a:buFontTx/>
              <a:buNone/>
            </a:pPr>
            <a:endParaRPr lang="en-US" dirty="0"/>
          </a:p>
          <a:p>
            <a:pPr marL="0" indent="0">
              <a:buFontTx/>
              <a:buNone/>
            </a:pPr>
            <a:r>
              <a:rPr lang="en-US" dirty="0"/>
              <a:t>Facilitator</a:t>
            </a:r>
            <a:r>
              <a:rPr lang="en-US" baseline="0" dirty="0"/>
              <a:t> Talking Points (Before the survey)</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Explain that before you start the next activity you need everyone to complete the program pre-survey.</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Explain that the pre survey will help make the program stronger. At then end of 6 weeks everyone will take a post survey. The two together will be used to see if the information provided was helpful, how it was helpful, and if any changes should be made.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a:t>Facilitator Talking Points (After collecting completed surveys)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Explain that this 1</a:t>
            </a:r>
            <a:r>
              <a:rPr lang="en-US" baseline="30000" dirty="0"/>
              <a:t>st</a:t>
            </a:r>
            <a:r>
              <a:rPr lang="en-US" baseline="0" dirty="0"/>
              <a:t> meeting is primarily about getting to know each other in preparation for the next 5 weeks. You have a fun activity that will help with this.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Direct everyone’s attention to the Champion’s Restaurant handout. Read the scenario. (CLICK for next slide)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pPr>
              <a:defRPr/>
            </a:pPr>
            <a:fld id="{8ECA3EB7-4F77-4ECD-BF7D-DC552E59DD5D}" type="slidenum">
              <a:rPr lang="en-US" smtClean="0"/>
              <a:pPr>
                <a:defRPr/>
              </a:pPr>
              <a:t>4</a:t>
            </a:fld>
            <a:endParaRPr lang="en-US" dirty="0"/>
          </a:p>
        </p:txBody>
      </p:sp>
    </p:spTree>
    <p:extLst>
      <p:ext uri="{BB962C8B-B14F-4D97-AF65-F5344CB8AC3E}">
        <p14:creationId xmlns:p14="http://schemas.microsoft.com/office/powerpoint/2010/main" val="418258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a:t>Facilitator Notes: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15 minutes for this activity. Three minutes to set it up and 12 minutes for teamwork.</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Teams may not have the time to write down all ingredients and that is fine. The main goals of the exercise will still occur as each participant will get a chance to work together and each new team will be more proficient based on their previous station experience.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All participants will eventually team so pair them in any manner that is the quickest. The same with stations, all will eventually work at every station.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You are the official time keeper.</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a:t>Facilitator Talking Points: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Continue by saying here is what you need to do. (Paraphrase the instructions). Are there any questions? Let’s pair up and go to our 1</a:t>
            </a:r>
            <a:r>
              <a:rPr lang="en-US" baseline="30000" dirty="0"/>
              <a:t>st</a:t>
            </a:r>
            <a:r>
              <a:rPr lang="en-US" baseline="0" dirty="0"/>
              <a:t> station. I’ll shout “time” when its time to move onto the next station.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a:t>Once everyone is in front of a station, say start and start the timer.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ECA3EB7-4F77-4ECD-BF7D-DC552E59DD5D}" type="slidenum">
              <a:rPr lang="en-US" smtClean="0"/>
              <a:pPr>
                <a:defRPr/>
              </a:pPr>
              <a:t>5</a:t>
            </a:fld>
            <a:endParaRPr lang="en-US" dirty="0"/>
          </a:p>
        </p:txBody>
      </p:sp>
    </p:spTree>
    <p:extLst>
      <p:ext uri="{BB962C8B-B14F-4D97-AF65-F5344CB8AC3E}">
        <p14:creationId xmlns:p14="http://schemas.microsoft.com/office/powerpoint/2010/main" val="177103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r>
              <a:rPr lang="en-US" dirty="0"/>
              <a:t>Facilitator</a:t>
            </a:r>
            <a:r>
              <a:rPr lang="en-US" baseline="0" dirty="0"/>
              <a:t> Notes:</a:t>
            </a:r>
          </a:p>
          <a:p>
            <a:pPr marL="171450" indent="-171450">
              <a:buFontTx/>
              <a:buChar char="-"/>
            </a:pPr>
            <a:r>
              <a:rPr lang="en-US" baseline="0" dirty="0"/>
              <a:t>5 minutes for processing</a:t>
            </a:r>
          </a:p>
          <a:p>
            <a:pPr marL="171450" indent="-171450">
              <a:buFontTx/>
              <a:buChar char="-"/>
            </a:pPr>
            <a:r>
              <a:rPr lang="en-US" baseline="0" dirty="0"/>
              <a:t>Lead participants thought an understanding of the following:</a:t>
            </a:r>
          </a:p>
          <a:p>
            <a:pPr marL="628650" lvl="1" indent="-171450">
              <a:buFontTx/>
              <a:buChar char="-"/>
            </a:pPr>
            <a:r>
              <a:rPr lang="en-US" baseline="0" dirty="0"/>
              <a:t>Expect that the 1</a:t>
            </a:r>
            <a:r>
              <a:rPr lang="en-US" baseline="30000" dirty="0"/>
              <a:t>st</a:t>
            </a:r>
            <a:r>
              <a:rPr lang="en-US" baseline="0" dirty="0"/>
              <a:t> station will be the hardest, the most confusing, the most stressful – an unknown activity, the stress of limited time, unfamiliarity with partner.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t>Participants will most likely report each station getting easier despite the reduced time - as they moved through each station they consciously on unconsciously developed a process for getting the job done, for achieving the goal of finding the ingredients. Possibly someone served as the writer, while someone served as the finder. Possibly someone was more knowledgeable about cooking and recipes and took the lead because that was their strength.</a:t>
            </a:r>
          </a:p>
          <a:p>
            <a:pPr marL="628650" lvl="1" indent="-171450">
              <a:buFontTx/>
              <a:buChar char="-"/>
            </a:pPr>
            <a:r>
              <a:rPr lang="en-US" baseline="0" dirty="0"/>
              <a:t>Why? It was probably easier to partner. Each partner brought prior knowledge from the other stations. Also, the practice of finding ingredients after doing the job at two stations provided a foundation to make it easier to do what was initially hard and stressful. </a:t>
            </a:r>
          </a:p>
          <a:p>
            <a:pPr marL="0" indent="0">
              <a:buFontTx/>
              <a:buNone/>
            </a:pPr>
            <a:endParaRPr lang="en-US" baseline="0" dirty="0"/>
          </a:p>
          <a:p>
            <a:pPr marL="0" indent="0">
              <a:buFontTx/>
              <a:buNone/>
            </a:pPr>
            <a:r>
              <a:rPr lang="en-US" baseline="0" dirty="0"/>
              <a:t>Facilitator Talking Points</a:t>
            </a:r>
          </a:p>
          <a:p>
            <a:pPr marL="171450" indent="-171450">
              <a:buFontTx/>
              <a:buChar char="-"/>
            </a:pPr>
            <a:r>
              <a:rPr lang="en-US" baseline="0" dirty="0"/>
              <a:t>Congratulations on a job well done. Here are the recipes. They are the real recipes if you ever want to make any of the items.</a:t>
            </a:r>
          </a:p>
          <a:p>
            <a:pPr marL="171450" indent="-171450">
              <a:buFontTx/>
              <a:buChar char="-"/>
            </a:pPr>
            <a:r>
              <a:rPr lang="en-US" baseline="0" dirty="0"/>
              <a:t>Ask the questions on the slide (The notes provides some expected responses and ideas for processing the activity)</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a:t>Ask the final question on the slide? Validate responses. Also provide the following if it is not a part of the discussion about what will help the group success be successful:</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t>Each participants willingness to step outside their comfort zone. (Possibly share your own experience if facilitating a group is outside your comfort zone)  Each session will end with the commitment to set a personal goal and then do it, and then share the result.</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t>Stress that everyone brings something of value to the group, whether that’s prior knowledge, unique experiences, or new ideas. Much like in the activity, the sharing of information so everyone can learn from it will be what makes the group successful.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eaLnBrk="1" hangingPunct="1">
              <a:buFont typeface="Arial" pitchFamily="34" charset="0"/>
              <a:buNone/>
            </a:pPr>
            <a:r>
              <a:rPr lang="en-US" baseline="0" dirty="0"/>
              <a:t>Facilitator Notes:</a:t>
            </a:r>
          </a:p>
          <a:p>
            <a:pPr marL="0" indent="0" eaLnBrk="1" hangingPunct="1">
              <a:buFont typeface="Arial" pitchFamily="34" charset="0"/>
              <a:buNone/>
            </a:pPr>
            <a:r>
              <a:rPr lang="en-US" baseline="0" dirty="0"/>
              <a:t>- 4 minutes for a brief overview of CHOC</a:t>
            </a:r>
          </a:p>
          <a:p>
            <a:pPr marL="0" indent="0" eaLnBrk="1" hangingPunct="1">
              <a:buFont typeface="Arial" pitchFamily="34" charset="0"/>
              <a:buNone/>
            </a:pPr>
            <a:endParaRPr lang="en-US" baseline="0" dirty="0"/>
          </a:p>
          <a:p>
            <a:pPr marL="0" indent="0" eaLnBrk="1" hangingPunct="1">
              <a:buFont typeface="Arial" pitchFamily="34" charset="0"/>
              <a:buNone/>
            </a:pPr>
            <a:r>
              <a:rPr lang="en-US" baseline="0" dirty="0"/>
              <a:t>Facilitator Talking Points:</a:t>
            </a:r>
          </a:p>
          <a:p>
            <a:pPr marL="171450" lvl="0" indent="-171450" eaLnBrk="1" hangingPunct="1">
              <a:buFont typeface="Arial" pitchFamily="34" charset="0"/>
              <a:buChar char="•"/>
            </a:pPr>
            <a:r>
              <a:rPr lang="en-US" baseline="0" dirty="0"/>
              <a:t>In the few minutes left will provide a brief overview of the next 5 weeks </a:t>
            </a:r>
          </a:p>
          <a:p>
            <a:pPr marL="171450" lvl="0" indent="-171450" eaLnBrk="1" hangingPunct="1">
              <a:buFont typeface="Arial" pitchFamily="34" charset="0"/>
              <a:buChar char="•"/>
            </a:pPr>
            <a:r>
              <a:rPr lang="en-US" baseline="0" dirty="0"/>
              <a:t>Champions for our Children is a parent curriculum that has education topics that support our children’s success in school. </a:t>
            </a:r>
          </a:p>
          <a:p>
            <a:pPr marL="171450" lvl="0" indent="-171450" eaLnBrk="1" hangingPunct="1">
              <a:buFont typeface="Arial" pitchFamily="34" charset="0"/>
              <a:buChar char="•"/>
            </a:pPr>
            <a:r>
              <a:rPr lang="en-US" baseline="0" dirty="0"/>
              <a:t>We’ll meet for six weeks, and meetings will be 45 minutes.</a:t>
            </a:r>
          </a:p>
          <a:p>
            <a:pPr marL="171450" lvl="0" indent="-171450" eaLnBrk="1" hangingPunct="1">
              <a:buFont typeface="Arial" pitchFamily="34" charset="0"/>
              <a:buChar char="•"/>
            </a:pPr>
            <a:r>
              <a:rPr lang="en-US" baseline="0" dirty="0"/>
              <a:t>This will not be your typical parent meeting. First, I’m a parent just like you and while most parent meetings are sit and get, we will be getting and doing and bringing back so we can learn from each other and our experiences. </a:t>
            </a:r>
          </a:p>
          <a:p>
            <a:pPr marL="171450" lvl="0" indent="-171450" eaLnBrk="1" hangingPunct="1">
              <a:buFont typeface="Arial" pitchFamily="34" charset="0"/>
              <a:buChar char="•"/>
            </a:pPr>
            <a:r>
              <a:rPr lang="en-US" baseline="0" dirty="0"/>
              <a:t>Any questions? (CLICK)</a:t>
            </a:r>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Tx/>
              <a:buNone/>
            </a:pPr>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pPr marL="171450" indent="-171450">
              <a:buFontTx/>
              <a:buChar char="-"/>
            </a:pPr>
            <a:r>
              <a:rPr lang="en-US" sz="1200" kern="1200" baseline="0" dirty="0">
                <a:solidFill>
                  <a:schemeClr val="tx1"/>
                </a:solidFill>
                <a:effectLst/>
                <a:latin typeface="+mn-lt"/>
                <a:ea typeface="+mn-ea"/>
                <a:cs typeface="+mn-cs"/>
              </a:rPr>
              <a:t>1 minute</a:t>
            </a:r>
          </a:p>
          <a:p>
            <a:pPr marL="171450" indent="-171450">
              <a:buFontTx/>
              <a:buChar char="-"/>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Facilitator Talking points:</a:t>
            </a:r>
          </a:p>
          <a:p>
            <a:pPr marL="171450" indent="-171450">
              <a:buFontTx/>
              <a:buChar char="-"/>
            </a:pPr>
            <a:r>
              <a:rPr lang="en-US" sz="1200" kern="1200" baseline="0" dirty="0">
                <a:solidFill>
                  <a:schemeClr val="tx1"/>
                </a:solidFill>
                <a:effectLst/>
                <a:latin typeface="+mn-lt"/>
                <a:ea typeface="+mn-ea"/>
                <a:cs typeface="+mn-cs"/>
              </a:rPr>
              <a:t>State that until next time you’d like everyone to think about this question – What is the </a:t>
            </a:r>
            <a:r>
              <a:rPr lang="en-US" sz="1200" kern="1200" baseline="0">
                <a:solidFill>
                  <a:schemeClr val="tx1"/>
                </a:solidFill>
                <a:effectLst/>
                <a:latin typeface="+mn-lt"/>
                <a:ea typeface="+mn-ea"/>
                <a:cs typeface="+mn-cs"/>
              </a:rPr>
              <a:t>value of education?</a:t>
            </a:r>
            <a:endParaRPr lang="en-US" sz="1200" kern="1200" baseline="0" dirty="0">
              <a:solidFill>
                <a:schemeClr val="tx1"/>
              </a:solidFill>
              <a:effectLst/>
              <a:latin typeface="+mn-lt"/>
              <a:ea typeface="+mn-ea"/>
              <a:cs typeface="+mn-cs"/>
            </a:endParaRPr>
          </a:p>
          <a:p>
            <a:pPr marL="171450" indent="-171450">
              <a:buFontTx/>
              <a:buChar char="-"/>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Wrap up by thanking everyone for coming.</a:t>
            </a:r>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604981" y="5181600"/>
            <a:ext cx="109728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228600"/>
            <a:ext cx="536448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568960" y="384048"/>
            <a:ext cx="59436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914400" y="257665"/>
            <a:ext cx="615696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7924800"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9/5/2023</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606485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9/5/2023</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2860046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56314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68901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573866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16714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CA0A4-BA72-C442-A0F3-9D075CC26D95}"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D55FA-A8F5-6B48-A2E2-BE08AA40FCD5}" type="slidenum">
              <a:rPr lang="en-US" smtClean="0"/>
              <a:t>‹#›</a:t>
            </a:fld>
            <a:endParaRPr lang="en-US"/>
          </a:p>
        </p:txBody>
      </p:sp>
    </p:spTree>
    <p:extLst>
      <p:ext uri="{BB962C8B-B14F-4D97-AF65-F5344CB8AC3E}">
        <p14:creationId xmlns:p14="http://schemas.microsoft.com/office/powerpoint/2010/main" val="169542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063020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69849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1227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61144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3999659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5700211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extLst>
      <p:ext uri="{BB962C8B-B14F-4D97-AF65-F5344CB8AC3E}">
        <p14:creationId xmlns:p14="http://schemas.microsoft.com/office/powerpoint/2010/main" val="31792743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6296064" y="609600"/>
            <a:ext cx="4575137"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422400" y="609600"/>
            <a:ext cx="4572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4224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62992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9/5/2023</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609600" y="274638"/>
            <a:ext cx="109728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n-US" sz="1200" smtClean="0">
                <a:solidFill>
                  <a:schemeClr val="tx2"/>
                </a:solidFill>
              </a:rPr>
              <a:pPr/>
              <a:t>9/5/2023</a:t>
            </a:fld>
            <a:endParaRPr kumimoji="0" lang="en-US" sz="1200" dirty="0">
              <a:solidFill>
                <a:schemeClr val="tx2"/>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2556391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FB5FCA-90F5-B9D3-AB13-D7CBA3057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442" y="1"/>
            <a:ext cx="10323558" cy="6878437"/>
          </a:xfrm>
          <a:prstGeom prst="rect">
            <a:avLst/>
          </a:prstGeom>
          <a:solidFill>
            <a:srgbClr val="277C4A"/>
          </a:solidFill>
        </p:spPr>
      </p:pic>
      <p:sp>
        <p:nvSpPr>
          <p:cNvPr id="3" name="Rectangle 2">
            <a:extLst>
              <a:ext uri="{FF2B5EF4-FFF2-40B4-BE49-F238E27FC236}">
                <a16:creationId xmlns:a16="http://schemas.microsoft.com/office/drawing/2014/main" id="{C2E43ACB-EBCE-C2FD-3FA3-F0FEAEB61E00}"/>
              </a:ext>
            </a:extLst>
          </p:cNvPr>
          <p:cNvSpPr/>
          <p:nvPr/>
        </p:nvSpPr>
        <p:spPr>
          <a:xfrm>
            <a:off x="0" y="0"/>
            <a:ext cx="2716306"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16FC8A-7275-7157-5AC9-2EEBA14E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143" y="4725655"/>
            <a:ext cx="6249145" cy="1428376"/>
          </a:xfrm>
          <a:prstGeom prst="rect">
            <a:avLst/>
          </a:prstGeom>
        </p:spPr>
      </p:pic>
    </p:spTree>
    <p:extLst>
      <p:ext uri="{BB962C8B-B14F-4D97-AF65-F5344CB8AC3E}">
        <p14:creationId xmlns:p14="http://schemas.microsoft.com/office/powerpoint/2010/main" val="355426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29E646-9D7D-957F-F671-3F755C51C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12" name="Rectangle 11">
            <a:extLst>
              <a:ext uri="{FF2B5EF4-FFF2-40B4-BE49-F238E27FC236}">
                <a16:creationId xmlns:a16="http://schemas.microsoft.com/office/drawing/2014/main" id="{F3429BBC-17EF-CAEA-BDDB-0C160A205185}"/>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8F4C9D-7222-8C4C-3384-8915F766D371}"/>
              </a:ext>
            </a:extLst>
          </p:cNvPr>
          <p:cNvPicPr>
            <a:picLocks noChangeAspect="1"/>
          </p:cNvPicPr>
          <p:nvPr/>
        </p:nvPicPr>
        <p:blipFill rotWithShape="1">
          <a:blip r:embed="rId4">
            <a:extLst>
              <a:ext uri="{28A0092B-C50C-407E-A947-70E740481C1C}">
                <a14:useLocalDpi xmlns:a14="http://schemas.microsoft.com/office/drawing/2010/main" val="0"/>
              </a:ext>
            </a:extLst>
          </a:blip>
          <a:srcRect b="27188"/>
          <a:stretch/>
        </p:blipFill>
        <p:spPr>
          <a:xfrm>
            <a:off x="0" y="4037105"/>
            <a:ext cx="5811371" cy="2820895"/>
          </a:xfrm>
          <a:prstGeom prst="rect">
            <a:avLst/>
          </a:prstGeom>
        </p:spPr>
      </p:pic>
      <p:sp>
        <p:nvSpPr>
          <p:cNvPr id="17" name="Rectangle 16"/>
          <p:cNvSpPr>
            <a:spLocks noGrp="1"/>
          </p:cNvSpPr>
          <p:nvPr>
            <p:ph type="body" sz="quarter" idx="10"/>
          </p:nvPr>
        </p:nvSpPr>
        <p:spPr>
          <a:xfrm>
            <a:off x="1668268" y="1591424"/>
            <a:ext cx="8515928" cy="3078161"/>
          </a:xfrm>
        </p:spPr>
        <p:txBody>
          <a:bodyPr/>
          <a:lstStyle/>
          <a:p>
            <a:pPr algn="l"/>
            <a:r>
              <a:rPr lang="en-US" sz="3200" b="1" dirty="0">
                <a:solidFill>
                  <a:schemeClr val="bg1"/>
                </a:solidFill>
                <a:latin typeface="Montserrat" pitchFamily="2" charset="77"/>
              </a:rPr>
              <a:t>Group Ingredients</a:t>
            </a:r>
            <a:endParaRPr lang="en-US" dirty="0">
              <a:solidFill>
                <a:schemeClr val="bg1"/>
              </a:solidFill>
              <a:latin typeface="Montserrat Medium" pitchFamily="2" charset="77"/>
            </a:endParaRPr>
          </a:p>
          <a:p>
            <a:pPr algn="l"/>
            <a:r>
              <a:rPr lang="en-US" dirty="0">
                <a:solidFill>
                  <a:schemeClr val="bg1"/>
                </a:solidFill>
                <a:latin typeface="Montserrat Medium" pitchFamily="2" charset="77"/>
              </a:rPr>
              <a:t>Module 1</a:t>
            </a:r>
          </a:p>
        </p:txBody>
      </p:sp>
      <p:sp>
        <p:nvSpPr>
          <p:cNvPr id="14" name="TextBox 13">
            <a:extLst>
              <a:ext uri="{FF2B5EF4-FFF2-40B4-BE49-F238E27FC236}">
                <a16:creationId xmlns:a16="http://schemas.microsoft.com/office/drawing/2014/main" id="{6364AE8B-9B0C-7BB7-6958-F1C2A423885A}"/>
              </a:ext>
            </a:extLst>
          </p:cNvPr>
          <p:cNvSpPr txBox="1"/>
          <p:nvPr/>
        </p:nvSpPr>
        <p:spPr>
          <a:xfrm>
            <a:off x="609600" y="4272974"/>
            <a:ext cx="5029200" cy="1938992"/>
          </a:xfrm>
          <a:prstGeom prst="rect">
            <a:avLst/>
          </a:prstGeom>
          <a:noFill/>
        </p:spPr>
        <p:txBody>
          <a:bodyPr wrap="square" lIns="91440" tIns="45720" rIns="91440" bIns="45720" rtlCol="0" anchor="t">
            <a:spAutoFit/>
          </a:bodyPr>
          <a:lstStyle/>
          <a:p>
            <a:r>
              <a:rPr lang="en-US" sz="4000" b="1" i="1" dirty="0">
                <a:solidFill>
                  <a:schemeClr val="bg1"/>
                </a:solidFill>
                <a:latin typeface="Montserrat ExtraBold"/>
              </a:rPr>
              <a:t>Champions For Our Children</a:t>
            </a:r>
          </a:p>
          <a:p>
            <a:endParaRPr lang="en-US" sz="4000" b="1" i="1" dirty="0">
              <a:solidFill>
                <a:schemeClr val="bg1"/>
              </a:solidFill>
              <a:latin typeface="Montserrat ExtraBold" pitchFamily="2" charset="77"/>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8C3537-A361-E20A-8B81-4582B0BFE5C8}"/>
              </a:ext>
            </a:extLst>
          </p:cNvPr>
          <p:cNvSpPr txBox="1">
            <a:spLocks/>
          </p:cNvSpPr>
          <p:nvPr/>
        </p:nvSpPr>
        <p:spPr>
          <a:xfrm>
            <a:off x="3897405" y="468313"/>
            <a:ext cx="6190128" cy="1325563"/>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b="1" dirty="0">
                <a:solidFill>
                  <a:srgbClr val="A75890"/>
                </a:solidFill>
                <a:latin typeface="Montserrat ExtraBold" pitchFamily="2" charset="77"/>
              </a:rPr>
              <a:t>Candy Introductions</a:t>
            </a:r>
          </a:p>
        </p:txBody>
      </p:sp>
      <p:sp>
        <p:nvSpPr>
          <p:cNvPr id="8" name="Rectangle 3">
            <a:extLst>
              <a:ext uri="{FF2B5EF4-FFF2-40B4-BE49-F238E27FC236}">
                <a16:creationId xmlns:a16="http://schemas.microsoft.com/office/drawing/2014/main" id="{3BE490F2-7E47-2E72-6AF2-2FE615CA4E3D}"/>
              </a:ext>
            </a:extLst>
          </p:cNvPr>
          <p:cNvSpPr txBox="1">
            <a:spLocks noChangeArrowheads="1"/>
          </p:cNvSpPr>
          <p:nvPr/>
        </p:nvSpPr>
        <p:spPr>
          <a:xfrm>
            <a:off x="3897405" y="1866900"/>
            <a:ext cx="5715000" cy="31242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ontserrat" pitchFamily="2" charset="77"/>
              </a:rPr>
              <a:t>Your name?</a:t>
            </a:r>
          </a:p>
          <a:p>
            <a:r>
              <a:rPr lang="en-US" sz="1600" dirty="0">
                <a:latin typeface="Montserrat" pitchFamily="2" charset="77"/>
              </a:rPr>
              <a:t>How many children do you have &amp; what grades are they in? </a:t>
            </a:r>
          </a:p>
          <a:p>
            <a:r>
              <a:rPr lang="en-US" sz="1600" dirty="0">
                <a:latin typeface="Montserrat" pitchFamily="2" charset="77"/>
              </a:rPr>
              <a:t>What interested you about participating in this group?</a:t>
            </a:r>
          </a:p>
          <a:p>
            <a:endParaRPr lang="en-US" sz="1600" dirty="0">
              <a:latin typeface="Montserrat" pitchFamily="2" charset="77"/>
            </a:endParaRPr>
          </a:p>
          <a:p>
            <a:pPr marL="0" indent="0">
              <a:buNone/>
            </a:pPr>
            <a:r>
              <a:rPr lang="en-US" sz="1600" b="1" dirty="0">
                <a:latin typeface="Montserrat SemiBold" pitchFamily="2" charset="77"/>
              </a:rPr>
              <a:t>1 candy – Favorite vacation spot/place on earth</a:t>
            </a:r>
          </a:p>
          <a:p>
            <a:pPr marL="0" indent="0">
              <a:buNone/>
            </a:pPr>
            <a:r>
              <a:rPr lang="en-US" sz="1600" b="1" dirty="0">
                <a:latin typeface="Montserrat SemiBold" pitchFamily="2" charset="77"/>
              </a:rPr>
              <a:t>2 candies – Favorite hobby/hobbies</a:t>
            </a:r>
          </a:p>
          <a:p>
            <a:pPr marL="0" indent="0">
              <a:buNone/>
            </a:pPr>
            <a:r>
              <a:rPr lang="en-US" sz="1600" b="1" dirty="0">
                <a:latin typeface="Montserrat SemiBold" pitchFamily="2" charset="77"/>
              </a:rPr>
              <a:t>3 candies – Favorite meal</a:t>
            </a:r>
          </a:p>
          <a:p>
            <a:pPr marL="0" indent="0">
              <a:buNone/>
            </a:pPr>
            <a:r>
              <a:rPr lang="en-US" sz="1600" b="1" dirty="0">
                <a:latin typeface="Montserrat SemiBold" pitchFamily="2" charset="77"/>
              </a:rPr>
              <a:t>4 candies – Favorite TV show</a:t>
            </a:r>
          </a:p>
          <a:p>
            <a:pPr marL="0" indent="0">
              <a:buNone/>
            </a:pPr>
            <a:r>
              <a:rPr lang="en-US" sz="1600" b="1" dirty="0">
                <a:latin typeface="Montserrat SemiBold" pitchFamily="2" charset="77"/>
              </a:rPr>
              <a:t>5 candies – Wildcard (tell us anything about yourself!)</a:t>
            </a:r>
          </a:p>
          <a:p>
            <a:pPr marL="0" indent="0">
              <a:buNone/>
            </a:pPr>
            <a:endParaRPr lang="en-US" sz="1600" dirty="0">
              <a:latin typeface="Montserrat" pitchFamily="2" charset="77"/>
            </a:endParaRPr>
          </a:p>
        </p:txBody>
      </p:sp>
      <p:sp>
        <p:nvSpPr>
          <p:cNvPr id="9" name="Rectangle 8">
            <a:extLst>
              <a:ext uri="{FF2B5EF4-FFF2-40B4-BE49-F238E27FC236}">
                <a16:creationId xmlns:a16="http://schemas.microsoft.com/office/drawing/2014/main" id="{EF47F470-6E94-7A31-44A0-0E38DC1C55B2}"/>
              </a:ext>
            </a:extLst>
          </p:cNvPr>
          <p:cNvSpPr/>
          <p:nvPr/>
        </p:nvSpPr>
        <p:spPr>
          <a:xfrm>
            <a:off x="609600" y="0"/>
            <a:ext cx="2407023" cy="6858000"/>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candy&#10;&#10;Description automatically generated">
            <a:extLst>
              <a:ext uri="{FF2B5EF4-FFF2-40B4-BE49-F238E27FC236}">
                <a16:creationId xmlns:a16="http://schemas.microsoft.com/office/drawing/2014/main" id="{3C6C4FE4-E592-8DA9-D6E4-6940DFDAD5F2}"/>
              </a:ext>
            </a:extLst>
          </p:cNvPr>
          <p:cNvPicPr>
            <a:picLocks noChangeAspect="1"/>
          </p:cNvPicPr>
          <p:nvPr/>
        </p:nvPicPr>
        <p:blipFill rotWithShape="1">
          <a:blip r:embed="rId2">
            <a:extLst>
              <a:ext uri="{28A0092B-C50C-407E-A947-70E740481C1C}">
                <a14:useLocalDpi xmlns:a14="http://schemas.microsoft.com/office/drawing/2010/main" val="0"/>
              </a:ext>
            </a:extLst>
          </a:blip>
          <a:srcRect l="65650" t="12258" b="6822"/>
          <a:stretch/>
        </p:blipFill>
        <p:spPr>
          <a:xfrm rot="10800000">
            <a:off x="205909" y="1131094"/>
            <a:ext cx="3299291" cy="4377958"/>
          </a:xfrm>
          <a:prstGeom prst="rect">
            <a:avLst/>
          </a:prstGeom>
        </p:spPr>
      </p:pic>
    </p:spTree>
    <p:extLst>
      <p:ext uri="{BB962C8B-B14F-4D97-AF65-F5344CB8AC3E}">
        <p14:creationId xmlns:p14="http://schemas.microsoft.com/office/powerpoint/2010/main" val="362076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DC44C8-EFB6-E98A-7DD4-C2114E410355}"/>
              </a:ext>
            </a:extLst>
          </p:cNvPr>
          <p:cNvSpPr txBox="1">
            <a:spLocks/>
          </p:cNvSpPr>
          <p:nvPr/>
        </p:nvSpPr>
        <p:spPr>
          <a:xfrm>
            <a:off x="651307" y="640081"/>
            <a:ext cx="3741789" cy="3733136"/>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rgbClr val="EC7B38"/>
                </a:solidFill>
              </a:rPr>
              <a:t>Let’s look at complete a </a:t>
            </a:r>
            <a:br>
              <a:rPr lang="en-US" sz="5400" dirty="0">
                <a:solidFill>
                  <a:srgbClr val="EC7B38"/>
                </a:solidFill>
              </a:rPr>
            </a:br>
            <a:r>
              <a:rPr lang="en-US" sz="5400" dirty="0">
                <a:solidFill>
                  <a:srgbClr val="EC7B38"/>
                </a:solidFill>
              </a:rPr>
              <a:t>survey</a:t>
            </a:r>
          </a:p>
        </p:txBody>
      </p:sp>
      <p:pic>
        <p:nvPicPr>
          <p:cNvPr id="7" name="Picture 6" descr="A person holding a child's hand&#10;&#10;Description automatically generated">
            <a:extLst>
              <a:ext uri="{FF2B5EF4-FFF2-40B4-BE49-F238E27FC236}">
                <a16:creationId xmlns:a16="http://schemas.microsoft.com/office/drawing/2014/main" id="{9C310E64-EFA3-DC84-B673-BD3EA025B24A}"/>
              </a:ext>
            </a:extLst>
          </p:cNvPr>
          <p:cNvPicPr>
            <a:picLocks noChangeAspect="1"/>
          </p:cNvPicPr>
          <p:nvPr/>
        </p:nvPicPr>
        <p:blipFill rotWithShape="1">
          <a:blip r:embed="rId3">
            <a:extLst>
              <a:ext uri="{28A0092B-C50C-407E-A947-70E740481C1C}">
                <a14:useLocalDpi xmlns:a14="http://schemas.microsoft.com/office/drawing/2010/main" val="0"/>
              </a:ext>
            </a:extLst>
          </a:blip>
          <a:srcRect r="28241"/>
          <a:stretch/>
        </p:blipFill>
        <p:spPr>
          <a:xfrm>
            <a:off x="4805942" y="0"/>
            <a:ext cx="7386058" cy="6858000"/>
          </a:xfrm>
          <a:prstGeom prst="rect">
            <a:avLst/>
          </a:prstGeom>
        </p:spPr>
      </p:pic>
      <p:pic>
        <p:nvPicPr>
          <p:cNvPr id="8" name="Picture 7">
            <a:extLst>
              <a:ext uri="{FF2B5EF4-FFF2-40B4-BE49-F238E27FC236}">
                <a16:creationId xmlns:a16="http://schemas.microsoft.com/office/drawing/2014/main" id="{D2A08399-92D7-0B30-7DF9-5A6DE79E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397371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86D7DE-9113-F49F-C470-4B3BAEFCAD50}"/>
              </a:ext>
            </a:extLst>
          </p:cNvPr>
          <p:cNvSpPr txBox="1">
            <a:spLocks/>
          </p:cNvSpPr>
          <p:nvPr/>
        </p:nvSpPr>
        <p:spPr>
          <a:xfrm>
            <a:off x="609600" y="5241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0AA35"/>
                </a:solidFill>
                <a:latin typeface="Montserrat" pitchFamily="2" charset="77"/>
              </a:rPr>
              <a:t>Ingredients</a:t>
            </a:r>
            <a:endParaRPr lang="en-US" dirty="0">
              <a:solidFill>
                <a:srgbClr val="F0AA35"/>
              </a:solidFill>
            </a:endParaRPr>
          </a:p>
        </p:txBody>
      </p:sp>
      <p:sp>
        <p:nvSpPr>
          <p:cNvPr id="5" name="Content Placeholder 2">
            <a:extLst>
              <a:ext uri="{FF2B5EF4-FFF2-40B4-BE49-F238E27FC236}">
                <a16:creationId xmlns:a16="http://schemas.microsoft.com/office/drawing/2014/main" id="{728E6DB2-E777-5D77-7138-870B3A671721}"/>
              </a:ext>
            </a:extLst>
          </p:cNvPr>
          <p:cNvSpPr txBox="1">
            <a:spLocks/>
          </p:cNvSpPr>
          <p:nvPr/>
        </p:nvSpPr>
        <p:spPr>
          <a:xfrm>
            <a:off x="609600" y="1522375"/>
            <a:ext cx="7399406" cy="4265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600"/>
              </a:spcBef>
            </a:pPr>
            <a:r>
              <a:rPr lang="en-US" sz="1600" b="1" dirty="0">
                <a:solidFill>
                  <a:schemeClr val="tx1">
                    <a:lumMod val="75000"/>
                  </a:schemeClr>
                </a:solidFill>
                <a:latin typeface="Montserrat" pitchFamily="2" charset="77"/>
              </a:rPr>
              <a:t>Each bowl contains ingredients for all three recipes.</a:t>
            </a:r>
          </a:p>
          <a:p>
            <a:pPr>
              <a:lnSpc>
                <a:spcPct val="100000"/>
              </a:lnSpc>
              <a:spcBef>
                <a:spcPts val="1600"/>
              </a:spcBef>
            </a:pPr>
            <a:r>
              <a:rPr lang="en-US" sz="1600" b="1" dirty="0">
                <a:solidFill>
                  <a:schemeClr val="tx1">
                    <a:lumMod val="75000"/>
                  </a:schemeClr>
                </a:solidFill>
                <a:latin typeface="Montserrat" pitchFamily="2" charset="77"/>
              </a:rPr>
              <a:t>In teams of 2 sit down in front of one of the three stations. Each station is for one of the menu items.</a:t>
            </a:r>
          </a:p>
          <a:p>
            <a:pPr>
              <a:lnSpc>
                <a:spcPct val="100000"/>
              </a:lnSpc>
              <a:spcBef>
                <a:spcPts val="1600"/>
              </a:spcBef>
            </a:pPr>
            <a:r>
              <a:rPr lang="en-US" sz="1600" b="1" dirty="0">
                <a:solidFill>
                  <a:schemeClr val="tx1">
                    <a:lumMod val="75000"/>
                  </a:schemeClr>
                </a:solidFill>
                <a:latin typeface="Montserrat" pitchFamily="2" charset="77"/>
              </a:rPr>
              <a:t>You’ll have 5 minutes at your 1st station to find and write down all the ingredients needed for that menu item.</a:t>
            </a:r>
          </a:p>
          <a:p>
            <a:pPr>
              <a:lnSpc>
                <a:spcPct val="100000"/>
              </a:lnSpc>
              <a:spcBef>
                <a:spcPts val="1600"/>
              </a:spcBef>
            </a:pPr>
            <a:r>
              <a:rPr lang="en-US" sz="1600" b="1" dirty="0">
                <a:solidFill>
                  <a:schemeClr val="tx1">
                    <a:lumMod val="75000"/>
                  </a:schemeClr>
                </a:solidFill>
                <a:latin typeface="Montserrat" pitchFamily="2" charset="77"/>
              </a:rPr>
              <a:t>When time is called move to a new station and repeat  the process with a new partner. This time you’ll have 4 minutes.</a:t>
            </a:r>
          </a:p>
          <a:p>
            <a:pPr>
              <a:lnSpc>
                <a:spcPct val="100000"/>
              </a:lnSpc>
              <a:spcBef>
                <a:spcPts val="1600"/>
              </a:spcBef>
            </a:pPr>
            <a:r>
              <a:rPr lang="en-US" sz="1600" b="1" dirty="0">
                <a:solidFill>
                  <a:schemeClr val="tx1">
                    <a:lumMod val="75000"/>
                  </a:schemeClr>
                </a:solidFill>
                <a:latin typeface="Montserrat" pitchFamily="2" charset="77"/>
              </a:rPr>
              <a:t>Repeat a 3rd time at the station you haven’t been to yet and with someone you haven’t worked with yet. For your final station you’ll only have 3 minutes.</a:t>
            </a:r>
          </a:p>
          <a:p>
            <a:pPr>
              <a:lnSpc>
                <a:spcPct val="100000"/>
              </a:lnSpc>
              <a:spcBef>
                <a:spcPts val="1600"/>
              </a:spcBef>
            </a:pPr>
            <a:r>
              <a:rPr lang="en-US" sz="1600" b="1" dirty="0">
                <a:solidFill>
                  <a:schemeClr val="tx1">
                    <a:lumMod val="75000"/>
                  </a:schemeClr>
                </a:solidFill>
                <a:latin typeface="Montserrat" pitchFamily="2" charset="77"/>
              </a:rPr>
              <a:t>Leave your written recipes at the station.</a:t>
            </a:r>
          </a:p>
        </p:txBody>
      </p:sp>
      <p:sp>
        <p:nvSpPr>
          <p:cNvPr id="6" name="Rectangle 5">
            <a:extLst>
              <a:ext uri="{FF2B5EF4-FFF2-40B4-BE49-F238E27FC236}">
                <a16:creationId xmlns:a16="http://schemas.microsoft.com/office/drawing/2014/main" id="{46DE9636-274A-4359-E9AF-4E4ED1B2307E}"/>
              </a:ext>
            </a:extLst>
          </p:cNvPr>
          <p:cNvSpPr/>
          <p:nvPr/>
        </p:nvSpPr>
        <p:spPr>
          <a:xfrm rot="16200000">
            <a:off x="5083193" y="1511724"/>
            <a:ext cx="9417015" cy="3124198"/>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9207B70-F4F1-F6BB-CDC8-0B330CC39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787977"/>
            <a:ext cx="2558321" cy="584760"/>
          </a:xfrm>
          <a:prstGeom prst="rect">
            <a:avLst/>
          </a:prstGeom>
        </p:spPr>
      </p:pic>
    </p:spTree>
    <p:extLst>
      <p:ext uri="{BB962C8B-B14F-4D97-AF65-F5344CB8AC3E}">
        <p14:creationId xmlns:p14="http://schemas.microsoft.com/office/powerpoint/2010/main" val="359466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13563600" y="1219200"/>
            <a:ext cx="4191000" cy="4038600"/>
          </a:xfrm>
        </p:spPr>
        <p:txBody>
          <a:bodyPr anchor="t"/>
          <a:lstStyle/>
          <a:p>
            <a:pPr marL="342900" indent="-342900">
              <a:buAutoNum type="arabicPeriod"/>
            </a:pPr>
            <a:r>
              <a:rPr lang="en-US" sz="2000" dirty="0"/>
              <a:t>Think back to the first station you were placed at, what was it like putting together that recipe?</a:t>
            </a:r>
          </a:p>
          <a:p>
            <a:pPr marL="342900" indent="-342900">
              <a:buAutoNum type="arabicPeriod"/>
            </a:pPr>
            <a:r>
              <a:rPr lang="en-US" sz="2000" dirty="0"/>
              <a:t>Did it get easier or harder to find the correct ingredients for a recipe as you moved stations?</a:t>
            </a:r>
          </a:p>
          <a:p>
            <a:pPr marL="342900" indent="-342900">
              <a:buAutoNum type="arabicPeriod"/>
            </a:pPr>
            <a:r>
              <a:rPr lang="en-US" sz="2000" dirty="0"/>
              <a:t>Why did it get easier?</a:t>
            </a:r>
          </a:p>
          <a:p>
            <a:pPr marL="342900" indent="-342900">
              <a:buAutoNum type="arabicPeriod"/>
            </a:pPr>
            <a:r>
              <a:rPr lang="en-US" sz="2000" dirty="0"/>
              <a:t>Thinking back to the activity and working in a team what are some of the ingredients necessary to make the last item on the Daily Specials’ Board?</a:t>
            </a:r>
          </a:p>
          <a:p>
            <a:pPr marL="342900" indent="-342900">
              <a:buAutoNum type="arabicPeriod"/>
            </a:pPr>
            <a:endParaRPr lang="en-US" dirty="0"/>
          </a:p>
        </p:txBody>
      </p:sp>
      <p:sp>
        <p:nvSpPr>
          <p:cNvPr id="2" name="TextBox 1"/>
          <p:cNvSpPr txBox="1"/>
          <p:nvPr/>
        </p:nvSpPr>
        <p:spPr>
          <a:xfrm>
            <a:off x="2590800" y="-1524000"/>
            <a:ext cx="6781800" cy="923330"/>
          </a:xfrm>
          <a:prstGeom prst="rect">
            <a:avLst/>
          </a:prstGeom>
          <a:noFill/>
          <a:ln>
            <a:solidFill>
              <a:schemeClr val="tx1"/>
            </a:solidFill>
          </a:ln>
        </p:spPr>
        <p:txBody>
          <a:bodyPr wrap="square" rtlCol="0">
            <a:spAutoFit/>
          </a:bodyPr>
          <a:lstStyle/>
          <a:p>
            <a:pPr algn="ctr"/>
            <a:r>
              <a:rPr lang="en-US" sz="5400" dirty="0">
                <a:solidFill>
                  <a:schemeClr val="tx2"/>
                </a:solidFill>
              </a:rPr>
              <a:t>Group Ingredients</a:t>
            </a:r>
          </a:p>
        </p:txBody>
      </p:sp>
      <p:sp>
        <p:nvSpPr>
          <p:cNvPr id="7" name="Title 1">
            <a:extLst>
              <a:ext uri="{FF2B5EF4-FFF2-40B4-BE49-F238E27FC236}">
                <a16:creationId xmlns:a16="http://schemas.microsoft.com/office/drawing/2014/main" id="{86D6ED33-60E7-60AB-2389-2EE972C11E8B}"/>
              </a:ext>
            </a:extLst>
          </p:cNvPr>
          <p:cNvSpPr txBox="1">
            <a:spLocks/>
          </p:cNvSpPr>
          <p:nvPr/>
        </p:nvSpPr>
        <p:spPr>
          <a:xfrm>
            <a:off x="4419600" y="763857"/>
            <a:ext cx="6190128" cy="69371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77C4A"/>
                </a:solidFill>
                <a:latin typeface="Montserrat ExtraBold" pitchFamily="2" charset="77"/>
              </a:rPr>
              <a:t>Group Ingredients</a:t>
            </a:r>
          </a:p>
        </p:txBody>
      </p:sp>
      <p:sp>
        <p:nvSpPr>
          <p:cNvPr id="8" name="Content Placeholder 2">
            <a:extLst>
              <a:ext uri="{FF2B5EF4-FFF2-40B4-BE49-F238E27FC236}">
                <a16:creationId xmlns:a16="http://schemas.microsoft.com/office/drawing/2014/main" id="{9135D7D7-7CAD-63C8-9B4A-9B8A4690CF4E}"/>
              </a:ext>
            </a:extLst>
          </p:cNvPr>
          <p:cNvSpPr txBox="1">
            <a:spLocks/>
          </p:cNvSpPr>
          <p:nvPr/>
        </p:nvSpPr>
        <p:spPr>
          <a:xfrm>
            <a:off x="4419600" y="1566056"/>
            <a:ext cx="619012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buFont typeface="+mj-lt"/>
              <a:buAutoNum type="arabicPeriod"/>
            </a:pPr>
            <a:r>
              <a:rPr lang="en-US" sz="2000" dirty="0">
                <a:latin typeface="Montserrat" pitchFamily="2" charset="77"/>
              </a:rPr>
              <a:t>Think back to the first station you were placed at, what was it like putting together that recipe?</a:t>
            </a:r>
          </a:p>
          <a:p>
            <a:pPr marL="457200" indent="-457200">
              <a:lnSpc>
                <a:spcPct val="110000"/>
              </a:lnSpc>
              <a:buFont typeface="+mj-lt"/>
              <a:buAutoNum type="arabicPeriod"/>
            </a:pPr>
            <a:r>
              <a:rPr lang="en-US" sz="2000" dirty="0">
                <a:latin typeface="Montserrat" pitchFamily="2" charset="77"/>
              </a:rPr>
              <a:t>Did it get easier or harder to find the correct ingredients for a recipe as you moved stations?</a:t>
            </a:r>
          </a:p>
          <a:p>
            <a:pPr marL="457200" indent="-457200">
              <a:lnSpc>
                <a:spcPct val="110000"/>
              </a:lnSpc>
              <a:buFont typeface="+mj-lt"/>
              <a:buAutoNum type="arabicPeriod"/>
            </a:pPr>
            <a:r>
              <a:rPr lang="en-US" sz="2000" dirty="0">
                <a:latin typeface="Montserrat" pitchFamily="2" charset="77"/>
              </a:rPr>
              <a:t>Why did it get easier?</a:t>
            </a:r>
          </a:p>
          <a:p>
            <a:pPr marL="457200" indent="-457200">
              <a:lnSpc>
                <a:spcPct val="110000"/>
              </a:lnSpc>
              <a:buFont typeface="+mj-lt"/>
              <a:buAutoNum type="arabicPeriod"/>
            </a:pPr>
            <a:r>
              <a:rPr lang="en-US" sz="2000" dirty="0">
                <a:latin typeface="Montserrat" pitchFamily="2" charset="77"/>
              </a:rPr>
              <a:t>Thinking back to the activity and working in a team what are some of the ingredients necessary to make the last item on the Daily Specials’ Board?</a:t>
            </a:r>
          </a:p>
          <a:p>
            <a:pPr marL="457200" indent="-457200">
              <a:lnSpc>
                <a:spcPct val="110000"/>
              </a:lnSpc>
              <a:buFont typeface="+mj-lt"/>
              <a:buAutoNum type="arabicPeriod"/>
            </a:pPr>
            <a:endParaRPr lang="en-US" sz="2000" dirty="0">
              <a:latin typeface="Montserrat" pitchFamily="2" charset="77"/>
            </a:endParaRPr>
          </a:p>
          <a:p>
            <a:pPr marL="457200" indent="-457200">
              <a:lnSpc>
                <a:spcPct val="110000"/>
              </a:lnSpc>
              <a:buFont typeface="+mj-lt"/>
              <a:buAutoNum type="arabicPeriod"/>
            </a:pPr>
            <a:endParaRPr lang="en-US" sz="2000" dirty="0"/>
          </a:p>
        </p:txBody>
      </p:sp>
      <p:sp>
        <p:nvSpPr>
          <p:cNvPr id="9" name="Rectangle 8">
            <a:extLst>
              <a:ext uri="{FF2B5EF4-FFF2-40B4-BE49-F238E27FC236}">
                <a16:creationId xmlns:a16="http://schemas.microsoft.com/office/drawing/2014/main" id="{AC949B72-D4F4-C42B-8348-715B05C8E5A0}"/>
              </a:ext>
            </a:extLst>
          </p:cNvPr>
          <p:cNvSpPr/>
          <p:nvPr/>
        </p:nvSpPr>
        <p:spPr>
          <a:xfrm>
            <a:off x="663388" y="0"/>
            <a:ext cx="2765612"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841BFE6-64A0-6779-E84C-57C909D9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pic>
        <p:nvPicPr>
          <p:cNvPr id="11" name="Picture 10">
            <a:extLst>
              <a:ext uri="{FF2B5EF4-FFF2-40B4-BE49-F238E27FC236}">
                <a16:creationId xmlns:a16="http://schemas.microsoft.com/office/drawing/2014/main" id="{7682FB74-7983-1C62-6ABB-3EFDAAC2E418}"/>
              </a:ext>
            </a:extLst>
          </p:cNvPr>
          <p:cNvPicPr>
            <a:picLocks noChangeAspect="1"/>
          </p:cNvPicPr>
          <p:nvPr/>
        </p:nvPicPr>
        <p:blipFill rotWithShape="1">
          <a:blip r:embed="rId4">
            <a:extLst>
              <a:ext uri="{28A0092B-C50C-407E-A947-70E740481C1C}">
                <a14:useLocalDpi xmlns:a14="http://schemas.microsoft.com/office/drawing/2010/main" val="0"/>
              </a:ext>
            </a:extLst>
          </a:blip>
          <a:srcRect l="7920" t="340" r="45545" b="1331"/>
          <a:stretch/>
        </p:blipFill>
        <p:spPr>
          <a:xfrm>
            <a:off x="304799" y="872343"/>
            <a:ext cx="3581401" cy="5045051"/>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ED9C0-5B35-4875-54F1-CD6F35C5E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5" name="Rectangle 4">
            <a:extLst>
              <a:ext uri="{FF2B5EF4-FFF2-40B4-BE49-F238E27FC236}">
                <a16:creationId xmlns:a16="http://schemas.microsoft.com/office/drawing/2014/main" id="{EEF4C46D-C6AB-7C7C-58ED-EBB357AACC13}"/>
              </a:ext>
            </a:extLst>
          </p:cNvPr>
          <p:cNvSpPr/>
          <p:nvPr/>
        </p:nvSpPr>
        <p:spPr>
          <a:xfrm>
            <a:off x="1035424" y="685800"/>
            <a:ext cx="12263718" cy="3962400"/>
          </a:xfrm>
          <a:prstGeom prst="rect">
            <a:avLst/>
          </a:prstGeom>
          <a:solidFill>
            <a:srgbClr val="004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D224E0-FA1B-F156-FF33-1237465FF65E}"/>
              </a:ext>
            </a:extLst>
          </p:cNvPr>
          <p:cNvPicPr>
            <a:picLocks noChangeAspect="1"/>
          </p:cNvPicPr>
          <p:nvPr/>
        </p:nvPicPr>
        <p:blipFill>
          <a:blip r:embed="rId4">
            <a:extLst>
              <a:ext uri="{28A0092B-C50C-407E-A947-70E740481C1C}">
                <a14:useLocalDpi xmlns:a14="http://schemas.microsoft.com/office/drawing/2010/main" val="0"/>
              </a:ext>
            </a:extLst>
          </a:blip>
          <a:srcRect t="13573" b="13573"/>
          <a:stretch/>
        </p:blipFill>
        <p:spPr>
          <a:xfrm>
            <a:off x="0" y="4037105"/>
            <a:ext cx="5811371" cy="2820895"/>
          </a:xfrm>
          <a:prstGeom prst="rect">
            <a:avLst/>
          </a:prstGeom>
        </p:spPr>
      </p:pic>
      <p:sp>
        <p:nvSpPr>
          <p:cNvPr id="7" name="Rectangle 16">
            <a:extLst>
              <a:ext uri="{FF2B5EF4-FFF2-40B4-BE49-F238E27FC236}">
                <a16:creationId xmlns:a16="http://schemas.microsoft.com/office/drawing/2014/main" id="{32B1B6DF-FD8A-9B5C-2F0C-DC26BB725E34}"/>
              </a:ext>
            </a:extLst>
          </p:cNvPr>
          <p:cNvSpPr txBox="1">
            <a:spLocks/>
          </p:cNvSpPr>
          <p:nvPr/>
        </p:nvSpPr>
        <p:spPr>
          <a:xfrm>
            <a:off x="1639693" y="990600"/>
            <a:ext cx="8515928" cy="3078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1" dirty="0">
                <a:solidFill>
                  <a:schemeClr val="bg1"/>
                </a:solidFill>
                <a:latin typeface="Montserrat SemiBold" pitchFamily="2" charset="77"/>
              </a:rPr>
              <a:t>5 education topics</a:t>
            </a:r>
          </a:p>
          <a:p>
            <a:pPr lvl="1">
              <a:lnSpc>
                <a:spcPct val="100000"/>
              </a:lnSpc>
            </a:pPr>
            <a:r>
              <a:rPr lang="en-US" sz="1600" b="1" dirty="0">
                <a:solidFill>
                  <a:schemeClr val="bg1"/>
                </a:solidFill>
                <a:latin typeface="Montserrat SemiBold"/>
              </a:rPr>
              <a:t>The value of education</a:t>
            </a:r>
          </a:p>
          <a:p>
            <a:pPr lvl="1">
              <a:lnSpc>
                <a:spcPct val="100000"/>
              </a:lnSpc>
            </a:pPr>
            <a:r>
              <a:rPr lang="en-US" sz="1600" b="1" dirty="0">
                <a:solidFill>
                  <a:schemeClr val="bg1"/>
                </a:solidFill>
                <a:latin typeface="Montserrat SemiBold"/>
              </a:rPr>
              <a:t>Partnering with school staff</a:t>
            </a:r>
          </a:p>
          <a:p>
            <a:pPr lvl="1">
              <a:lnSpc>
                <a:spcPct val="100000"/>
              </a:lnSpc>
            </a:pPr>
            <a:r>
              <a:rPr lang="en-US" sz="1600" b="1" dirty="0">
                <a:solidFill>
                  <a:schemeClr val="bg1"/>
                </a:solidFill>
                <a:latin typeface="Montserrat SemiBold" pitchFamily="2" charset="77"/>
              </a:rPr>
              <a:t>Attendance</a:t>
            </a:r>
          </a:p>
          <a:p>
            <a:pPr lvl="1">
              <a:lnSpc>
                <a:spcPct val="100000"/>
              </a:lnSpc>
            </a:pPr>
            <a:r>
              <a:rPr lang="en-US" sz="1600" b="1" dirty="0">
                <a:solidFill>
                  <a:schemeClr val="bg1"/>
                </a:solidFill>
                <a:latin typeface="Montserrat SemiBold"/>
              </a:rPr>
              <a:t>Assessments and test taking strategies</a:t>
            </a:r>
          </a:p>
          <a:p>
            <a:pPr lvl="1">
              <a:lnSpc>
                <a:spcPct val="100000"/>
              </a:lnSpc>
            </a:pPr>
            <a:r>
              <a:rPr lang="en-US" sz="1600" b="1" dirty="0">
                <a:solidFill>
                  <a:schemeClr val="bg1"/>
                </a:solidFill>
                <a:latin typeface="Montserrat SemiBold" pitchFamily="2" charset="77"/>
              </a:rPr>
              <a:t>Support learning at home</a:t>
            </a:r>
          </a:p>
          <a:p>
            <a:pPr>
              <a:lnSpc>
                <a:spcPct val="100000"/>
              </a:lnSpc>
            </a:pPr>
            <a:r>
              <a:rPr lang="en-US" sz="2000" b="1" dirty="0">
                <a:solidFill>
                  <a:schemeClr val="bg1"/>
                </a:solidFill>
                <a:latin typeface="Montserrat SemiBold" pitchFamily="2" charset="77"/>
              </a:rPr>
              <a:t> 6-weeks, 45 minutes per week</a:t>
            </a:r>
          </a:p>
          <a:p>
            <a:pPr>
              <a:lnSpc>
                <a:spcPct val="100000"/>
              </a:lnSpc>
            </a:pPr>
            <a:r>
              <a:rPr lang="en-US" sz="2000" b="1" dirty="0">
                <a:solidFill>
                  <a:schemeClr val="bg1"/>
                </a:solidFill>
                <a:latin typeface="Montserrat SemiBold" pitchFamily="2" charset="77"/>
              </a:rPr>
              <a:t> Not your typical parent meeting</a:t>
            </a:r>
          </a:p>
          <a:p>
            <a:pPr>
              <a:lnSpc>
                <a:spcPct val="100000"/>
              </a:lnSpc>
            </a:pPr>
            <a:endParaRPr lang="en-US" sz="2000" b="1" dirty="0">
              <a:solidFill>
                <a:schemeClr val="bg1"/>
              </a:solidFill>
              <a:latin typeface="Montserrat SemiBold" pitchFamily="2" charset="77"/>
            </a:endParaRPr>
          </a:p>
        </p:txBody>
      </p:sp>
      <p:sp>
        <p:nvSpPr>
          <p:cNvPr id="8" name="TextBox 7">
            <a:extLst>
              <a:ext uri="{FF2B5EF4-FFF2-40B4-BE49-F238E27FC236}">
                <a16:creationId xmlns:a16="http://schemas.microsoft.com/office/drawing/2014/main" id="{D1689631-4D70-CB80-2A66-4787DFA919B1}"/>
              </a:ext>
            </a:extLst>
          </p:cNvPr>
          <p:cNvSpPr txBox="1"/>
          <p:nvPr/>
        </p:nvSpPr>
        <p:spPr>
          <a:xfrm>
            <a:off x="609600" y="4272974"/>
            <a:ext cx="5029200" cy="707886"/>
          </a:xfrm>
          <a:prstGeom prst="rect">
            <a:avLst/>
          </a:prstGeom>
          <a:noFill/>
        </p:spPr>
        <p:txBody>
          <a:bodyPr wrap="square" rtlCol="0">
            <a:spAutoFit/>
          </a:bodyPr>
          <a:lstStyle/>
          <a:p>
            <a:r>
              <a:rPr lang="en-US" sz="4000" b="1" i="1" dirty="0">
                <a:solidFill>
                  <a:schemeClr val="bg1"/>
                </a:solidFill>
                <a:latin typeface="Montserrat ExtraBold" pitchFamily="2" charset="77"/>
              </a:rPr>
              <a:t>Report out</a:t>
            </a:r>
          </a:p>
        </p:txBody>
      </p:sp>
    </p:spTree>
    <p:extLst>
      <p:ext uri="{BB962C8B-B14F-4D97-AF65-F5344CB8AC3E}">
        <p14:creationId xmlns:p14="http://schemas.microsoft.com/office/powerpoint/2010/main" val="15278059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0EFFC9-F90A-CC44-5C07-E5B5E2611FD7}"/>
              </a:ext>
            </a:extLst>
          </p:cNvPr>
          <p:cNvPicPr>
            <a:picLocks noChangeAspect="1"/>
          </p:cNvPicPr>
          <p:nvPr/>
        </p:nvPicPr>
        <p:blipFill rotWithShape="1">
          <a:blip r:embed="rId3">
            <a:extLst>
              <a:ext uri="{28A0092B-C50C-407E-A947-70E740481C1C}">
                <a14:useLocalDpi xmlns:a14="http://schemas.microsoft.com/office/drawing/2010/main" val="0"/>
              </a:ext>
            </a:extLst>
          </a:blip>
          <a:srcRect t="3188" b="27034"/>
          <a:stretch/>
        </p:blipFill>
        <p:spPr>
          <a:xfrm>
            <a:off x="-1" y="0"/>
            <a:ext cx="8908353" cy="4141694"/>
          </a:xfrm>
          <a:prstGeom prst="rect">
            <a:avLst/>
          </a:prstGeom>
        </p:spPr>
      </p:pic>
      <p:sp>
        <p:nvSpPr>
          <p:cNvPr id="6" name="TextBox 5">
            <a:extLst>
              <a:ext uri="{FF2B5EF4-FFF2-40B4-BE49-F238E27FC236}">
                <a16:creationId xmlns:a16="http://schemas.microsoft.com/office/drawing/2014/main" id="{6772A1AB-2EF2-211E-4F53-55EE9C2BDCA0}"/>
              </a:ext>
            </a:extLst>
          </p:cNvPr>
          <p:cNvSpPr txBox="1"/>
          <p:nvPr/>
        </p:nvSpPr>
        <p:spPr>
          <a:xfrm>
            <a:off x="609600" y="611567"/>
            <a:ext cx="5065058" cy="923330"/>
          </a:xfrm>
          <a:prstGeom prst="rect">
            <a:avLst/>
          </a:prstGeom>
          <a:noFill/>
        </p:spPr>
        <p:txBody>
          <a:bodyPr wrap="square">
            <a:spAutoFit/>
          </a:bodyPr>
          <a:lstStyle/>
          <a:p>
            <a:r>
              <a:rPr lang="en-US" sz="5400" b="1" i="1" kern="1200" dirty="0">
                <a:solidFill>
                  <a:schemeClr val="bg1"/>
                </a:solidFill>
                <a:effectLst/>
                <a:latin typeface="Montserrat" pitchFamily="2" charset="77"/>
              </a:rPr>
              <a:t>Homework</a:t>
            </a:r>
            <a:endParaRPr lang="en-US" sz="5400" i="1" dirty="0">
              <a:solidFill>
                <a:schemeClr val="bg1"/>
              </a:solidFill>
            </a:endParaRPr>
          </a:p>
        </p:txBody>
      </p:sp>
      <p:sp>
        <p:nvSpPr>
          <p:cNvPr id="7" name="Rectangle 6">
            <a:extLst>
              <a:ext uri="{FF2B5EF4-FFF2-40B4-BE49-F238E27FC236}">
                <a16:creationId xmlns:a16="http://schemas.microsoft.com/office/drawing/2014/main" id="{11C5956A-4639-35E1-C0DC-2CCBEAA36855}"/>
              </a:ext>
            </a:extLst>
          </p:cNvPr>
          <p:cNvSpPr/>
          <p:nvPr/>
        </p:nvSpPr>
        <p:spPr>
          <a:xfrm>
            <a:off x="1833283" y="2649072"/>
            <a:ext cx="10358717" cy="2877086"/>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353146-2DB9-F6E6-E77A-E0E2A7A349B2}"/>
              </a:ext>
            </a:extLst>
          </p:cNvPr>
          <p:cNvSpPr txBox="1"/>
          <p:nvPr/>
        </p:nvSpPr>
        <p:spPr>
          <a:xfrm>
            <a:off x="2315817" y="3048655"/>
            <a:ext cx="8425819" cy="523220"/>
          </a:xfrm>
          <a:prstGeom prst="rect">
            <a:avLst/>
          </a:prstGeom>
          <a:noFill/>
        </p:spPr>
        <p:txBody>
          <a:bodyPr wrap="square" lIns="91440" tIns="45720" rIns="91440" bIns="45720" anchor="t">
            <a:spAutoFit/>
          </a:bodyPr>
          <a:lstStyle/>
          <a:p>
            <a:r>
              <a:rPr lang="en-US" sz="2800" dirty="0">
                <a:solidFill>
                  <a:schemeClr val="bg1"/>
                </a:solidFill>
                <a:latin typeface="Montserrat"/>
              </a:rPr>
              <a:t>What is the value of education?</a:t>
            </a:r>
          </a:p>
        </p:txBody>
      </p:sp>
      <p:pic>
        <p:nvPicPr>
          <p:cNvPr id="9" name="Picture 8">
            <a:extLst>
              <a:ext uri="{FF2B5EF4-FFF2-40B4-BE49-F238E27FC236}">
                <a16:creationId xmlns:a16="http://schemas.microsoft.com/office/drawing/2014/main" id="{49C10B83-4D71-1B25-551D-C98626CFF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Tree>
    <p:extLst>
      <p:ext uri="{BB962C8B-B14F-4D97-AF65-F5344CB8AC3E}">
        <p14:creationId xmlns:p14="http://schemas.microsoft.com/office/powerpoint/2010/main" val="4284894580"/>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_photo_albu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EDD67453D7E04AA53B3C77D3BC86D7" ma:contentTypeVersion="19" ma:contentTypeDescription="Create a new document." ma:contentTypeScope="" ma:versionID="46ac3523cb4ecffa205057eac8c49e47">
  <xsd:schema xmlns:xsd="http://www.w3.org/2001/XMLSchema" xmlns:xs="http://www.w3.org/2001/XMLSchema" xmlns:p="http://schemas.microsoft.com/office/2006/metadata/properties" xmlns:ns2="165c4d89-4bd0-4add-9087-403a4fe6704e" xmlns:ns3="344c715f-4484-4d5a-94b8-2c3beb605708" targetNamespace="http://schemas.microsoft.com/office/2006/metadata/properties" ma:root="true" ma:fieldsID="291db619bb5863376ca776edaebedcc9" ns2:_="" ns3:_="">
    <xsd:import namespace="165c4d89-4bd0-4add-9087-403a4fe6704e"/>
    <xsd:import namespace="344c715f-4484-4d5a-94b8-2c3beb6057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c4d89-4bd0-4add-9087-403a4fe67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52d840b-ca83-4283-80da-a21cded3c3e9}" ma:internalName="TaxCatchAll" ma:showField="CatchAllData" ma:web="165c4d89-4bd0-4add-9087-403a4fe67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4c715f-4484-4d5a-94b8-2c3beb6057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310e8e-9077-4bee-8800-9f2d9ebca5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5c4d89-4bd0-4add-9087-403a4fe6704e" xsi:nil="true"/>
    <lcf76f155ced4ddcb4097134ff3c332f xmlns="344c715f-4484-4d5a-94b8-2c3beb6057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57B7BA-F218-4F00-90E9-E6F81FCF5624}">
  <ds:schemaRefs>
    <ds:schemaRef ds:uri="http://schemas.microsoft.com/sharepoint/v3/contenttype/forms"/>
  </ds:schemaRefs>
</ds:datastoreItem>
</file>

<file path=customXml/itemProps2.xml><?xml version="1.0" encoding="utf-8"?>
<ds:datastoreItem xmlns:ds="http://schemas.openxmlformats.org/officeDocument/2006/customXml" ds:itemID="{BB6A1F7B-A11E-44C0-8A99-D1999404A79B}"/>
</file>

<file path=customXml/itemProps3.xml><?xml version="1.0" encoding="utf-8"?>
<ds:datastoreItem xmlns:ds="http://schemas.openxmlformats.org/officeDocument/2006/customXml" ds:itemID="{B7AF2633-212A-42A8-A664-9532FA5B8A87}">
  <ds:schemaRefs>
    <ds:schemaRef ds:uri="344c715f-4484-4d5a-94b8-2c3beb605708"/>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165c4d89-4bd0-4add-9087-403a4fe6704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1436</Words>
  <Application>Microsoft Office PowerPoint</Application>
  <PresentationFormat>Widescreen</PresentationFormat>
  <Paragraphs>107</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Classic_photo_album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2019-01-26T00:08:47Z</dcterms:created>
  <dcterms:modified xsi:type="dcterms:W3CDTF">2023-09-05T21:35:58Z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0x010100DAEDD67453D7E04AA53B3C77D3BC86D7</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y fmtid="{D5CDD505-2E9C-101B-9397-08002B2CF9AE}" pid="12" name="MediaServiceImageTags">
    <vt:lpwstr/>
  </property>
</Properties>
</file>