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6" r:id="rId2"/>
    <p:sldId id="328" r:id="rId3"/>
    <p:sldId id="329" r:id="rId4"/>
    <p:sldId id="299" r:id="rId5"/>
    <p:sldId id="302" r:id="rId6"/>
    <p:sldId id="304" r:id="rId7"/>
    <p:sldId id="306" r:id="rId8"/>
    <p:sldId id="309" r:id="rId9"/>
    <p:sldId id="327" r:id="rId10"/>
    <p:sldId id="330" r:id="rId11"/>
    <p:sldId id="30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0" d="100"/>
          <a:sy n="100" d="100"/>
        </p:scale>
        <p:origin x="378"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53F17E-B438-4875-8767-5D17C2BDBB8C}"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5870DE90-C5BB-4314-A9EC-116764BCCE2F}">
      <dgm:prSet/>
      <dgm:spPr/>
      <dgm:t>
        <a:bodyPr/>
        <a:lstStyle/>
        <a:p>
          <a:r>
            <a:rPr lang="en-US"/>
            <a:t>How is equity defined?</a:t>
          </a:r>
        </a:p>
      </dgm:t>
    </dgm:pt>
    <dgm:pt modelId="{2AF2DF94-585D-4944-B5F5-D63122260643}" type="parTrans" cxnId="{3113398A-58F8-49EB-BA45-D669074BB49B}">
      <dgm:prSet/>
      <dgm:spPr/>
      <dgm:t>
        <a:bodyPr/>
        <a:lstStyle/>
        <a:p>
          <a:endParaRPr lang="en-US"/>
        </a:p>
      </dgm:t>
    </dgm:pt>
    <dgm:pt modelId="{D486FAA5-2334-46B9-A4AF-ADF2F5CC8454}" type="sibTrans" cxnId="{3113398A-58F8-49EB-BA45-D669074BB49B}">
      <dgm:prSet/>
      <dgm:spPr/>
      <dgm:t>
        <a:bodyPr/>
        <a:lstStyle/>
        <a:p>
          <a:endParaRPr lang="en-US"/>
        </a:p>
      </dgm:t>
    </dgm:pt>
    <dgm:pt modelId="{81F28DC6-2C69-4BD7-8E62-329BF2AFA983}">
      <dgm:prSet/>
      <dgm:spPr/>
      <dgm:t>
        <a:bodyPr/>
        <a:lstStyle/>
        <a:p>
          <a:r>
            <a:rPr lang="en-US"/>
            <a:t>How is equity implemented within the focus area?</a:t>
          </a:r>
        </a:p>
      </dgm:t>
    </dgm:pt>
    <dgm:pt modelId="{F8493BBE-D2BC-4036-9A7E-BC59EDAC5A6E}" type="parTrans" cxnId="{3242489D-C402-49E2-BC12-ED18EDD8EF53}">
      <dgm:prSet/>
      <dgm:spPr/>
      <dgm:t>
        <a:bodyPr/>
        <a:lstStyle/>
        <a:p>
          <a:endParaRPr lang="en-US"/>
        </a:p>
      </dgm:t>
    </dgm:pt>
    <dgm:pt modelId="{3A56313A-985C-4053-A578-4D07B6398F8B}" type="sibTrans" cxnId="{3242489D-C402-49E2-BC12-ED18EDD8EF53}">
      <dgm:prSet/>
      <dgm:spPr/>
      <dgm:t>
        <a:bodyPr/>
        <a:lstStyle/>
        <a:p>
          <a:endParaRPr lang="en-US"/>
        </a:p>
      </dgm:t>
    </dgm:pt>
    <dgm:pt modelId="{29B5E46B-B23B-42FB-8482-CED9B6444813}">
      <dgm:prSet/>
      <dgm:spPr/>
      <dgm:t>
        <a:bodyPr/>
        <a:lstStyle/>
        <a:p>
          <a:r>
            <a:rPr lang="en-US"/>
            <a:t>How is success measured?</a:t>
          </a:r>
        </a:p>
      </dgm:t>
    </dgm:pt>
    <dgm:pt modelId="{E878577F-96D7-49A1-9206-794519C3A2DC}" type="parTrans" cxnId="{2B2764D2-DF17-4D46-93D0-FA76BAA6AFEC}">
      <dgm:prSet/>
      <dgm:spPr/>
      <dgm:t>
        <a:bodyPr/>
        <a:lstStyle/>
        <a:p>
          <a:endParaRPr lang="en-US"/>
        </a:p>
      </dgm:t>
    </dgm:pt>
    <dgm:pt modelId="{ECAF8690-7624-4854-B10C-19260B9181F1}" type="sibTrans" cxnId="{2B2764D2-DF17-4D46-93D0-FA76BAA6AFEC}">
      <dgm:prSet/>
      <dgm:spPr/>
      <dgm:t>
        <a:bodyPr/>
        <a:lstStyle/>
        <a:p>
          <a:endParaRPr lang="en-US"/>
        </a:p>
      </dgm:t>
    </dgm:pt>
    <dgm:pt modelId="{2DC5BB0A-4F89-400E-BFB5-6BE0BA804A9C}" type="pres">
      <dgm:prSet presAssocID="{3B53F17E-B438-4875-8767-5D17C2BDBB8C}" presName="hierChild1" presStyleCnt="0">
        <dgm:presLayoutVars>
          <dgm:chPref val="1"/>
          <dgm:dir/>
          <dgm:animOne val="branch"/>
          <dgm:animLvl val="lvl"/>
          <dgm:resizeHandles/>
        </dgm:presLayoutVars>
      </dgm:prSet>
      <dgm:spPr/>
    </dgm:pt>
    <dgm:pt modelId="{A45CEB22-980E-47ED-B4CA-0BDF2927F45C}" type="pres">
      <dgm:prSet presAssocID="{5870DE90-C5BB-4314-A9EC-116764BCCE2F}" presName="hierRoot1" presStyleCnt="0"/>
      <dgm:spPr/>
    </dgm:pt>
    <dgm:pt modelId="{1A2B0ABA-BB71-4436-A3DB-66816A7C9519}" type="pres">
      <dgm:prSet presAssocID="{5870DE90-C5BB-4314-A9EC-116764BCCE2F}" presName="composite" presStyleCnt="0"/>
      <dgm:spPr/>
    </dgm:pt>
    <dgm:pt modelId="{06AD29A4-CE6D-4785-AF7A-6B9FB8F4FEEC}" type="pres">
      <dgm:prSet presAssocID="{5870DE90-C5BB-4314-A9EC-116764BCCE2F}" presName="background" presStyleLbl="node0" presStyleIdx="0" presStyleCnt="3"/>
      <dgm:spPr/>
    </dgm:pt>
    <dgm:pt modelId="{38B79BFC-9CE6-4306-905C-5A7CF391044A}" type="pres">
      <dgm:prSet presAssocID="{5870DE90-C5BB-4314-A9EC-116764BCCE2F}" presName="text" presStyleLbl="fgAcc0" presStyleIdx="0" presStyleCnt="3">
        <dgm:presLayoutVars>
          <dgm:chPref val="3"/>
        </dgm:presLayoutVars>
      </dgm:prSet>
      <dgm:spPr/>
    </dgm:pt>
    <dgm:pt modelId="{E15AC8A3-297F-4DC4-94DE-A454C2E3692E}" type="pres">
      <dgm:prSet presAssocID="{5870DE90-C5BB-4314-A9EC-116764BCCE2F}" presName="hierChild2" presStyleCnt="0"/>
      <dgm:spPr/>
    </dgm:pt>
    <dgm:pt modelId="{7A8EBEB1-A3F1-4669-B553-F9693E865CA4}" type="pres">
      <dgm:prSet presAssocID="{81F28DC6-2C69-4BD7-8E62-329BF2AFA983}" presName="hierRoot1" presStyleCnt="0"/>
      <dgm:spPr/>
    </dgm:pt>
    <dgm:pt modelId="{243BCA48-BCB2-4BD8-AD49-C4C65DE661BB}" type="pres">
      <dgm:prSet presAssocID="{81F28DC6-2C69-4BD7-8E62-329BF2AFA983}" presName="composite" presStyleCnt="0"/>
      <dgm:spPr/>
    </dgm:pt>
    <dgm:pt modelId="{6CF8C22F-B1F4-444A-9954-79205F06F22B}" type="pres">
      <dgm:prSet presAssocID="{81F28DC6-2C69-4BD7-8E62-329BF2AFA983}" presName="background" presStyleLbl="node0" presStyleIdx="1" presStyleCnt="3"/>
      <dgm:spPr/>
    </dgm:pt>
    <dgm:pt modelId="{592D292A-7D46-4B53-9A30-F8957018FDCF}" type="pres">
      <dgm:prSet presAssocID="{81F28DC6-2C69-4BD7-8E62-329BF2AFA983}" presName="text" presStyleLbl="fgAcc0" presStyleIdx="1" presStyleCnt="3">
        <dgm:presLayoutVars>
          <dgm:chPref val="3"/>
        </dgm:presLayoutVars>
      </dgm:prSet>
      <dgm:spPr/>
    </dgm:pt>
    <dgm:pt modelId="{63328F87-8AD9-4381-BF3C-D860B4F56357}" type="pres">
      <dgm:prSet presAssocID="{81F28DC6-2C69-4BD7-8E62-329BF2AFA983}" presName="hierChild2" presStyleCnt="0"/>
      <dgm:spPr/>
    </dgm:pt>
    <dgm:pt modelId="{803A292B-D140-47AB-B5D0-EC90AF1E191B}" type="pres">
      <dgm:prSet presAssocID="{29B5E46B-B23B-42FB-8482-CED9B6444813}" presName="hierRoot1" presStyleCnt="0"/>
      <dgm:spPr/>
    </dgm:pt>
    <dgm:pt modelId="{D96C5D99-BFF7-4460-8714-880CAD2D863D}" type="pres">
      <dgm:prSet presAssocID="{29B5E46B-B23B-42FB-8482-CED9B6444813}" presName="composite" presStyleCnt="0"/>
      <dgm:spPr/>
    </dgm:pt>
    <dgm:pt modelId="{C04A0B62-ACD2-4AF4-BD9F-E55F54D26FEF}" type="pres">
      <dgm:prSet presAssocID="{29B5E46B-B23B-42FB-8482-CED9B6444813}" presName="background" presStyleLbl="node0" presStyleIdx="2" presStyleCnt="3"/>
      <dgm:spPr/>
    </dgm:pt>
    <dgm:pt modelId="{88AD55CF-0729-48AE-B2E7-32333305DBEF}" type="pres">
      <dgm:prSet presAssocID="{29B5E46B-B23B-42FB-8482-CED9B6444813}" presName="text" presStyleLbl="fgAcc0" presStyleIdx="2" presStyleCnt="3">
        <dgm:presLayoutVars>
          <dgm:chPref val="3"/>
        </dgm:presLayoutVars>
      </dgm:prSet>
      <dgm:spPr/>
    </dgm:pt>
    <dgm:pt modelId="{3A1B0A52-497B-4D5C-B416-6422AA5B5E23}" type="pres">
      <dgm:prSet presAssocID="{29B5E46B-B23B-42FB-8482-CED9B6444813}" presName="hierChild2" presStyleCnt="0"/>
      <dgm:spPr/>
    </dgm:pt>
  </dgm:ptLst>
  <dgm:cxnLst>
    <dgm:cxn modelId="{12BDAE32-5695-48B8-B230-590F8D2CDFD6}" type="presOf" srcId="{29B5E46B-B23B-42FB-8482-CED9B6444813}" destId="{88AD55CF-0729-48AE-B2E7-32333305DBEF}" srcOrd="0" destOrd="0" presId="urn:microsoft.com/office/officeart/2005/8/layout/hierarchy1"/>
    <dgm:cxn modelId="{21A51A51-5F13-477A-B980-B2DB0B071320}" type="presOf" srcId="{5870DE90-C5BB-4314-A9EC-116764BCCE2F}" destId="{38B79BFC-9CE6-4306-905C-5A7CF391044A}" srcOrd="0" destOrd="0" presId="urn:microsoft.com/office/officeart/2005/8/layout/hierarchy1"/>
    <dgm:cxn modelId="{3113398A-58F8-49EB-BA45-D669074BB49B}" srcId="{3B53F17E-B438-4875-8767-5D17C2BDBB8C}" destId="{5870DE90-C5BB-4314-A9EC-116764BCCE2F}" srcOrd="0" destOrd="0" parTransId="{2AF2DF94-585D-4944-B5F5-D63122260643}" sibTransId="{D486FAA5-2334-46B9-A4AF-ADF2F5CC8454}"/>
    <dgm:cxn modelId="{BE41848A-8211-4540-BAEC-7DDF52471656}" type="presOf" srcId="{3B53F17E-B438-4875-8767-5D17C2BDBB8C}" destId="{2DC5BB0A-4F89-400E-BFB5-6BE0BA804A9C}" srcOrd="0" destOrd="0" presId="urn:microsoft.com/office/officeart/2005/8/layout/hierarchy1"/>
    <dgm:cxn modelId="{3242489D-C402-49E2-BC12-ED18EDD8EF53}" srcId="{3B53F17E-B438-4875-8767-5D17C2BDBB8C}" destId="{81F28DC6-2C69-4BD7-8E62-329BF2AFA983}" srcOrd="1" destOrd="0" parTransId="{F8493BBE-D2BC-4036-9A7E-BC59EDAC5A6E}" sibTransId="{3A56313A-985C-4053-A578-4D07B6398F8B}"/>
    <dgm:cxn modelId="{2B2764D2-DF17-4D46-93D0-FA76BAA6AFEC}" srcId="{3B53F17E-B438-4875-8767-5D17C2BDBB8C}" destId="{29B5E46B-B23B-42FB-8482-CED9B6444813}" srcOrd="2" destOrd="0" parTransId="{E878577F-96D7-49A1-9206-794519C3A2DC}" sibTransId="{ECAF8690-7624-4854-B10C-19260B9181F1}"/>
    <dgm:cxn modelId="{8E691DF3-F837-4DA1-8EAA-0ED8A661EDC2}" type="presOf" srcId="{81F28DC6-2C69-4BD7-8E62-329BF2AFA983}" destId="{592D292A-7D46-4B53-9A30-F8957018FDCF}" srcOrd="0" destOrd="0" presId="urn:microsoft.com/office/officeart/2005/8/layout/hierarchy1"/>
    <dgm:cxn modelId="{A12B3663-F96C-40C6-9E89-C093759AE8C6}" type="presParOf" srcId="{2DC5BB0A-4F89-400E-BFB5-6BE0BA804A9C}" destId="{A45CEB22-980E-47ED-B4CA-0BDF2927F45C}" srcOrd="0" destOrd="0" presId="urn:microsoft.com/office/officeart/2005/8/layout/hierarchy1"/>
    <dgm:cxn modelId="{391653F3-CF40-4314-B612-D85738063F4F}" type="presParOf" srcId="{A45CEB22-980E-47ED-B4CA-0BDF2927F45C}" destId="{1A2B0ABA-BB71-4436-A3DB-66816A7C9519}" srcOrd="0" destOrd="0" presId="urn:microsoft.com/office/officeart/2005/8/layout/hierarchy1"/>
    <dgm:cxn modelId="{1FF995B5-1C5D-4F0C-B44C-B08AA8813427}" type="presParOf" srcId="{1A2B0ABA-BB71-4436-A3DB-66816A7C9519}" destId="{06AD29A4-CE6D-4785-AF7A-6B9FB8F4FEEC}" srcOrd="0" destOrd="0" presId="urn:microsoft.com/office/officeart/2005/8/layout/hierarchy1"/>
    <dgm:cxn modelId="{474B945D-5971-4743-B841-9F951AF351B8}" type="presParOf" srcId="{1A2B0ABA-BB71-4436-A3DB-66816A7C9519}" destId="{38B79BFC-9CE6-4306-905C-5A7CF391044A}" srcOrd="1" destOrd="0" presId="urn:microsoft.com/office/officeart/2005/8/layout/hierarchy1"/>
    <dgm:cxn modelId="{B45D7DD1-6CBC-4910-B61A-72B37FE312E8}" type="presParOf" srcId="{A45CEB22-980E-47ED-B4CA-0BDF2927F45C}" destId="{E15AC8A3-297F-4DC4-94DE-A454C2E3692E}" srcOrd="1" destOrd="0" presId="urn:microsoft.com/office/officeart/2005/8/layout/hierarchy1"/>
    <dgm:cxn modelId="{A1159AFF-910C-46AC-92AC-8A0DC33BE62F}" type="presParOf" srcId="{2DC5BB0A-4F89-400E-BFB5-6BE0BA804A9C}" destId="{7A8EBEB1-A3F1-4669-B553-F9693E865CA4}" srcOrd="1" destOrd="0" presId="urn:microsoft.com/office/officeart/2005/8/layout/hierarchy1"/>
    <dgm:cxn modelId="{12034EB4-F918-4D15-B9E6-8687271D5580}" type="presParOf" srcId="{7A8EBEB1-A3F1-4669-B553-F9693E865CA4}" destId="{243BCA48-BCB2-4BD8-AD49-C4C65DE661BB}" srcOrd="0" destOrd="0" presId="urn:microsoft.com/office/officeart/2005/8/layout/hierarchy1"/>
    <dgm:cxn modelId="{8B04AD24-D6BE-4531-800F-C482D86144A7}" type="presParOf" srcId="{243BCA48-BCB2-4BD8-AD49-C4C65DE661BB}" destId="{6CF8C22F-B1F4-444A-9954-79205F06F22B}" srcOrd="0" destOrd="0" presId="urn:microsoft.com/office/officeart/2005/8/layout/hierarchy1"/>
    <dgm:cxn modelId="{65B4185D-033B-49EE-8A64-8F5EC73ADDFC}" type="presParOf" srcId="{243BCA48-BCB2-4BD8-AD49-C4C65DE661BB}" destId="{592D292A-7D46-4B53-9A30-F8957018FDCF}" srcOrd="1" destOrd="0" presId="urn:microsoft.com/office/officeart/2005/8/layout/hierarchy1"/>
    <dgm:cxn modelId="{FADF2994-E355-41C7-9C82-303033B16406}" type="presParOf" srcId="{7A8EBEB1-A3F1-4669-B553-F9693E865CA4}" destId="{63328F87-8AD9-4381-BF3C-D860B4F56357}" srcOrd="1" destOrd="0" presId="urn:microsoft.com/office/officeart/2005/8/layout/hierarchy1"/>
    <dgm:cxn modelId="{D0D72375-5B5F-41A0-8528-5EFA8908BB69}" type="presParOf" srcId="{2DC5BB0A-4F89-400E-BFB5-6BE0BA804A9C}" destId="{803A292B-D140-47AB-B5D0-EC90AF1E191B}" srcOrd="2" destOrd="0" presId="urn:microsoft.com/office/officeart/2005/8/layout/hierarchy1"/>
    <dgm:cxn modelId="{FF9BAAFB-28D2-40D2-8087-2CD053E655F3}" type="presParOf" srcId="{803A292B-D140-47AB-B5D0-EC90AF1E191B}" destId="{D96C5D99-BFF7-4460-8714-880CAD2D863D}" srcOrd="0" destOrd="0" presId="urn:microsoft.com/office/officeart/2005/8/layout/hierarchy1"/>
    <dgm:cxn modelId="{74D496ED-0CAF-4486-AF58-34101561A14A}" type="presParOf" srcId="{D96C5D99-BFF7-4460-8714-880CAD2D863D}" destId="{C04A0B62-ACD2-4AF4-BD9F-E55F54D26FEF}" srcOrd="0" destOrd="0" presId="urn:microsoft.com/office/officeart/2005/8/layout/hierarchy1"/>
    <dgm:cxn modelId="{4258FBBB-94C3-4229-9570-1BB21D227B30}" type="presParOf" srcId="{D96C5D99-BFF7-4460-8714-880CAD2D863D}" destId="{88AD55CF-0729-48AE-B2E7-32333305DBEF}" srcOrd="1" destOrd="0" presId="urn:microsoft.com/office/officeart/2005/8/layout/hierarchy1"/>
    <dgm:cxn modelId="{C5D77ABD-B640-4367-8237-6693712C6226}" type="presParOf" srcId="{803A292B-D140-47AB-B5D0-EC90AF1E191B}" destId="{3A1B0A52-497B-4D5C-B416-6422AA5B5E2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750C28-CAF6-4330-A57F-EE799366F202}"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89966745-16AD-481D-953B-AC5CF9BAA7E5}">
      <dgm:prSet/>
      <dgm:spPr/>
      <dgm:t>
        <a:bodyPr/>
        <a:lstStyle/>
        <a:p>
          <a:r>
            <a:rPr lang="en-US"/>
            <a:t>Institutional Diversity, Equity, and Inclusion Reports Evaluation Process</a:t>
          </a:r>
        </a:p>
      </dgm:t>
    </dgm:pt>
    <dgm:pt modelId="{84C1CD83-22EC-455A-A0AA-D9332AA90E3A}" type="parTrans" cxnId="{30A02C53-8909-4216-9E43-A813AC15DE99}">
      <dgm:prSet/>
      <dgm:spPr/>
      <dgm:t>
        <a:bodyPr/>
        <a:lstStyle/>
        <a:p>
          <a:endParaRPr lang="en-US"/>
        </a:p>
      </dgm:t>
    </dgm:pt>
    <dgm:pt modelId="{3866A84D-EF45-4668-B421-E23510248A5F}" type="sibTrans" cxnId="{30A02C53-8909-4216-9E43-A813AC15DE99}">
      <dgm:prSet/>
      <dgm:spPr/>
      <dgm:t>
        <a:bodyPr/>
        <a:lstStyle/>
        <a:p>
          <a:endParaRPr lang="en-US"/>
        </a:p>
      </dgm:t>
    </dgm:pt>
    <dgm:pt modelId="{C78B0DF8-4AB9-46B1-8D14-5E31A0228795}">
      <dgm:prSet/>
      <dgm:spPr/>
      <dgm:t>
        <a:bodyPr/>
        <a:lstStyle/>
        <a:p>
          <a:r>
            <a:rPr lang="en-US" dirty="0"/>
            <a:t>Academic Leadership Development Institute (ALDI)</a:t>
          </a:r>
        </a:p>
      </dgm:t>
    </dgm:pt>
    <dgm:pt modelId="{FB426837-FFC3-4E21-B952-5834D536E8CD}" type="parTrans" cxnId="{EC64F27D-9796-4DC7-B36E-9A74CE5750E8}">
      <dgm:prSet/>
      <dgm:spPr/>
      <dgm:t>
        <a:bodyPr/>
        <a:lstStyle/>
        <a:p>
          <a:endParaRPr lang="en-US"/>
        </a:p>
      </dgm:t>
    </dgm:pt>
    <dgm:pt modelId="{F9F8B3DA-61E8-4456-9F52-8A70ED28F8F1}" type="sibTrans" cxnId="{EC64F27D-9796-4DC7-B36E-9A74CE5750E8}">
      <dgm:prSet/>
      <dgm:spPr/>
      <dgm:t>
        <a:bodyPr/>
        <a:lstStyle/>
        <a:p>
          <a:endParaRPr lang="en-US"/>
        </a:p>
      </dgm:t>
    </dgm:pt>
    <dgm:pt modelId="{FF1CCBF4-4A7B-490C-B8FB-ACEB78612397}">
      <dgm:prSet/>
      <dgm:spPr/>
      <dgm:t>
        <a:bodyPr/>
        <a:lstStyle/>
        <a:p>
          <a:r>
            <a:rPr lang="en-US"/>
            <a:t>Higher EDquity Campaign</a:t>
          </a:r>
        </a:p>
      </dgm:t>
    </dgm:pt>
    <dgm:pt modelId="{BCFEC5CB-D7AB-4F76-920D-FCAB223A9C8E}" type="parTrans" cxnId="{E611745F-05CB-432B-8258-49BED470DC89}">
      <dgm:prSet/>
      <dgm:spPr/>
      <dgm:t>
        <a:bodyPr/>
        <a:lstStyle/>
        <a:p>
          <a:endParaRPr lang="en-US"/>
        </a:p>
      </dgm:t>
    </dgm:pt>
    <dgm:pt modelId="{E0E027E9-C9B1-4A05-B8C9-BA43EB75EA94}" type="sibTrans" cxnId="{E611745F-05CB-432B-8258-49BED470DC89}">
      <dgm:prSet/>
      <dgm:spPr/>
      <dgm:t>
        <a:bodyPr/>
        <a:lstStyle/>
        <a:p>
          <a:endParaRPr lang="en-US"/>
        </a:p>
      </dgm:t>
    </dgm:pt>
    <dgm:pt modelId="{A4CF505C-5037-44F7-900C-68678D5B37C6}">
      <dgm:prSet/>
      <dgm:spPr/>
      <dgm:t>
        <a:bodyPr/>
        <a:lstStyle/>
        <a:p>
          <a:r>
            <a:rPr lang="en-US"/>
            <a:t>Cultural Competence Certification</a:t>
          </a:r>
        </a:p>
      </dgm:t>
    </dgm:pt>
    <dgm:pt modelId="{D266AF7F-3118-4F88-81D6-5C92E5B36E68}" type="parTrans" cxnId="{24A4CF59-85B4-4BE5-937A-78647B865127}">
      <dgm:prSet/>
      <dgm:spPr/>
      <dgm:t>
        <a:bodyPr/>
        <a:lstStyle/>
        <a:p>
          <a:endParaRPr lang="en-US"/>
        </a:p>
      </dgm:t>
    </dgm:pt>
    <dgm:pt modelId="{52249857-7A0D-4E9A-8C58-C6E169911A56}" type="sibTrans" cxnId="{24A4CF59-85B4-4BE5-937A-78647B865127}">
      <dgm:prSet/>
      <dgm:spPr/>
      <dgm:t>
        <a:bodyPr/>
        <a:lstStyle/>
        <a:p>
          <a:endParaRPr lang="en-US"/>
        </a:p>
      </dgm:t>
    </dgm:pt>
    <dgm:pt modelId="{DE26DACA-25F2-4DFE-8C17-33417B602998}" type="pres">
      <dgm:prSet presAssocID="{21750C28-CAF6-4330-A57F-EE799366F202}" presName="linear" presStyleCnt="0">
        <dgm:presLayoutVars>
          <dgm:animLvl val="lvl"/>
          <dgm:resizeHandles val="exact"/>
        </dgm:presLayoutVars>
      </dgm:prSet>
      <dgm:spPr/>
    </dgm:pt>
    <dgm:pt modelId="{FB8227D3-8F28-49C8-8F8D-57E4E1534C13}" type="pres">
      <dgm:prSet presAssocID="{89966745-16AD-481D-953B-AC5CF9BAA7E5}" presName="parentText" presStyleLbl="node1" presStyleIdx="0" presStyleCnt="4">
        <dgm:presLayoutVars>
          <dgm:chMax val="0"/>
          <dgm:bulletEnabled val="1"/>
        </dgm:presLayoutVars>
      </dgm:prSet>
      <dgm:spPr/>
    </dgm:pt>
    <dgm:pt modelId="{DBD20467-AFB2-4149-A95B-CF9474F12A3C}" type="pres">
      <dgm:prSet presAssocID="{3866A84D-EF45-4668-B421-E23510248A5F}" presName="spacer" presStyleCnt="0"/>
      <dgm:spPr/>
    </dgm:pt>
    <dgm:pt modelId="{D14593A2-1CE5-4CF1-9894-DAD58FC0B0BA}" type="pres">
      <dgm:prSet presAssocID="{C78B0DF8-4AB9-46B1-8D14-5E31A0228795}" presName="parentText" presStyleLbl="node1" presStyleIdx="1" presStyleCnt="4">
        <dgm:presLayoutVars>
          <dgm:chMax val="0"/>
          <dgm:bulletEnabled val="1"/>
        </dgm:presLayoutVars>
      </dgm:prSet>
      <dgm:spPr/>
    </dgm:pt>
    <dgm:pt modelId="{AD11BCCD-FC81-4091-8F76-40F502F02389}" type="pres">
      <dgm:prSet presAssocID="{F9F8B3DA-61E8-4456-9F52-8A70ED28F8F1}" presName="spacer" presStyleCnt="0"/>
      <dgm:spPr/>
    </dgm:pt>
    <dgm:pt modelId="{5975F432-239B-4B37-8EB1-994590968513}" type="pres">
      <dgm:prSet presAssocID="{FF1CCBF4-4A7B-490C-B8FB-ACEB78612397}" presName="parentText" presStyleLbl="node1" presStyleIdx="2" presStyleCnt="4">
        <dgm:presLayoutVars>
          <dgm:chMax val="0"/>
          <dgm:bulletEnabled val="1"/>
        </dgm:presLayoutVars>
      </dgm:prSet>
      <dgm:spPr/>
    </dgm:pt>
    <dgm:pt modelId="{237109B3-68DB-49BE-A977-8DC3F47483DA}" type="pres">
      <dgm:prSet presAssocID="{E0E027E9-C9B1-4A05-B8C9-BA43EB75EA94}" presName="spacer" presStyleCnt="0"/>
      <dgm:spPr/>
    </dgm:pt>
    <dgm:pt modelId="{6E8F62A3-EB57-4674-8DC0-9D9BA0811CD0}" type="pres">
      <dgm:prSet presAssocID="{A4CF505C-5037-44F7-900C-68678D5B37C6}" presName="parentText" presStyleLbl="node1" presStyleIdx="3" presStyleCnt="4">
        <dgm:presLayoutVars>
          <dgm:chMax val="0"/>
          <dgm:bulletEnabled val="1"/>
        </dgm:presLayoutVars>
      </dgm:prSet>
      <dgm:spPr/>
    </dgm:pt>
  </dgm:ptLst>
  <dgm:cxnLst>
    <dgm:cxn modelId="{E611745F-05CB-432B-8258-49BED470DC89}" srcId="{21750C28-CAF6-4330-A57F-EE799366F202}" destId="{FF1CCBF4-4A7B-490C-B8FB-ACEB78612397}" srcOrd="2" destOrd="0" parTransId="{BCFEC5CB-D7AB-4F76-920D-FCAB223A9C8E}" sibTransId="{E0E027E9-C9B1-4A05-B8C9-BA43EB75EA94}"/>
    <dgm:cxn modelId="{C1970241-8D08-404E-B4E7-352EE68EEFFE}" type="presOf" srcId="{21750C28-CAF6-4330-A57F-EE799366F202}" destId="{DE26DACA-25F2-4DFE-8C17-33417B602998}" srcOrd="0" destOrd="0" presId="urn:microsoft.com/office/officeart/2005/8/layout/vList2"/>
    <dgm:cxn modelId="{30A02C53-8909-4216-9E43-A813AC15DE99}" srcId="{21750C28-CAF6-4330-A57F-EE799366F202}" destId="{89966745-16AD-481D-953B-AC5CF9BAA7E5}" srcOrd="0" destOrd="0" parTransId="{84C1CD83-22EC-455A-A0AA-D9332AA90E3A}" sibTransId="{3866A84D-EF45-4668-B421-E23510248A5F}"/>
    <dgm:cxn modelId="{24A4CF59-85B4-4BE5-937A-78647B865127}" srcId="{21750C28-CAF6-4330-A57F-EE799366F202}" destId="{A4CF505C-5037-44F7-900C-68678D5B37C6}" srcOrd="3" destOrd="0" parTransId="{D266AF7F-3118-4F88-81D6-5C92E5B36E68}" sibTransId="{52249857-7A0D-4E9A-8C58-C6E169911A56}"/>
    <dgm:cxn modelId="{EC64F27D-9796-4DC7-B36E-9A74CE5750E8}" srcId="{21750C28-CAF6-4330-A57F-EE799366F202}" destId="{C78B0DF8-4AB9-46B1-8D14-5E31A0228795}" srcOrd="1" destOrd="0" parTransId="{FB426837-FFC3-4E21-B952-5834D536E8CD}" sibTransId="{F9F8B3DA-61E8-4456-9F52-8A70ED28F8F1}"/>
    <dgm:cxn modelId="{359E3EB0-E026-4AF6-8873-3CFB27FA6D5D}" type="presOf" srcId="{FF1CCBF4-4A7B-490C-B8FB-ACEB78612397}" destId="{5975F432-239B-4B37-8EB1-994590968513}" srcOrd="0" destOrd="0" presId="urn:microsoft.com/office/officeart/2005/8/layout/vList2"/>
    <dgm:cxn modelId="{F5E971B5-FCA1-4845-B866-2E251435680F}" type="presOf" srcId="{89966745-16AD-481D-953B-AC5CF9BAA7E5}" destId="{FB8227D3-8F28-49C8-8F8D-57E4E1534C13}" srcOrd="0" destOrd="0" presId="urn:microsoft.com/office/officeart/2005/8/layout/vList2"/>
    <dgm:cxn modelId="{AF1DF7CB-EAAA-4E01-881C-FF3E74CE74D7}" type="presOf" srcId="{A4CF505C-5037-44F7-900C-68678D5B37C6}" destId="{6E8F62A3-EB57-4674-8DC0-9D9BA0811CD0}" srcOrd="0" destOrd="0" presId="urn:microsoft.com/office/officeart/2005/8/layout/vList2"/>
    <dgm:cxn modelId="{A94771D3-20B2-4438-8D09-93EE0E9C882C}" type="presOf" srcId="{C78B0DF8-4AB9-46B1-8D14-5E31A0228795}" destId="{D14593A2-1CE5-4CF1-9894-DAD58FC0B0BA}" srcOrd="0" destOrd="0" presId="urn:microsoft.com/office/officeart/2005/8/layout/vList2"/>
    <dgm:cxn modelId="{E7004626-164C-49AE-8439-18CD966D6F57}" type="presParOf" srcId="{DE26DACA-25F2-4DFE-8C17-33417B602998}" destId="{FB8227D3-8F28-49C8-8F8D-57E4E1534C13}" srcOrd="0" destOrd="0" presId="urn:microsoft.com/office/officeart/2005/8/layout/vList2"/>
    <dgm:cxn modelId="{3A47A44C-E7F0-4A2A-9214-D092F98BE427}" type="presParOf" srcId="{DE26DACA-25F2-4DFE-8C17-33417B602998}" destId="{DBD20467-AFB2-4149-A95B-CF9474F12A3C}" srcOrd="1" destOrd="0" presId="urn:microsoft.com/office/officeart/2005/8/layout/vList2"/>
    <dgm:cxn modelId="{191B4A8D-3F5C-4D27-A40D-E94BE3337993}" type="presParOf" srcId="{DE26DACA-25F2-4DFE-8C17-33417B602998}" destId="{D14593A2-1CE5-4CF1-9894-DAD58FC0B0BA}" srcOrd="2" destOrd="0" presId="urn:microsoft.com/office/officeart/2005/8/layout/vList2"/>
    <dgm:cxn modelId="{E5ACD76E-C476-4C53-BD4E-450A0D0C78E7}" type="presParOf" srcId="{DE26DACA-25F2-4DFE-8C17-33417B602998}" destId="{AD11BCCD-FC81-4091-8F76-40F502F02389}" srcOrd="3" destOrd="0" presId="urn:microsoft.com/office/officeart/2005/8/layout/vList2"/>
    <dgm:cxn modelId="{B5F2F5B2-00A5-49F1-8D76-FF6D1D01A176}" type="presParOf" srcId="{DE26DACA-25F2-4DFE-8C17-33417B602998}" destId="{5975F432-239B-4B37-8EB1-994590968513}" srcOrd="4" destOrd="0" presId="urn:microsoft.com/office/officeart/2005/8/layout/vList2"/>
    <dgm:cxn modelId="{E96BA25D-DE30-4360-ADD8-2B33A9BE9AD5}" type="presParOf" srcId="{DE26DACA-25F2-4DFE-8C17-33417B602998}" destId="{237109B3-68DB-49BE-A977-8DC3F47483DA}" srcOrd="5" destOrd="0" presId="urn:microsoft.com/office/officeart/2005/8/layout/vList2"/>
    <dgm:cxn modelId="{4518D0F3-F4C9-4AE9-881A-16368BC687EF}" type="presParOf" srcId="{DE26DACA-25F2-4DFE-8C17-33417B602998}" destId="{6E8F62A3-EB57-4674-8DC0-9D9BA0811CD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AF917B-EA5A-49A1-B2AF-5856A1AF21BC}"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A766CFA2-11BD-493E-902F-FA50A3681469}">
      <dgm:prSet/>
      <dgm:spPr/>
      <dgm:t>
        <a:bodyPr/>
        <a:lstStyle/>
        <a:p>
          <a:r>
            <a:rPr lang="en-US"/>
            <a:t>The purpose of the institutional diversity plan is to outline goals and strategies within the three focus areas (Opportunity, Success, Impact) that the institution will use to promote diversity, equity and inclusion on campus and to outline an appropriate plan for assessment. </a:t>
          </a:r>
        </a:p>
      </dgm:t>
    </dgm:pt>
    <dgm:pt modelId="{F0AA5D10-1289-4D9C-9C85-318A660FA9D8}" type="parTrans" cxnId="{319CC1E1-9E1F-475C-8B94-5BEA595AAC2E}">
      <dgm:prSet/>
      <dgm:spPr/>
      <dgm:t>
        <a:bodyPr/>
        <a:lstStyle/>
        <a:p>
          <a:endParaRPr lang="en-US"/>
        </a:p>
      </dgm:t>
    </dgm:pt>
    <dgm:pt modelId="{DBA9966A-007E-4AD4-8F25-959B082AE1C0}" type="sibTrans" cxnId="{319CC1E1-9E1F-475C-8B94-5BEA595AAC2E}">
      <dgm:prSet/>
      <dgm:spPr/>
      <dgm:t>
        <a:bodyPr/>
        <a:lstStyle/>
        <a:p>
          <a:endParaRPr lang="en-US"/>
        </a:p>
      </dgm:t>
    </dgm:pt>
    <dgm:pt modelId="{5CBB55AE-CFD7-4B1C-97DB-B81F438714B2}">
      <dgm:prSet/>
      <dgm:spPr/>
      <dgm:t>
        <a:bodyPr/>
        <a:lstStyle/>
        <a:p>
          <a:r>
            <a:rPr lang="en-US"/>
            <a:t>Plans are submitted for review annually in March. Institutions that do not meet the standards of the rubric (24/36-universities; 22/34-community colleges) will lose automatic eligibility to offer new academic programs. </a:t>
          </a:r>
        </a:p>
      </dgm:t>
    </dgm:pt>
    <dgm:pt modelId="{15B5A53F-CD61-4150-8346-37C665947685}" type="parTrans" cxnId="{70872B30-739A-4419-9C96-11C967E9A821}">
      <dgm:prSet/>
      <dgm:spPr/>
      <dgm:t>
        <a:bodyPr/>
        <a:lstStyle/>
        <a:p>
          <a:endParaRPr lang="en-US"/>
        </a:p>
      </dgm:t>
    </dgm:pt>
    <dgm:pt modelId="{79882C34-6764-420B-88AC-3BCCA9406C68}" type="sibTrans" cxnId="{70872B30-739A-4419-9C96-11C967E9A821}">
      <dgm:prSet/>
      <dgm:spPr/>
      <dgm:t>
        <a:bodyPr/>
        <a:lstStyle/>
        <a:p>
          <a:endParaRPr lang="en-US"/>
        </a:p>
      </dgm:t>
    </dgm:pt>
    <dgm:pt modelId="{0917E2E0-E742-4F14-A71A-521CA033BB28}" type="pres">
      <dgm:prSet presAssocID="{99AF917B-EA5A-49A1-B2AF-5856A1AF21BC}" presName="hierChild1" presStyleCnt="0">
        <dgm:presLayoutVars>
          <dgm:chPref val="1"/>
          <dgm:dir/>
          <dgm:animOne val="branch"/>
          <dgm:animLvl val="lvl"/>
          <dgm:resizeHandles/>
        </dgm:presLayoutVars>
      </dgm:prSet>
      <dgm:spPr/>
    </dgm:pt>
    <dgm:pt modelId="{7B7415C4-2D6F-4FA6-8AA4-3FB40B896287}" type="pres">
      <dgm:prSet presAssocID="{A766CFA2-11BD-493E-902F-FA50A3681469}" presName="hierRoot1" presStyleCnt="0"/>
      <dgm:spPr/>
    </dgm:pt>
    <dgm:pt modelId="{877F2F36-54C4-458B-ADF4-C67AA464A46F}" type="pres">
      <dgm:prSet presAssocID="{A766CFA2-11BD-493E-902F-FA50A3681469}" presName="composite" presStyleCnt="0"/>
      <dgm:spPr/>
    </dgm:pt>
    <dgm:pt modelId="{7AF47517-A0F9-44B1-8AC2-6DF88A0CD13E}" type="pres">
      <dgm:prSet presAssocID="{A766CFA2-11BD-493E-902F-FA50A3681469}" presName="background" presStyleLbl="node0" presStyleIdx="0" presStyleCnt="2"/>
      <dgm:spPr/>
    </dgm:pt>
    <dgm:pt modelId="{E3A121B2-1BCE-46F3-BF92-014C33CA8DE0}" type="pres">
      <dgm:prSet presAssocID="{A766CFA2-11BD-493E-902F-FA50A3681469}" presName="text" presStyleLbl="fgAcc0" presStyleIdx="0" presStyleCnt="2">
        <dgm:presLayoutVars>
          <dgm:chPref val="3"/>
        </dgm:presLayoutVars>
      </dgm:prSet>
      <dgm:spPr/>
    </dgm:pt>
    <dgm:pt modelId="{01D32224-203A-4577-BEA5-B67B7E34B23F}" type="pres">
      <dgm:prSet presAssocID="{A766CFA2-11BD-493E-902F-FA50A3681469}" presName="hierChild2" presStyleCnt="0"/>
      <dgm:spPr/>
    </dgm:pt>
    <dgm:pt modelId="{B375BCAD-9871-4678-A9E8-96D178F4D65D}" type="pres">
      <dgm:prSet presAssocID="{5CBB55AE-CFD7-4B1C-97DB-B81F438714B2}" presName="hierRoot1" presStyleCnt="0"/>
      <dgm:spPr/>
    </dgm:pt>
    <dgm:pt modelId="{F5651825-5F86-4DE9-98F8-351330B42114}" type="pres">
      <dgm:prSet presAssocID="{5CBB55AE-CFD7-4B1C-97DB-B81F438714B2}" presName="composite" presStyleCnt="0"/>
      <dgm:spPr/>
    </dgm:pt>
    <dgm:pt modelId="{A73D9D37-B84E-42D2-80BE-E6810CEB193B}" type="pres">
      <dgm:prSet presAssocID="{5CBB55AE-CFD7-4B1C-97DB-B81F438714B2}" presName="background" presStyleLbl="node0" presStyleIdx="1" presStyleCnt="2"/>
      <dgm:spPr/>
    </dgm:pt>
    <dgm:pt modelId="{B2512317-D90B-450E-9C74-EECA19394A7D}" type="pres">
      <dgm:prSet presAssocID="{5CBB55AE-CFD7-4B1C-97DB-B81F438714B2}" presName="text" presStyleLbl="fgAcc0" presStyleIdx="1" presStyleCnt="2">
        <dgm:presLayoutVars>
          <dgm:chPref val="3"/>
        </dgm:presLayoutVars>
      </dgm:prSet>
      <dgm:spPr/>
    </dgm:pt>
    <dgm:pt modelId="{389EC0EC-9389-4EF6-8118-666191677B81}" type="pres">
      <dgm:prSet presAssocID="{5CBB55AE-CFD7-4B1C-97DB-B81F438714B2}" presName="hierChild2" presStyleCnt="0"/>
      <dgm:spPr/>
    </dgm:pt>
  </dgm:ptLst>
  <dgm:cxnLst>
    <dgm:cxn modelId="{B0C70D1D-7C74-424E-B988-B576E4033672}" type="presOf" srcId="{99AF917B-EA5A-49A1-B2AF-5856A1AF21BC}" destId="{0917E2E0-E742-4F14-A71A-521CA033BB28}" srcOrd="0" destOrd="0" presId="urn:microsoft.com/office/officeart/2005/8/layout/hierarchy1"/>
    <dgm:cxn modelId="{70872B30-739A-4419-9C96-11C967E9A821}" srcId="{99AF917B-EA5A-49A1-B2AF-5856A1AF21BC}" destId="{5CBB55AE-CFD7-4B1C-97DB-B81F438714B2}" srcOrd="1" destOrd="0" parTransId="{15B5A53F-CD61-4150-8346-37C665947685}" sibTransId="{79882C34-6764-420B-88AC-3BCCA9406C68}"/>
    <dgm:cxn modelId="{B5A71DDF-7263-4621-AB3F-5EA82E727234}" type="presOf" srcId="{5CBB55AE-CFD7-4B1C-97DB-B81F438714B2}" destId="{B2512317-D90B-450E-9C74-EECA19394A7D}" srcOrd="0" destOrd="0" presId="urn:microsoft.com/office/officeart/2005/8/layout/hierarchy1"/>
    <dgm:cxn modelId="{319CC1E1-9E1F-475C-8B94-5BEA595AAC2E}" srcId="{99AF917B-EA5A-49A1-B2AF-5856A1AF21BC}" destId="{A766CFA2-11BD-493E-902F-FA50A3681469}" srcOrd="0" destOrd="0" parTransId="{F0AA5D10-1289-4D9C-9C85-318A660FA9D8}" sibTransId="{DBA9966A-007E-4AD4-8F25-959B082AE1C0}"/>
    <dgm:cxn modelId="{F8214CF0-79F7-4C7C-BE10-E1C48C61D8A0}" type="presOf" srcId="{A766CFA2-11BD-493E-902F-FA50A3681469}" destId="{E3A121B2-1BCE-46F3-BF92-014C33CA8DE0}" srcOrd="0" destOrd="0" presId="urn:microsoft.com/office/officeart/2005/8/layout/hierarchy1"/>
    <dgm:cxn modelId="{AEAB55A9-D1FC-4CDC-8E40-AE6A714F17F9}" type="presParOf" srcId="{0917E2E0-E742-4F14-A71A-521CA033BB28}" destId="{7B7415C4-2D6F-4FA6-8AA4-3FB40B896287}" srcOrd="0" destOrd="0" presId="urn:microsoft.com/office/officeart/2005/8/layout/hierarchy1"/>
    <dgm:cxn modelId="{2DB23EE2-0D7D-4919-8112-1C28A8BC2CAD}" type="presParOf" srcId="{7B7415C4-2D6F-4FA6-8AA4-3FB40B896287}" destId="{877F2F36-54C4-458B-ADF4-C67AA464A46F}" srcOrd="0" destOrd="0" presId="urn:microsoft.com/office/officeart/2005/8/layout/hierarchy1"/>
    <dgm:cxn modelId="{FE96EBAF-072D-4D18-B6D2-0FE24A7A896C}" type="presParOf" srcId="{877F2F36-54C4-458B-ADF4-C67AA464A46F}" destId="{7AF47517-A0F9-44B1-8AC2-6DF88A0CD13E}" srcOrd="0" destOrd="0" presId="urn:microsoft.com/office/officeart/2005/8/layout/hierarchy1"/>
    <dgm:cxn modelId="{880935C4-571C-4DFE-823F-CE238D718DEA}" type="presParOf" srcId="{877F2F36-54C4-458B-ADF4-C67AA464A46F}" destId="{E3A121B2-1BCE-46F3-BF92-014C33CA8DE0}" srcOrd="1" destOrd="0" presId="urn:microsoft.com/office/officeart/2005/8/layout/hierarchy1"/>
    <dgm:cxn modelId="{60F76E43-282B-48B4-9165-9F2036273F9A}" type="presParOf" srcId="{7B7415C4-2D6F-4FA6-8AA4-3FB40B896287}" destId="{01D32224-203A-4577-BEA5-B67B7E34B23F}" srcOrd="1" destOrd="0" presId="urn:microsoft.com/office/officeart/2005/8/layout/hierarchy1"/>
    <dgm:cxn modelId="{11E778AD-1F18-4ABF-9F3B-02E2A82DEC1B}" type="presParOf" srcId="{0917E2E0-E742-4F14-A71A-521CA033BB28}" destId="{B375BCAD-9871-4678-A9E8-96D178F4D65D}" srcOrd="1" destOrd="0" presId="urn:microsoft.com/office/officeart/2005/8/layout/hierarchy1"/>
    <dgm:cxn modelId="{09207556-2DE2-4B7A-B672-1AA82DA70117}" type="presParOf" srcId="{B375BCAD-9871-4678-A9E8-96D178F4D65D}" destId="{F5651825-5F86-4DE9-98F8-351330B42114}" srcOrd="0" destOrd="0" presId="urn:microsoft.com/office/officeart/2005/8/layout/hierarchy1"/>
    <dgm:cxn modelId="{B3664E12-4F6C-429A-B544-FCFF394D9537}" type="presParOf" srcId="{F5651825-5F86-4DE9-98F8-351330B42114}" destId="{A73D9D37-B84E-42D2-80BE-E6810CEB193B}" srcOrd="0" destOrd="0" presId="urn:microsoft.com/office/officeart/2005/8/layout/hierarchy1"/>
    <dgm:cxn modelId="{0BFB3C73-DA44-47F2-ADBB-A377BD3C4D92}" type="presParOf" srcId="{F5651825-5F86-4DE9-98F8-351330B42114}" destId="{B2512317-D90B-450E-9C74-EECA19394A7D}" srcOrd="1" destOrd="0" presId="urn:microsoft.com/office/officeart/2005/8/layout/hierarchy1"/>
    <dgm:cxn modelId="{DD163489-3803-4C13-B3B5-1AD8EAF17FFA}" type="presParOf" srcId="{B375BCAD-9871-4678-A9E8-96D178F4D65D}" destId="{389EC0EC-9389-4EF6-8118-666191677B8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4CDCD7-6B62-4978-B60E-41088B307E64}" type="doc">
      <dgm:prSet loTypeId="urn:microsoft.com/office/officeart/2005/8/layout/default" loCatId="list" qsTypeId="urn:microsoft.com/office/officeart/2005/8/quickstyle/simple2" qsCatId="simple" csTypeId="urn:microsoft.com/office/officeart/2005/8/colors/colorful5" csCatId="colorful"/>
      <dgm:spPr/>
      <dgm:t>
        <a:bodyPr/>
        <a:lstStyle/>
        <a:p>
          <a:endParaRPr lang="en-US"/>
        </a:p>
      </dgm:t>
    </dgm:pt>
    <dgm:pt modelId="{15B27CD8-FF9D-433A-B37A-BCF2DF2EF627}">
      <dgm:prSet/>
      <dgm:spPr/>
      <dgm:t>
        <a:bodyPr/>
        <a:lstStyle/>
        <a:p>
          <a:r>
            <a:rPr lang="en-US"/>
            <a:t>ALDI is a professional development opportunity designed to develop more campus leaders among early career, underrepresented minority faculty and staff who aspire to leadership positions. </a:t>
          </a:r>
        </a:p>
      </dgm:t>
    </dgm:pt>
    <dgm:pt modelId="{DFC3F745-727A-41EA-9D3D-D8F99162C318}" type="parTrans" cxnId="{F10001BC-BDB1-4C85-94CF-71485808851E}">
      <dgm:prSet/>
      <dgm:spPr/>
      <dgm:t>
        <a:bodyPr/>
        <a:lstStyle/>
        <a:p>
          <a:endParaRPr lang="en-US"/>
        </a:p>
      </dgm:t>
    </dgm:pt>
    <dgm:pt modelId="{35873944-C399-4A72-806F-B53046A1E8CD}" type="sibTrans" cxnId="{F10001BC-BDB1-4C85-94CF-71485808851E}">
      <dgm:prSet/>
      <dgm:spPr/>
      <dgm:t>
        <a:bodyPr/>
        <a:lstStyle/>
        <a:p>
          <a:endParaRPr lang="en-US"/>
        </a:p>
      </dgm:t>
    </dgm:pt>
    <dgm:pt modelId="{0597293F-141D-427F-A693-29DA665F9B28}">
      <dgm:prSet/>
      <dgm:spPr/>
      <dgm:t>
        <a:bodyPr/>
        <a:lstStyle/>
        <a:p>
          <a:r>
            <a:rPr lang="en-US"/>
            <a:t>The goal is to provide participants with a comprehensive view of postsecondary education from both national and statewide perspectives and connect with colleagues who share similar goals.  </a:t>
          </a:r>
        </a:p>
      </dgm:t>
    </dgm:pt>
    <dgm:pt modelId="{E952197A-899F-4713-A32C-283BC2E0A914}" type="parTrans" cxnId="{3E0B5C8B-6CCA-4CD6-AAF0-0C89622D280A}">
      <dgm:prSet/>
      <dgm:spPr/>
      <dgm:t>
        <a:bodyPr/>
        <a:lstStyle/>
        <a:p>
          <a:endParaRPr lang="en-US"/>
        </a:p>
      </dgm:t>
    </dgm:pt>
    <dgm:pt modelId="{BE9415F6-CD17-47D3-A35A-518459484231}" type="sibTrans" cxnId="{3E0B5C8B-6CCA-4CD6-AAF0-0C89622D280A}">
      <dgm:prSet/>
      <dgm:spPr/>
      <dgm:t>
        <a:bodyPr/>
        <a:lstStyle/>
        <a:p>
          <a:endParaRPr lang="en-US"/>
        </a:p>
      </dgm:t>
    </dgm:pt>
    <dgm:pt modelId="{FC584D0D-FB76-492F-8839-EB6EAA6568AE}" type="pres">
      <dgm:prSet presAssocID="{344CDCD7-6B62-4978-B60E-41088B307E64}" presName="diagram" presStyleCnt="0">
        <dgm:presLayoutVars>
          <dgm:dir/>
          <dgm:resizeHandles val="exact"/>
        </dgm:presLayoutVars>
      </dgm:prSet>
      <dgm:spPr/>
    </dgm:pt>
    <dgm:pt modelId="{3119E707-52B8-4C77-8573-E7067E6BC1A6}" type="pres">
      <dgm:prSet presAssocID="{15B27CD8-FF9D-433A-B37A-BCF2DF2EF627}" presName="node" presStyleLbl="node1" presStyleIdx="0" presStyleCnt="2">
        <dgm:presLayoutVars>
          <dgm:bulletEnabled val="1"/>
        </dgm:presLayoutVars>
      </dgm:prSet>
      <dgm:spPr/>
    </dgm:pt>
    <dgm:pt modelId="{9019B800-A818-4ACC-8A82-8140010EECCC}" type="pres">
      <dgm:prSet presAssocID="{35873944-C399-4A72-806F-B53046A1E8CD}" presName="sibTrans" presStyleCnt="0"/>
      <dgm:spPr/>
    </dgm:pt>
    <dgm:pt modelId="{909F1E02-523E-4D89-A874-1BAA4890C1C0}" type="pres">
      <dgm:prSet presAssocID="{0597293F-141D-427F-A693-29DA665F9B28}" presName="node" presStyleLbl="node1" presStyleIdx="1" presStyleCnt="2">
        <dgm:presLayoutVars>
          <dgm:bulletEnabled val="1"/>
        </dgm:presLayoutVars>
      </dgm:prSet>
      <dgm:spPr/>
    </dgm:pt>
  </dgm:ptLst>
  <dgm:cxnLst>
    <dgm:cxn modelId="{3E0B5C8B-6CCA-4CD6-AAF0-0C89622D280A}" srcId="{344CDCD7-6B62-4978-B60E-41088B307E64}" destId="{0597293F-141D-427F-A693-29DA665F9B28}" srcOrd="1" destOrd="0" parTransId="{E952197A-899F-4713-A32C-283BC2E0A914}" sibTransId="{BE9415F6-CD17-47D3-A35A-518459484231}"/>
    <dgm:cxn modelId="{76A3CF90-0A6D-405A-B037-197E0D5B51F7}" type="presOf" srcId="{0597293F-141D-427F-A693-29DA665F9B28}" destId="{909F1E02-523E-4D89-A874-1BAA4890C1C0}" srcOrd="0" destOrd="0" presId="urn:microsoft.com/office/officeart/2005/8/layout/default"/>
    <dgm:cxn modelId="{8973CFB2-AAFA-4925-881D-76523189F452}" type="presOf" srcId="{15B27CD8-FF9D-433A-B37A-BCF2DF2EF627}" destId="{3119E707-52B8-4C77-8573-E7067E6BC1A6}" srcOrd="0" destOrd="0" presId="urn:microsoft.com/office/officeart/2005/8/layout/default"/>
    <dgm:cxn modelId="{F10001BC-BDB1-4C85-94CF-71485808851E}" srcId="{344CDCD7-6B62-4978-B60E-41088B307E64}" destId="{15B27CD8-FF9D-433A-B37A-BCF2DF2EF627}" srcOrd="0" destOrd="0" parTransId="{DFC3F745-727A-41EA-9D3D-D8F99162C318}" sibTransId="{35873944-C399-4A72-806F-B53046A1E8CD}"/>
    <dgm:cxn modelId="{F076F7E0-9A56-4AE4-9967-9863DCAB1061}" type="presOf" srcId="{344CDCD7-6B62-4978-B60E-41088B307E64}" destId="{FC584D0D-FB76-492F-8839-EB6EAA6568AE}" srcOrd="0" destOrd="0" presId="urn:microsoft.com/office/officeart/2005/8/layout/default"/>
    <dgm:cxn modelId="{3B7F5333-F84A-435E-BA05-E336D853F177}" type="presParOf" srcId="{FC584D0D-FB76-492F-8839-EB6EAA6568AE}" destId="{3119E707-52B8-4C77-8573-E7067E6BC1A6}" srcOrd="0" destOrd="0" presId="urn:microsoft.com/office/officeart/2005/8/layout/default"/>
    <dgm:cxn modelId="{A0B7B02A-848F-4C49-9D5A-A39B7363A41B}" type="presParOf" srcId="{FC584D0D-FB76-492F-8839-EB6EAA6568AE}" destId="{9019B800-A818-4ACC-8A82-8140010EECCC}" srcOrd="1" destOrd="0" presId="urn:microsoft.com/office/officeart/2005/8/layout/default"/>
    <dgm:cxn modelId="{39011BC9-A29A-445B-B704-E924E13E305E}" type="presParOf" srcId="{FC584D0D-FB76-492F-8839-EB6EAA6568AE}" destId="{909F1E02-523E-4D89-A874-1BAA4890C1C0}"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90FAC8-5475-4220-976C-7B9DF6BA6615}"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F6313565-7D54-4332-BA94-30713307284C}">
      <dgm:prSet/>
      <dgm:spPr/>
      <dgm:t>
        <a:bodyPr/>
        <a:lstStyle/>
        <a:p>
          <a:r>
            <a:rPr lang="en-US"/>
            <a:t>Higher EDquity Symposium</a:t>
          </a:r>
        </a:p>
      </dgm:t>
    </dgm:pt>
    <dgm:pt modelId="{9BA848F3-B795-4E3A-B665-73EE9DDFE944}" type="parTrans" cxnId="{74EA3B78-45FD-49E5-B2EE-401444C2A3C9}">
      <dgm:prSet/>
      <dgm:spPr/>
      <dgm:t>
        <a:bodyPr/>
        <a:lstStyle/>
        <a:p>
          <a:endParaRPr lang="en-US"/>
        </a:p>
      </dgm:t>
    </dgm:pt>
    <dgm:pt modelId="{9952F31C-3510-42A2-B79C-32EF2CBB3551}" type="sibTrans" cxnId="{74EA3B78-45FD-49E5-B2EE-401444C2A3C9}">
      <dgm:prSet/>
      <dgm:spPr/>
      <dgm:t>
        <a:bodyPr/>
        <a:lstStyle/>
        <a:p>
          <a:endParaRPr lang="en-US"/>
        </a:p>
      </dgm:t>
    </dgm:pt>
    <dgm:pt modelId="{2C8E7495-8E73-4F2A-9497-877CC9909288}">
      <dgm:prSet/>
      <dgm:spPr/>
      <dgm:t>
        <a:bodyPr/>
        <a:lstStyle/>
        <a:p>
          <a:r>
            <a:rPr lang="en-US"/>
            <a:t>Higher EDquity Webinar Series</a:t>
          </a:r>
        </a:p>
      </dgm:t>
    </dgm:pt>
    <dgm:pt modelId="{FCE1E9A0-DB64-4085-A636-C13D27099207}" type="parTrans" cxnId="{7557263E-6BB2-45AD-B6DC-D378044ABDC3}">
      <dgm:prSet/>
      <dgm:spPr/>
      <dgm:t>
        <a:bodyPr/>
        <a:lstStyle/>
        <a:p>
          <a:endParaRPr lang="en-US"/>
        </a:p>
      </dgm:t>
    </dgm:pt>
    <dgm:pt modelId="{0BF43E74-5C39-4E7A-94E5-1E2FFF7E389E}" type="sibTrans" cxnId="{7557263E-6BB2-45AD-B6DC-D378044ABDC3}">
      <dgm:prSet/>
      <dgm:spPr/>
      <dgm:t>
        <a:bodyPr/>
        <a:lstStyle/>
        <a:p>
          <a:endParaRPr lang="en-US"/>
        </a:p>
      </dgm:t>
    </dgm:pt>
    <dgm:pt modelId="{449309BA-3054-460A-A622-3D2AC67B70CC}">
      <dgm:prSet/>
      <dgm:spPr/>
      <dgm:t>
        <a:bodyPr/>
        <a:lstStyle/>
        <a:p>
          <a:r>
            <a:rPr lang="en-US"/>
            <a:t>DEI Resource Hub</a:t>
          </a:r>
        </a:p>
      </dgm:t>
    </dgm:pt>
    <dgm:pt modelId="{D4BD9F0A-6494-4978-9E73-BB3C47BD22DE}" type="parTrans" cxnId="{983A0C4D-FC32-4B75-B995-6401E9C8A3A4}">
      <dgm:prSet/>
      <dgm:spPr/>
      <dgm:t>
        <a:bodyPr/>
        <a:lstStyle/>
        <a:p>
          <a:endParaRPr lang="en-US"/>
        </a:p>
      </dgm:t>
    </dgm:pt>
    <dgm:pt modelId="{C279FD07-89F5-437E-8471-36F0D3967725}" type="sibTrans" cxnId="{983A0C4D-FC32-4B75-B995-6401E9C8A3A4}">
      <dgm:prSet/>
      <dgm:spPr/>
      <dgm:t>
        <a:bodyPr/>
        <a:lstStyle/>
        <a:p>
          <a:endParaRPr lang="en-US"/>
        </a:p>
      </dgm:t>
    </dgm:pt>
    <dgm:pt modelId="{8D9130D6-AFEF-44E3-942E-4B4E79E15A49}">
      <dgm:prSet/>
      <dgm:spPr/>
      <dgm:t>
        <a:bodyPr/>
        <a:lstStyle/>
        <a:p>
          <a:r>
            <a:rPr lang="en-US" dirty="0"/>
            <a:t>DEI Listserv &amp; Newsletter</a:t>
          </a:r>
        </a:p>
      </dgm:t>
    </dgm:pt>
    <dgm:pt modelId="{FE658075-0F59-43E5-BEA0-6C1A7DB79E5C}" type="parTrans" cxnId="{642B4D20-B630-4986-B120-89F50BE8F50C}">
      <dgm:prSet/>
      <dgm:spPr/>
      <dgm:t>
        <a:bodyPr/>
        <a:lstStyle/>
        <a:p>
          <a:endParaRPr lang="en-US"/>
        </a:p>
      </dgm:t>
    </dgm:pt>
    <dgm:pt modelId="{718A5195-D698-4186-ADD5-C17D58597111}" type="sibTrans" cxnId="{642B4D20-B630-4986-B120-89F50BE8F50C}">
      <dgm:prSet/>
      <dgm:spPr/>
      <dgm:t>
        <a:bodyPr/>
        <a:lstStyle/>
        <a:p>
          <a:endParaRPr lang="en-US"/>
        </a:p>
      </dgm:t>
    </dgm:pt>
    <dgm:pt modelId="{5384C108-7340-4B24-888F-9FCB39BED0DB}" type="pres">
      <dgm:prSet presAssocID="{D590FAC8-5475-4220-976C-7B9DF6BA6615}" presName="hierChild1" presStyleCnt="0">
        <dgm:presLayoutVars>
          <dgm:chPref val="1"/>
          <dgm:dir/>
          <dgm:animOne val="branch"/>
          <dgm:animLvl val="lvl"/>
          <dgm:resizeHandles/>
        </dgm:presLayoutVars>
      </dgm:prSet>
      <dgm:spPr/>
    </dgm:pt>
    <dgm:pt modelId="{43D8A5B9-4271-475A-AB4B-CD6CB8DFCAFF}" type="pres">
      <dgm:prSet presAssocID="{F6313565-7D54-4332-BA94-30713307284C}" presName="hierRoot1" presStyleCnt="0"/>
      <dgm:spPr/>
    </dgm:pt>
    <dgm:pt modelId="{9D80B92C-3129-44BE-937E-913A8C06C680}" type="pres">
      <dgm:prSet presAssocID="{F6313565-7D54-4332-BA94-30713307284C}" presName="composite" presStyleCnt="0"/>
      <dgm:spPr/>
    </dgm:pt>
    <dgm:pt modelId="{35092D33-6ECF-4138-95DC-4A5A66916A6A}" type="pres">
      <dgm:prSet presAssocID="{F6313565-7D54-4332-BA94-30713307284C}" presName="background" presStyleLbl="node0" presStyleIdx="0" presStyleCnt="4"/>
      <dgm:spPr/>
    </dgm:pt>
    <dgm:pt modelId="{77745338-3C04-4EA1-A873-AA427386D1F7}" type="pres">
      <dgm:prSet presAssocID="{F6313565-7D54-4332-BA94-30713307284C}" presName="text" presStyleLbl="fgAcc0" presStyleIdx="0" presStyleCnt="4">
        <dgm:presLayoutVars>
          <dgm:chPref val="3"/>
        </dgm:presLayoutVars>
      </dgm:prSet>
      <dgm:spPr/>
    </dgm:pt>
    <dgm:pt modelId="{299A0EE7-E4CF-41E4-A64A-A152A90341A2}" type="pres">
      <dgm:prSet presAssocID="{F6313565-7D54-4332-BA94-30713307284C}" presName="hierChild2" presStyleCnt="0"/>
      <dgm:spPr/>
    </dgm:pt>
    <dgm:pt modelId="{F4BDABBA-0B77-4E14-A4BB-EFFE1563C751}" type="pres">
      <dgm:prSet presAssocID="{2C8E7495-8E73-4F2A-9497-877CC9909288}" presName="hierRoot1" presStyleCnt="0"/>
      <dgm:spPr/>
    </dgm:pt>
    <dgm:pt modelId="{56279FF0-6709-41E7-9065-5B80BB8EECEE}" type="pres">
      <dgm:prSet presAssocID="{2C8E7495-8E73-4F2A-9497-877CC9909288}" presName="composite" presStyleCnt="0"/>
      <dgm:spPr/>
    </dgm:pt>
    <dgm:pt modelId="{2EF13768-EE4E-46E6-9405-F8151E91F122}" type="pres">
      <dgm:prSet presAssocID="{2C8E7495-8E73-4F2A-9497-877CC9909288}" presName="background" presStyleLbl="node0" presStyleIdx="1" presStyleCnt="4"/>
      <dgm:spPr/>
    </dgm:pt>
    <dgm:pt modelId="{CF56BC8C-DA5B-4387-A6C2-C8A7B543B26D}" type="pres">
      <dgm:prSet presAssocID="{2C8E7495-8E73-4F2A-9497-877CC9909288}" presName="text" presStyleLbl="fgAcc0" presStyleIdx="1" presStyleCnt="4">
        <dgm:presLayoutVars>
          <dgm:chPref val="3"/>
        </dgm:presLayoutVars>
      </dgm:prSet>
      <dgm:spPr/>
    </dgm:pt>
    <dgm:pt modelId="{80AEABE7-D5DC-4BA6-8B7A-F2B9A5144E75}" type="pres">
      <dgm:prSet presAssocID="{2C8E7495-8E73-4F2A-9497-877CC9909288}" presName="hierChild2" presStyleCnt="0"/>
      <dgm:spPr/>
    </dgm:pt>
    <dgm:pt modelId="{FD2EBD9F-BF0B-4EDB-AE4F-EF0BCAAB6277}" type="pres">
      <dgm:prSet presAssocID="{449309BA-3054-460A-A622-3D2AC67B70CC}" presName="hierRoot1" presStyleCnt="0"/>
      <dgm:spPr/>
    </dgm:pt>
    <dgm:pt modelId="{88697C14-618F-4E43-BB26-FE6FE81891D6}" type="pres">
      <dgm:prSet presAssocID="{449309BA-3054-460A-A622-3D2AC67B70CC}" presName="composite" presStyleCnt="0"/>
      <dgm:spPr/>
    </dgm:pt>
    <dgm:pt modelId="{F598ACD7-559D-4430-A43C-E8F4293CA3F1}" type="pres">
      <dgm:prSet presAssocID="{449309BA-3054-460A-A622-3D2AC67B70CC}" presName="background" presStyleLbl="node0" presStyleIdx="2" presStyleCnt="4"/>
      <dgm:spPr/>
    </dgm:pt>
    <dgm:pt modelId="{631776C6-2164-475A-BE86-CD73A96FFF85}" type="pres">
      <dgm:prSet presAssocID="{449309BA-3054-460A-A622-3D2AC67B70CC}" presName="text" presStyleLbl="fgAcc0" presStyleIdx="2" presStyleCnt="4">
        <dgm:presLayoutVars>
          <dgm:chPref val="3"/>
        </dgm:presLayoutVars>
      </dgm:prSet>
      <dgm:spPr/>
    </dgm:pt>
    <dgm:pt modelId="{4EB44778-8824-4859-96F2-FCC6FF63A9D6}" type="pres">
      <dgm:prSet presAssocID="{449309BA-3054-460A-A622-3D2AC67B70CC}" presName="hierChild2" presStyleCnt="0"/>
      <dgm:spPr/>
    </dgm:pt>
    <dgm:pt modelId="{BA6EC76B-3648-4F84-99F7-549C48648D0C}" type="pres">
      <dgm:prSet presAssocID="{8D9130D6-AFEF-44E3-942E-4B4E79E15A49}" presName="hierRoot1" presStyleCnt="0"/>
      <dgm:spPr/>
    </dgm:pt>
    <dgm:pt modelId="{2B9A702B-6062-437B-BBCA-5FA91A6BEC7B}" type="pres">
      <dgm:prSet presAssocID="{8D9130D6-AFEF-44E3-942E-4B4E79E15A49}" presName="composite" presStyleCnt="0"/>
      <dgm:spPr/>
    </dgm:pt>
    <dgm:pt modelId="{D062102C-9F2B-4B38-9BE0-8283222291A9}" type="pres">
      <dgm:prSet presAssocID="{8D9130D6-AFEF-44E3-942E-4B4E79E15A49}" presName="background" presStyleLbl="node0" presStyleIdx="3" presStyleCnt="4"/>
      <dgm:spPr/>
    </dgm:pt>
    <dgm:pt modelId="{C7A10C77-53D2-4B81-903A-EA8F0C7D13E3}" type="pres">
      <dgm:prSet presAssocID="{8D9130D6-AFEF-44E3-942E-4B4E79E15A49}" presName="text" presStyleLbl="fgAcc0" presStyleIdx="3" presStyleCnt="4">
        <dgm:presLayoutVars>
          <dgm:chPref val="3"/>
        </dgm:presLayoutVars>
      </dgm:prSet>
      <dgm:spPr/>
    </dgm:pt>
    <dgm:pt modelId="{14881373-8DB8-4F64-8E82-689829BD8A93}" type="pres">
      <dgm:prSet presAssocID="{8D9130D6-AFEF-44E3-942E-4B4E79E15A49}" presName="hierChild2" presStyleCnt="0"/>
      <dgm:spPr/>
    </dgm:pt>
  </dgm:ptLst>
  <dgm:cxnLst>
    <dgm:cxn modelId="{642B4D20-B630-4986-B120-89F50BE8F50C}" srcId="{D590FAC8-5475-4220-976C-7B9DF6BA6615}" destId="{8D9130D6-AFEF-44E3-942E-4B4E79E15A49}" srcOrd="3" destOrd="0" parTransId="{FE658075-0F59-43E5-BEA0-6C1A7DB79E5C}" sibTransId="{718A5195-D698-4186-ADD5-C17D58597111}"/>
    <dgm:cxn modelId="{90B08534-79D2-4F63-8A11-94C0F5CD89A0}" type="presOf" srcId="{D590FAC8-5475-4220-976C-7B9DF6BA6615}" destId="{5384C108-7340-4B24-888F-9FCB39BED0DB}" srcOrd="0" destOrd="0" presId="urn:microsoft.com/office/officeart/2005/8/layout/hierarchy1"/>
    <dgm:cxn modelId="{74BAA435-7C93-49D2-8126-8B54D9C18755}" type="presOf" srcId="{F6313565-7D54-4332-BA94-30713307284C}" destId="{77745338-3C04-4EA1-A873-AA427386D1F7}" srcOrd="0" destOrd="0" presId="urn:microsoft.com/office/officeart/2005/8/layout/hierarchy1"/>
    <dgm:cxn modelId="{7557263E-6BB2-45AD-B6DC-D378044ABDC3}" srcId="{D590FAC8-5475-4220-976C-7B9DF6BA6615}" destId="{2C8E7495-8E73-4F2A-9497-877CC9909288}" srcOrd="1" destOrd="0" parTransId="{FCE1E9A0-DB64-4085-A636-C13D27099207}" sibTransId="{0BF43E74-5C39-4E7A-94E5-1E2FFF7E389E}"/>
    <dgm:cxn modelId="{983A0C4D-FC32-4B75-B995-6401E9C8A3A4}" srcId="{D590FAC8-5475-4220-976C-7B9DF6BA6615}" destId="{449309BA-3054-460A-A622-3D2AC67B70CC}" srcOrd="2" destOrd="0" parTransId="{D4BD9F0A-6494-4978-9E73-BB3C47BD22DE}" sibTransId="{C279FD07-89F5-437E-8471-36F0D3967725}"/>
    <dgm:cxn modelId="{2806C152-E467-4B41-9F74-BBD54D56A1EC}" type="presOf" srcId="{2C8E7495-8E73-4F2A-9497-877CC9909288}" destId="{CF56BC8C-DA5B-4387-A6C2-C8A7B543B26D}" srcOrd="0" destOrd="0" presId="urn:microsoft.com/office/officeart/2005/8/layout/hierarchy1"/>
    <dgm:cxn modelId="{74EA3B78-45FD-49E5-B2EE-401444C2A3C9}" srcId="{D590FAC8-5475-4220-976C-7B9DF6BA6615}" destId="{F6313565-7D54-4332-BA94-30713307284C}" srcOrd="0" destOrd="0" parTransId="{9BA848F3-B795-4E3A-B665-73EE9DDFE944}" sibTransId="{9952F31C-3510-42A2-B79C-32EF2CBB3551}"/>
    <dgm:cxn modelId="{E57BA096-48EB-4572-B996-B47AB1826CAA}" type="presOf" srcId="{449309BA-3054-460A-A622-3D2AC67B70CC}" destId="{631776C6-2164-475A-BE86-CD73A96FFF85}" srcOrd="0" destOrd="0" presId="urn:microsoft.com/office/officeart/2005/8/layout/hierarchy1"/>
    <dgm:cxn modelId="{197E8CCC-65BE-4FFA-9C6C-30F0D99E0B0B}" type="presOf" srcId="{8D9130D6-AFEF-44E3-942E-4B4E79E15A49}" destId="{C7A10C77-53D2-4B81-903A-EA8F0C7D13E3}" srcOrd="0" destOrd="0" presId="urn:microsoft.com/office/officeart/2005/8/layout/hierarchy1"/>
    <dgm:cxn modelId="{08100B94-1CA0-4D9A-8FD9-569572A6E368}" type="presParOf" srcId="{5384C108-7340-4B24-888F-9FCB39BED0DB}" destId="{43D8A5B9-4271-475A-AB4B-CD6CB8DFCAFF}" srcOrd="0" destOrd="0" presId="urn:microsoft.com/office/officeart/2005/8/layout/hierarchy1"/>
    <dgm:cxn modelId="{5A730FCD-0F9B-4DCF-8320-7F4FD28AF8FA}" type="presParOf" srcId="{43D8A5B9-4271-475A-AB4B-CD6CB8DFCAFF}" destId="{9D80B92C-3129-44BE-937E-913A8C06C680}" srcOrd="0" destOrd="0" presId="urn:microsoft.com/office/officeart/2005/8/layout/hierarchy1"/>
    <dgm:cxn modelId="{D7DE5D66-40F7-4A6B-8116-0B588A7D493B}" type="presParOf" srcId="{9D80B92C-3129-44BE-937E-913A8C06C680}" destId="{35092D33-6ECF-4138-95DC-4A5A66916A6A}" srcOrd="0" destOrd="0" presId="urn:microsoft.com/office/officeart/2005/8/layout/hierarchy1"/>
    <dgm:cxn modelId="{74D69447-76E4-4722-8374-35BF90F04693}" type="presParOf" srcId="{9D80B92C-3129-44BE-937E-913A8C06C680}" destId="{77745338-3C04-4EA1-A873-AA427386D1F7}" srcOrd="1" destOrd="0" presId="urn:microsoft.com/office/officeart/2005/8/layout/hierarchy1"/>
    <dgm:cxn modelId="{8F94A688-FCF0-4795-A6A5-DB091D0124AA}" type="presParOf" srcId="{43D8A5B9-4271-475A-AB4B-CD6CB8DFCAFF}" destId="{299A0EE7-E4CF-41E4-A64A-A152A90341A2}" srcOrd="1" destOrd="0" presId="urn:microsoft.com/office/officeart/2005/8/layout/hierarchy1"/>
    <dgm:cxn modelId="{2915B24F-179A-437A-ABF1-6416D8CEB498}" type="presParOf" srcId="{5384C108-7340-4B24-888F-9FCB39BED0DB}" destId="{F4BDABBA-0B77-4E14-A4BB-EFFE1563C751}" srcOrd="1" destOrd="0" presId="urn:microsoft.com/office/officeart/2005/8/layout/hierarchy1"/>
    <dgm:cxn modelId="{0E04D4B9-D461-485D-AAA2-AC438E283E20}" type="presParOf" srcId="{F4BDABBA-0B77-4E14-A4BB-EFFE1563C751}" destId="{56279FF0-6709-41E7-9065-5B80BB8EECEE}" srcOrd="0" destOrd="0" presId="urn:microsoft.com/office/officeart/2005/8/layout/hierarchy1"/>
    <dgm:cxn modelId="{8466A547-A3E1-49B1-97B5-59AB6B6CB673}" type="presParOf" srcId="{56279FF0-6709-41E7-9065-5B80BB8EECEE}" destId="{2EF13768-EE4E-46E6-9405-F8151E91F122}" srcOrd="0" destOrd="0" presId="urn:microsoft.com/office/officeart/2005/8/layout/hierarchy1"/>
    <dgm:cxn modelId="{5599C6AC-1D7A-44EE-B277-78896C91D30F}" type="presParOf" srcId="{56279FF0-6709-41E7-9065-5B80BB8EECEE}" destId="{CF56BC8C-DA5B-4387-A6C2-C8A7B543B26D}" srcOrd="1" destOrd="0" presId="urn:microsoft.com/office/officeart/2005/8/layout/hierarchy1"/>
    <dgm:cxn modelId="{7043E363-09F1-42B7-A92C-3D1160BE3BCB}" type="presParOf" srcId="{F4BDABBA-0B77-4E14-A4BB-EFFE1563C751}" destId="{80AEABE7-D5DC-4BA6-8B7A-F2B9A5144E75}" srcOrd="1" destOrd="0" presId="urn:microsoft.com/office/officeart/2005/8/layout/hierarchy1"/>
    <dgm:cxn modelId="{7AB365BE-8E83-4783-B863-A1ADE1C3E233}" type="presParOf" srcId="{5384C108-7340-4B24-888F-9FCB39BED0DB}" destId="{FD2EBD9F-BF0B-4EDB-AE4F-EF0BCAAB6277}" srcOrd="2" destOrd="0" presId="urn:microsoft.com/office/officeart/2005/8/layout/hierarchy1"/>
    <dgm:cxn modelId="{665F6B08-4EDF-4B7E-97A9-FE6F4DD26E66}" type="presParOf" srcId="{FD2EBD9F-BF0B-4EDB-AE4F-EF0BCAAB6277}" destId="{88697C14-618F-4E43-BB26-FE6FE81891D6}" srcOrd="0" destOrd="0" presId="urn:microsoft.com/office/officeart/2005/8/layout/hierarchy1"/>
    <dgm:cxn modelId="{06D269FA-4507-4FEB-A333-4EE6C4906AFE}" type="presParOf" srcId="{88697C14-618F-4E43-BB26-FE6FE81891D6}" destId="{F598ACD7-559D-4430-A43C-E8F4293CA3F1}" srcOrd="0" destOrd="0" presId="urn:microsoft.com/office/officeart/2005/8/layout/hierarchy1"/>
    <dgm:cxn modelId="{C4D5A397-B55F-4D57-A949-113A3F67D021}" type="presParOf" srcId="{88697C14-618F-4E43-BB26-FE6FE81891D6}" destId="{631776C6-2164-475A-BE86-CD73A96FFF85}" srcOrd="1" destOrd="0" presId="urn:microsoft.com/office/officeart/2005/8/layout/hierarchy1"/>
    <dgm:cxn modelId="{78FF15C2-FE3D-4429-AD28-891E63D7F0F5}" type="presParOf" srcId="{FD2EBD9F-BF0B-4EDB-AE4F-EF0BCAAB6277}" destId="{4EB44778-8824-4859-96F2-FCC6FF63A9D6}" srcOrd="1" destOrd="0" presId="urn:microsoft.com/office/officeart/2005/8/layout/hierarchy1"/>
    <dgm:cxn modelId="{A94DEBDE-BE4B-4BB2-9B59-1F522DE20DA6}" type="presParOf" srcId="{5384C108-7340-4B24-888F-9FCB39BED0DB}" destId="{BA6EC76B-3648-4F84-99F7-549C48648D0C}" srcOrd="3" destOrd="0" presId="urn:microsoft.com/office/officeart/2005/8/layout/hierarchy1"/>
    <dgm:cxn modelId="{C7081B45-0497-46B1-9E56-4AA5D0215293}" type="presParOf" srcId="{BA6EC76B-3648-4F84-99F7-549C48648D0C}" destId="{2B9A702B-6062-437B-BBCA-5FA91A6BEC7B}" srcOrd="0" destOrd="0" presId="urn:microsoft.com/office/officeart/2005/8/layout/hierarchy1"/>
    <dgm:cxn modelId="{C9BFEA22-BA76-452A-A403-18B7558D6DD0}" type="presParOf" srcId="{2B9A702B-6062-437B-BBCA-5FA91A6BEC7B}" destId="{D062102C-9F2B-4B38-9BE0-8283222291A9}" srcOrd="0" destOrd="0" presId="urn:microsoft.com/office/officeart/2005/8/layout/hierarchy1"/>
    <dgm:cxn modelId="{19DA0E12-4402-41A2-BB94-B93141C6A7C0}" type="presParOf" srcId="{2B9A702B-6062-437B-BBCA-5FA91A6BEC7B}" destId="{C7A10C77-53D2-4B81-903A-EA8F0C7D13E3}" srcOrd="1" destOrd="0" presId="urn:microsoft.com/office/officeart/2005/8/layout/hierarchy1"/>
    <dgm:cxn modelId="{1CBA74EA-1DFF-4BF2-9AB7-0A8FB7DD1588}" type="presParOf" srcId="{BA6EC76B-3648-4F84-99F7-549C48648D0C}" destId="{14881373-8DB8-4F64-8E82-689829BD8A9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AD29A4-CE6D-4785-AF7A-6B9FB8F4FEEC}">
      <dsp:nvSpPr>
        <dsp:cNvPr id="0" name=""/>
        <dsp:cNvSpPr/>
      </dsp:nvSpPr>
      <dsp:spPr>
        <a:xfrm>
          <a:off x="0"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B79BFC-9CE6-4306-905C-5A7CF391044A}">
      <dsp:nvSpPr>
        <dsp:cNvPr id="0" name=""/>
        <dsp:cNvSpPr/>
      </dsp:nvSpPr>
      <dsp:spPr>
        <a:xfrm>
          <a:off x="324326"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How is equity defined?</a:t>
          </a:r>
        </a:p>
      </dsp:txBody>
      <dsp:txXfrm>
        <a:off x="378614" y="886531"/>
        <a:ext cx="2810360" cy="1744948"/>
      </dsp:txXfrm>
    </dsp:sp>
    <dsp:sp modelId="{6CF8C22F-B1F4-444A-9954-79205F06F22B}">
      <dsp:nvSpPr>
        <dsp:cNvPr id="0" name=""/>
        <dsp:cNvSpPr/>
      </dsp:nvSpPr>
      <dsp:spPr>
        <a:xfrm>
          <a:off x="3567588"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2D292A-7D46-4B53-9A30-F8957018FDCF}">
      <dsp:nvSpPr>
        <dsp:cNvPr id="0" name=""/>
        <dsp:cNvSpPr/>
      </dsp:nvSpPr>
      <dsp:spPr>
        <a:xfrm>
          <a:off x="3891915"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How is equity implemented within the focus area?</a:t>
          </a:r>
        </a:p>
      </dsp:txBody>
      <dsp:txXfrm>
        <a:off x="3946203" y="886531"/>
        <a:ext cx="2810360" cy="1744948"/>
      </dsp:txXfrm>
    </dsp:sp>
    <dsp:sp modelId="{C04A0B62-ACD2-4AF4-BD9F-E55F54D26FEF}">
      <dsp:nvSpPr>
        <dsp:cNvPr id="0" name=""/>
        <dsp:cNvSpPr/>
      </dsp:nvSpPr>
      <dsp:spPr>
        <a:xfrm>
          <a:off x="7135177"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AD55CF-0729-48AE-B2E7-32333305DBEF}">
      <dsp:nvSpPr>
        <dsp:cNvPr id="0" name=""/>
        <dsp:cNvSpPr/>
      </dsp:nvSpPr>
      <dsp:spPr>
        <a:xfrm>
          <a:off x="7459503"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How is success measured?</a:t>
          </a:r>
        </a:p>
      </dsp:txBody>
      <dsp:txXfrm>
        <a:off x="7513791" y="886531"/>
        <a:ext cx="2810360" cy="1744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227D3-8F28-49C8-8F8D-57E4E1534C13}">
      <dsp:nvSpPr>
        <dsp:cNvPr id="0" name=""/>
        <dsp:cNvSpPr/>
      </dsp:nvSpPr>
      <dsp:spPr>
        <a:xfrm>
          <a:off x="0" y="42799"/>
          <a:ext cx="6666833" cy="12729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Institutional Diversity, Equity, and Inclusion Reports Evaluation Process</a:t>
          </a:r>
        </a:p>
      </dsp:txBody>
      <dsp:txXfrm>
        <a:off x="62141" y="104940"/>
        <a:ext cx="6542551" cy="1148678"/>
      </dsp:txXfrm>
    </dsp:sp>
    <dsp:sp modelId="{D14593A2-1CE5-4CF1-9894-DAD58FC0B0BA}">
      <dsp:nvSpPr>
        <dsp:cNvPr id="0" name=""/>
        <dsp:cNvSpPr/>
      </dsp:nvSpPr>
      <dsp:spPr>
        <a:xfrm>
          <a:off x="0" y="1407919"/>
          <a:ext cx="6666833" cy="1272960"/>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Academic Leadership Development Institute (ALDI)</a:t>
          </a:r>
        </a:p>
      </dsp:txBody>
      <dsp:txXfrm>
        <a:off x="62141" y="1470060"/>
        <a:ext cx="6542551" cy="1148678"/>
      </dsp:txXfrm>
    </dsp:sp>
    <dsp:sp modelId="{5975F432-239B-4B37-8EB1-994590968513}">
      <dsp:nvSpPr>
        <dsp:cNvPr id="0" name=""/>
        <dsp:cNvSpPr/>
      </dsp:nvSpPr>
      <dsp:spPr>
        <a:xfrm>
          <a:off x="0" y="2773040"/>
          <a:ext cx="6666833" cy="1272960"/>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Higher EDquity Campaign</a:t>
          </a:r>
        </a:p>
      </dsp:txBody>
      <dsp:txXfrm>
        <a:off x="62141" y="2835181"/>
        <a:ext cx="6542551" cy="1148678"/>
      </dsp:txXfrm>
    </dsp:sp>
    <dsp:sp modelId="{6E8F62A3-EB57-4674-8DC0-9D9BA0811CD0}">
      <dsp:nvSpPr>
        <dsp:cNvPr id="0" name=""/>
        <dsp:cNvSpPr/>
      </dsp:nvSpPr>
      <dsp:spPr>
        <a:xfrm>
          <a:off x="0" y="4138160"/>
          <a:ext cx="6666833" cy="127296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Cultural Competence Certification</a:t>
          </a:r>
        </a:p>
      </dsp:txBody>
      <dsp:txXfrm>
        <a:off x="62141" y="4200301"/>
        <a:ext cx="6542551" cy="11486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47517-A0F9-44B1-8AC2-6DF88A0CD13E}">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A121B2-1BCE-46F3-BF92-014C33CA8DE0}">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The purpose of the institutional diversity plan is to outline goals and strategies within the three focus areas (Opportunity, Success, Impact) that the institution will use to promote diversity, equity and inclusion on campus and to outline an appropriate plan for assessment. </a:t>
          </a:r>
        </a:p>
      </dsp:txBody>
      <dsp:txXfrm>
        <a:off x="696297" y="538547"/>
        <a:ext cx="4171627" cy="2590157"/>
      </dsp:txXfrm>
    </dsp:sp>
    <dsp:sp modelId="{A73D9D37-B84E-42D2-80BE-E6810CEB193B}">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512317-D90B-450E-9C74-EECA19394A7D}">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Plans are submitted for review annually in March. Institutions that do not meet the standards of the rubric (24/36-universities; 22/34-community colleges) will lose automatic eligibility to offer new academic programs. </a:t>
          </a:r>
        </a:p>
      </dsp:txBody>
      <dsp:txXfrm>
        <a:off x="5991936" y="538547"/>
        <a:ext cx="4171627" cy="25901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19E707-52B8-4C77-8573-E7067E6BC1A6}">
      <dsp:nvSpPr>
        <dsp:cNvPr id="0" name=""/>
        <dsp:cNvSpPr/>
      </dsp:nvSpPr>
      <dsp:spPr>
        <a:xfrm>
          <a:off x="1283" y="673807"/>
          <a:ext cx="5006206" cy="3003723"/>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ALDI is a professional development opportunity designed to develop more campus leaders among early career, underrepresented minority faculty and staff who aspire to leadership positions. </a:t>
          </a:r>
        </a:p>
      </dsp:txBody>
      <dsp:txXfrm>
        <a:off x="1283" y="673807"/>
        <a:ext cx="5006206" cy="3003723"/>
      </dsp:txXfrm>
    </dsp:sp>
    <dsp:sp modelId="{909F1E02-523E-4D89-A874-1BAA4890C1C0}">
      <dsp:nvSpPr>
        <dsp:cNvPr id="0" name=""/>
        <dsp:cNvSpPr/>
      </dsp:nvSpPr>
      <dsp:spPr>
        <a:xfrm>
          <a:off x="5508110" y="673807"/>
          <a:ext cx="5006206" cy="3003723"/>
        </a:xfrm>
        <a:prstGeom prst="rect">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The goal is to provide participants with a comprehensive view of postsecondary education from both national and statewide perspectives and connect with colleagues who share similar goals.  </a:t>
          </a:r>
        </a:p>
      </dsp:txBody>
      <dsp:txXfrm>
        <a:off x="5508110" y="673807"/>
        <a:ext cx="5006206" cy="30037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092D33-6ECF-4138-95DC-4A5A66916A6A}">
      <dsp:nvSpPr>
        <dsp:cNvPr id="0" name=""/>
        <dsp:cNvSpPr/>
      </dsp:nvSpPr>
      <dsp:spPr>
        <a:xfrm>
          <a:off x="3040" y="801093"/>
          <a:ext cx="2170958" cy="137855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745338-3C04-4EA1-A873-AA427386D1F7}">
      <dsp:nvSpPr>
        <dsp:cNvPr id="0" name=""/>
        <dsp:cNvSpPr/>
      </dsp:nvSpPr>
      <dsp:spPr>
        <a:xfrm>
          <a:off x="244258" y="1030249"/>
          <a:ext cx="2170958" cy="1378558"/>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Higher EDquity Symposium</a:t>
          </a:r>
        </a:p>
      </dsp:txBody>
      <dsp:txXfrm>
        <a:off x="284635" y="1070626"/>
        <a:ext cx="2090204" cy="1297804"/>
      </dsp:txXfrm>
    </dsp:sp>
    <dsp:sp modelId="{2EF13768-EE4E-46E6-9405-F8151E91F122}">
      <dsp:nvSpPr>
        <dsp:cNvPr id="0" name=""/>
        <dsp:cNvSpPr/>
      </dsp:nvSpPr>
      <dsp:spPr>
        <a:xfrm>
          <a:off x="2656434" y="801093"/>
          <a:ext cx="2170958" cy="137855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56BC8C-DA5B-4387-A6C2-C8A7B543B26D}">
      <dsp:nvSpPr>
        <dsp:cNvPr id="0" name=""/>
        <dsp:cNvSpPr/>
      </dsp:nvSpPr>
      <dsp:spPr>
        <a:xfrm>
          <a:off x="2897652" y="1030249"/>
          <a:ext cx="2170958" cy="1378558"/>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Higher EDquity Webinar Series</a:t>
          </a:r>
        </a:p>
      </dsp:txBody>
      <dsp:txXfrm>
        <a:off x="2938029" y="1070626"/>
        <a:ext cx="2090204" cy="1297804"/>
      </dsp:txXfrm>
    </dsp:sp>
    <dsp:sp modelId="{F598ACD7-559D-4430-A43C-E8F4293CA3F1}">
      <dsp:nvSpPr>
        <dsp:cNvPr id="0" name=""/>
        <dsp:cNvSpPr/>
      </dsp:nvSpPr>
      <dsp:spPr>
        <a:xfrm>
          <a:off x="5309828" y="801093"/>
          <a:ext cx="2170958" cy="137855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1776C6-2164-475A-BE86-CD73A96FFF85}">
      <dsp:nvSpPr>
        <dsp:cNvPr id="0" name=""/>
        <dsp:cNvSpPr/>
      </dsp:nvSpPr>
      <dsp:spPr>
        <a:xfrm>
          <a:off x="5551046" y="1030249"/>
          <a:ext cx="2170958" cy="1378558"/>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DEI Resource Hub</a:t>
          </a:r>
        </a:p>
      </dsp:txBody>
      <dsp:txXfrm>
        <a:off x="5591423" y="1070626"/>
        <a:ext cx="2090204" cy="1297804"/>
      </dsp:txXfrm>
    </dsp:sp>
    <dsp:sp modelId="{D062102C-9F2B-4B38-9BE0-8283222291A9}">
      <dsp:nvSpPr>
        <dsp:cNvPr id="0" name=""/>
        <dsp:cNvSpPr/>
      </dsp:nvSpPr>
      <dsp:spPr>
        <a:xfrm>
          <a:off x="7963222" y="801093"/>
          <a:ext cx="2170958" cy="137855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A10C77-53D2-4B81-903A-EA8F0C7D13E3}">
      <dsp:nvSpPr>
        <dsp:cNvPr id="0" name=""/>
        <dsp:cNvSpPr/>
      </dsp:nvSpPr>
      <dsp:spPr>
        <a:xfrm>
          <a:off x="8204440" y="1030249"/>
          <a:ext cx="2170958" cy="1378558"/>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DEI Listserv &amp; Newsletter</a:t>
          </a:r>
        </a:p>
      </dsp:txBody>
      <dsp:txXfrm>
        <a:off x="8244817" y="1070626"/>
        <a:ext cx="2090204" cy="129780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1B2135-6B0E-45E7-AC26-0FBC4FC7279B}" type="datetimeFigureOut">
              <a:rPr lang="en-US" smtClean="0"/>
              <a:t>4/10/2023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4933A2-46A9-4C4F-A91B-FA3EC6609510}" type="slidenum">
              <a:rPr lang="en-US" smtClean="0"/>
              <a:t>‹#›</a:t>
            </a:fld>
            <a:endParaRPr lang="en-US"/>
          </a:p>
        </p:txBody>
      </p:sp>
    </p:spTree>
    <p:extLst>
      <p:ext uri="{BB962C8B-B14F-4D97-AF65-F5344CB8AC3E}">
        <p14:creationId xmlns:p14="http://schemas.microsoft.com/office/powerpoint/2010/main" val="3633741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3550" indent="-463550">
              <a:spcAft>
                <a:spcPts val="1200"/>
              </a:spcAft>
            </a:pPr>
            <a:endParaRPr lang="en-US" dirty="0">
              <a:solidFill>
                <a:srgbClr val="000000"/>
              </a:solidFill>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7826ABD-28C0-4963-A3E4-C26DEA40917F}" type="slidenum">
              <a:rPr lang="en-US" smtClean="0"/>
              <a:t>4</a:t>
            </a:fld>
            <a:endParaRPr lang="en-US"/>
          </a:p>
        </p:txBody>
      </p:sp>
    </p:spTree>
    <p:extLst>
      <p:ext uri="{BB962C8B-B14F-4D97-AF65-F5344CB8AC3E}">
        <p14:creationId xmlns:p14="http://schemas.microsoft.com/office/powerpoint/2010/main" val="3923282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1892F-B16A-EDFD-728D-6249718755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2B6E41-EB91-BFB3-F18C-827F76ACCD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5B3792-E41E-B50A-D8C0-0FBBE2078E52}"/>
              </a:ext>
            </a:extLst>
          </p:cNvPr>
          <p:cNvSpPr>
            <a:spLocks noGrp="1"/>
          </p:cNvSpPr>
          <p:nvPr>
            <p:ph type="dt" sz="half" idx="10"/>
          </p:nvPr>
        </p:nvSpPr>
        <p:spPr/>
        <p:txBody>
          <a:bodyPr/>
          <a:lstStyle/>
          <a:p>
            <a:fld id="{A5B6E36E-5239-41D8-BD3D-29F16E9B6960}" type="datetimeFigureOut">
              <a:rPr lang="en-US" smtClean="0"/>
              <a:t>4/10/2023</a:t>
            </a:fld>
            <a:endParaRPr lang="en-US"/>
          </a:p>
        </p:txBody>
      </p:sp>
      <p:sp>
        <p:nvSpPr>
          <p:cNvPr id="5" name="Footer Placeholder 4">
            <a:extLst>
              <a:ext uri="{FF2B5EF4-FFF2-40B4-BE49-F238E27FC236}">
                <a16:creationId xmlns:a16="http://schemas.microsoft.com/office/drawing/2014/main" id="{38F136DF-9426-4AF7-E714-7C1909C537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D50B8B-FFBA-A239-20F0-187A29A2DF63}"/>
              </a:ext>
            </a:extLst>
          </p:cNvPr>
          <p:cNvSpPr>
            <a:spLocks noGrp="1"/>
          </p:cNvSpPr>
          <p:nvPr>
            <p:ph type="sldNum" sz="quarter" idx="12"/>
          </p:nvPr>
        </p:nvSpPr>
        <p:spPr/>
        <p:txBody>
          <a:bodyPr/>
          <a:lstStyle/>
          <a:p>
            <a:fld id="{AFB42AF3-A547-4206-8DC0-787C066ADC3A}" type="slidenum">
              <a:rPr lang="en-US" smtClean="0"/>
              <a:t>‹#›</a:t>
            </a:fld>
            <a:endParaRPr lang="en-US"/>
          </a:p>
        </p:txBody>
      </p:sp>
    </p:spTree>
    <p:extLst>
      <p:ext uri="{BB962C8B-B14F-4D97-AF65-F5344CB8AC3E}">
        <p14:creationId xmlns:p14="http://schemas.microsoft.com/office/powerpoint/2010/main" val="4066769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F8DC4-DD3F-2087-43AD-166738C675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7BB995-5E37-22D2-4B18-5035AC8709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CE5286-8F03-B536-949D-99F17AEE2899}"/>
              </a:ext>
            </a:extLst>
          </p:cNvPr>
          <p:cNvSpPr>
            <a:spLocks noGrp="1"/>
          </p:cNvSpPr>
          <p:nvPr>
            <p:ph type="dt" sz="half" idx="10"/>
          </p:nvPr>
        </p:nvSpPr>
        <p:spPr/>
        <p:txBody>
          <a:bodyPr/>
          <a:lstStyle/>
          <a:p>
            <a:fld id="{A5B6E36E-5239-41D8-BD3D-29F16E9B6960}" type="datetimeFigureOut">
              <a:rPr lang="en-US" smtClean="0"/>
              <a:t>4/10/2023</a:t>
            </a:fld>
            <a:endParaRPr lang="en-US"/>
          </a:p>
        </p:txBody>
      </p:sp>
      <p:sp>
        <p:nvSpPr>
          <p:cNvPr id="5" name="Footer Placeholder 4">
            <a:extLst>
              <a:ext uri="{FF2B5EF4-FFF2-40B4-BE49-F238E27FC236}">
                <a16:creationId xmlns:a16="http://schemas.microsoft.com/office/drawing/2014/main" id="{27749502-B734-CE4C-913F-58FD6F74AE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F25351-9852-A8F5-44FE-724D09DBA659}"/>
              </a:ext>
            </a:extLst>
          </p:cNvPr>
          <p:cNvSpPr>
            <a:spLocks noGrp="1"/>
          </p:cNvSpPr>
          <p:nvPr>
            <p:ph type="sldNum" sz="quarter" idx="12"/>
          </p:nvPr>
        </p:nvSpPr>
        <p:spPr/>
        <p:txBody>
          <a:bodyPr/>
          <a:lstStyle/>
          <a:p>
            <a:fld id="{AFB42AF3-A547-4206-8DC0-787C066ADC3A}" type="slidenum">
              <a:rPr lang="en-US" smtClean="0"/>
              <a:t>‹#›</a:t>
            </a:fld>
            <a:endParaRPr lang="en-US"/>
          </a:p>
        </p:txBody>
      </p:sp>
    </p:spTree>
    <p:extLst>
      <p:ext uri="{BB962C8B-B14F-4D97-AF65-F5344CB8AC3E}">
        <p14:creationId xmlns:p14="http://schemas.microsoft.com/office/powerpoint/2010/main" val="3487461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A8CF59-A102-4C56-8F70-DFFC0018F1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84EF39-0DD6-F69E-1FAB-4A050FFED9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8553DD-D8E8-9653-4632-0FF88C1601A0}"/>
              </a:ext>
            </a:extLst>
          </p:cNvPr>
          <p:cNvSpPr>
            <a:spLocks noGrp="1"/>
          </p:cNvSpPr>
          <p:nvPr>
            <p:ph type="dt" sz="half" idx="10"/>
          </p:nvPr>
        </p:nvSpPr>
        <p:spPr/>
        <p:txBody>
          <a:bodyPr/>
          <a:lstStyle/>
          <a:p>
            <a:fld id="{A5B6E36E-5239-41D8-BD3D-29F16E9B6960}" type="datetimeFigureOut">
              <a:rPr lang="en-US" smtClean="0"/>
              <a:t>4/10/2023</a:t>
            </a:fld>
            <a:endParaRPr lang="en-US"/>
          </a:p>
        </p:txBody>
      </p:sp>
      <p:sp>
        <p:nvSpPr>
          <p:cNvPr id="5" name="Footer Placeholder 4">
            <a:extLst>
              <a:ext uri="{FF2B5EF4-FFF2-40B4-BE49-F238E27FC236}">
                <a16:creationId xmlns:a16="http://schemas.microsoft.com/office/drawing/2014/main" id="{BA298847-4F94-052B-6162-1BF06A80ED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87414C-FA0F-B3F7-C4EC-B49F9094A57A}"/>
              </a:ext>
            </a:extLst>
          </p:cNvPr>
          <p:cNvSpPr>
            <a:spLocks noGrp="1"/>
          </p:cNvSpPr>
          <p:nvPr>
            <p:ph type="sldNum" sz="quarter" idx="12"/>
          </p:nvPr>
        </p:nvSpPr>
        <p:spPr/>
        <p:txBody>
          <a:bodyPr/>
          <a:lstStyle/>
          <a:p>
            <a:fld id="{AFB42AF3-A547-4206-8DC0-787C066ADC3A}" type="slidenum">
              <a:rPr lang="en-US" smtClean="0"/>
              <a:t>‹#›</a:t>
            </a:fld>
            <a:endParaRPr lang="en-US"/>
          </a:p>
        </p:txBody>
      </p:sp>
    </p:spTree>
    <p:extLst>
      <p:ext uri="{BB962C8B-B14F-4D97-AF65-F5344CB8AC3E}">
        <p14:creationId xmlns:p14="http://schemas.microsoft.com/office/powerpoint/2010/main" val="3253751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Quote/HEM Title and Content">
    <p:spTree>
      <p:nvGrpSpPr>
        <p:cNvPr id="1" name=""/>
        <p:cNvGrpSpPr/>
        <p:nvPr/>
      </p:nvGrpSpPr>
      <p:grpSpPr>
        <a:xfrm>
          <a:off x="0" y="0"/>
          <a:ext cx="0" cy="0"/>
          <a:chOff x="0" y="0"/>
          <a:chExt cx="0" cy="0"/>
        </a:xfrm>
      </p:grpSpPr>
      <p:sp>
        <p:nvSpPr>
          <p:cNvPr id="7" name="Freeform 6"/>
          <p:cNvSpPr/>
          <p:nvPr userDrawn="1"/>
        </p:nvSpPr>
        <p:spPr bwMode="auto">
          <a:xfrm>
            <a:off x="0" y="0"/>
            <a:ext cx="12192000" cy="1371600"/>
          </a:xfrm>
          <a:prstGeom prst="rect">
            <a:avLst/>
          </a:prstGeom>
          <a:gradFill>
            <a:gsLst>
              <a:gs pos="0">
                <a:srgbClr val="005495"/>
              </a:gs>
              <a:gs pos="100000">
                <a:srgbClr val="0075CC"/>
              </a:gs>
            </a:gsLst>
          </a:gradFill>
          <a:ln/>
        </p:spPr>
        <p:style>
          <a:lnRef idx="1">
            <a:schemeClr val="accent1"/>
          </a:lnRef>
          <a:fillRef idx="3">
            <a:schemeClr val="accent1"/>
          </a:fillRef>
          <a:effectRef idx="2">
            <a:schemeClr val="accent1"/>
          </a:effectRef>
          <a:fontRef idx="minor">
            <a:schemeClr val="lt1"/>
          </a:fontRef>
        </p:style>
        <p:txBody>
          <a:bodyPr/>
          <a:lstStyle/>
          <a:p>
            <a:endParaRPr lang="en-US" sz="1800"/>
          </a:p>
        </p:txBody>
      </p:sp>
      <p:sp>
        <p:nvSpPr>
          <p:cNvPr id="2" name="Title 1"/>
          <p:cNvSpPr>
            <a:spLocks noGrp="1"/>
          </p:cNvSpPr>
          <p:nvPr>
            <p:ph type="title"/>
          </p:nvPr>
        </p:nvSpPr>
        <p:spPr>
          <a:xfrm>
            <a:off x="609600" y="152402"/>
            <a:ext cx="9448800" cy="1219198"/>
          </a:xfrm>
        </p:spPr>
        <p:txBody>
          <a:bodyPr anchor="ctr" anchorCtr="0"/>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711200" y="1534394"/>
            <a:ext cx="10871200" cy="44854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7A87C2B-C0D7-465F-A2C1-383D1D493A00}" type="slidenum">
              <a:rPr lang="en-US" smtClean="0"/>
              <a:t>‹#›</a:t>
            </a:fld>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4000" y="162793"/>
            <a:ext cx="1422400" cy="1066800"/>
          </a:xfrm>
          <a:prstGeom prst="rect">
            <a:avLst/>
          </a:prstGeom>
        </p:spPr>
      </p:pic>
    </p:spTree>
    <p:extLst>
      <p:ext uri="{BB962C8B-B14F-4D97-AF65-F5344CB8AC3E}">
        <p14:creationId xmlns:p14="http://schemas.microsoft.com/office/powerpoint/2010/main" val="22549493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Right-Aligned Title Slide with Photo">
    <p:bg>
      <p:bgPr>
        <a:gradFill>
          <a:gsLst>
            <a:gs pos="0">
              <a:srgbClr val="005495"/>
            </a:gs>
            <a:gs pos="100000">
              <a:srgbClr val="0075CC"/>
            </a:gs>
          </a:gsLst>
          <a:lin ang="16200000" scaled="0"/>
        </a:gra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6096000" y="990601"/>
            <a:ext cx="5791200" cy="2738301"/>
          </a:xfrm>
        </p:spPr>
        <p:txBody>
          <a:bodyPr anchor="b" anchorCtr="0">
            <a:normAutofit/>
          </a:bodyPr>
          <a:lstStyle>
            <a:lvl1pPr algn="l">
              <a:defRPr sz="3200" b="1">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r>
              <a:rPr lang="en-US" dirty="0"/>
              <a:t>Presentation Title</a:t>
            </a:r>
          </a:p>
        </p:txBody>
      </p:sp>
      <p:sp>
        <p:nvSpPr>
          <p:cNvPr id="14" name="Subtitle 2"/>
          <p:cNvSpPr>
            <a:spLocks noGrp="1"/>
          </p:cNvSpPr>
          <p:nvPr>
            <p:ph type="subTitle" idx="1" hasCustomPrompt="1"/>
          </p:nvPr>
        </p:nvSpPr>
        <p:spPr>
          <a:xfrm>
            <a:off x="6096000" y="4060370"/>
            <a:ext cx="5791200" cy="1920240"/>
          </a:xfrm>
        </p:spPr>
        <p:txBody>
          <a:bodyPr lIns="182880" rIns="182880"/>
          <a:lstStyle>
            <a:lvl1pPr marL="0" indent="0" algn="l">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a:t>
            </a:r>
          </a:p>
          <a:p>
            <a:r>
              <a:rPr lang="en-US" dirty="0"/>
              <a:t>Job Title</a:t>
            </a:r>
          </a:p>
          <a:p>
            <a:r>
              <a:rPr lang="en-US" dirty="0"/>
              <a:t>Date</a:t>
            </a:r>
          </a:p>
        </p:txBody>
      </p:sp>
      <p:cxnSp>
        <p:nvCxnSpPr>
          <p:cNvPr id="7" name="Straight Connector 6">
            <a:extLst>
              <a:ext uri="{FF2B5EF4-FFF2-40B4-BE49-F238E27FC236}">
                <a16:creationId xmlns:a16="http://schemas.microsoft.com/office/drawing/2014/main" id="{81D4DED5-2971-4D39-984A-0B9A1DD86F67}"/>
              </a:ext>
            </a:extLst>
          </p:cNvPr>
          <p:cNvCxnSpPr>
            <a:cxnSpLocks/>
          </p:cNvCxnSpPr>
          <p:nvPr userDrawn="1"/>
        </p:nvCxnSpPr>
        <p:spPr>
          <a:xfrm>
            <a:off x="6248400" y="3886200"/>
            <a:ext cx="56692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1794D5CC-7F60-4DF7-90E8-E431E6627C75}"/>
              </a:ext>
            </a:extLst>
          </p:cNvPr>
          <p:cNvGrpSpPr/>
          <p:nvPr userDrawn="1"/>
        </p:nvGrpSpPr>
        <p:grpSpPr>
          <a:xfrm>
            <a:off x="9372600" y="6096000"/>
            <a:ext cx="2209800" cy="657115"/>
            <a:chOff x="3327935" y="6096000"/>
            <a:chExt cx="2216129" cy="657115"/>
          </a:xfrm>
        </p:grpSpPr>
        <p:pic>
          <p:nvPicPr>
            <p:cNvPr id="10" name="Picture 9">
              <a:extLst>
                <a:ext uri="{FF2B5EF4-FFF2-40B4-BE49-F238E27FC236}">
                  <a16:creationId xmlns:a16="http://schemas.microsoft.com/office/drawing/2014/main" id="{80EFF173-8A0A-4EED-81D0-7D0459B95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7935" y="6170185"/>
              <a:ext cx="1149329" cy="548640"/>
            </a:xfrm>
            <a:prstGeom prst="rect">
              <a:avLst/>
            </a:prstGeom>
          </p:spPr>
        </p:pic>
        <p:pic>
          <p:nvPicPr>
            <p:cNvPr id="11" name="Picture 10" descr="Text, logo, company name&#10;&#10;Description automatically generated">
              <a:extLst>
                <a:ext uri="{FF2B5EF4-FFF2-40B4-BE49-F238E27FC236}">
                  <a16:creationId xmlns:a16="http://schemas.microsoft.com/office/drawing/2014/main" id="{4051D5B1-F508-4399-9864-D56305A25A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0" y="6096000"/>
              <a:ext cx="972064" cy="657115"/>
            </a:xfrm>
            <a:prstGeom prst="rect">
              <a:avLst/>
            </a:prstGeom>
          </p:spPr>
        </p:pic>
      </p:grpSp>
      <p:sp>
        <p:nvSpPr>
          <p:cNvPr id="5" name="Picture Placeholder 4">
            <a:extLst>
              <a:ext uri="{FF2B5EF4-FFF2-40B4-BE49-F238E27FC236}">
                <a16:creationId xmlns:a16="http://schemas.microsoft.com/office/drawing/2014/main" id="{D44167E4-DEBF-43D6-990F-676E011A3AE4}"/>
              </a:ext>
            </a:extLst>
          </p:cNvPr>
          <p:cNvSpPr>
            <a:spLocks noGrp="1"/>
          </p:cNvSpPr>
          <p:nvPr>
            <p:ph type="pic" sz="quarter" idx="10"/>
          </p:nvPr>
        </p:nvSpPr>
        <p:spPr>
          <a:xfrm>
            <a:off x="0" y="0"/>
            <a:ext cx="5562600" cy="6858000"/>
          </a:xfrm>
        </p:spPr>
        <p:txBody>
          <a:bodyPr/>
          <a:lstStyle>
            <a:lvl1pPr marL="0" indent="0">
              <a:buNone/>
              <a:defRPr/>
            </a:lvl1pPr>
          </a:lstStyle>
          <a:p>
            <a:endParaRPr lang="en-US" dirty="0"/>
          </a:p>
        </p:txBody>
      </p:sp>
    </p:spTree>
    <p:extLst>
      <p:ext uri="{BB962C8B-B14F-4D97-AF65-F5344CB8AC3E}">
        <p14:creationId xmlns:p14="http://schemas.microsoft.com/office/powerpoint/2010/main" val="418084834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End Slide">
    <p:bg>
      <p:bgPr>
        <a:gradFill>
          <a:gsLst>
            <a:gs pos="0">
              <a:srgbClr val="005495"/>
            </a:gs>
            <a:gs pos="100000">
              <a:srgbClr val="0075CC"/>
            </a:gs>
          </a:gsLst>
          <a:lin ang="162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048000" y="3200400"/>
            <a:ext cx="5892800" cy="1752600"/>
          </a:xfrm>
        </p:spPr>
        <p:txBody>
          <a:bodyPr/>
          <a:lstStyle>
            <a:lvl1pPr marL="0" indent="0" algn="ctr">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a:t>
            </a:r>
            <a:br>
              <a:rPr lang="en-US" dirty="0"/>
            </a:br>
            <a:r>
              <a:rPr lang="en-US" dirty="0"/>
              <a:t>Email</a:t>
            </a:r>
            <a:br>
              <a:rPr lang="en-US" dirty="0"/>
            </a:br>
            <a:r>
              <a:rPr lang="en-US" dirty="0"/>
              <a:t>Phone Number</a:t>
            </a:r>
          </a:p>
        </p:txBody>
      </p:sp>
      <p:sp>
        <p:nvSpPr>
          <p:cNvPr id="6" name="TextBox 5"/>
          <p:cNvSpPr txBox="1"/>
          <p:nvPr userDrawn="1"/>
        </p:nvSpPr>
        <p:spPr>
          <a:xfrm>
            <a:off x="3048000" y="5181600"/>
            <a:ext cx="5892800" cy="369332"/>
          </a:xfrm>
          <a:prstGeom prst="rect">
            <a:avLst/>
          </a:prstGeom>
          <a:noFill/>
        </p:spPr>
        <p:txBody>
          <a:bodyPr wrap="square" rtlCol="0">
            <a:spAutoFit/>
          </a:bodyPr>
          <a:lstStyle/>
          <a:p>
            <a:endParaRPr lang="en-US" sz="1800" dirty="0"/>
          </a:p>
        </p:txBody>
      </p:sp>
      <p:grpSp>
        <p:nvGrpSpPr>
          <p:cNvPr id="25" name="Group 24"/>
          <p:cNvGrpSpPr/>
          <p:nvPr userDrawn="1"/>
        </p:nvGrpSpPr>
        <p:grpSpPr>
          <a:xfrm>
            <a:off x="894082" y="5040874"/>
            <a:ext cx="3779519" cy="444601"/>
            <a:chOff x="670561" y="5040873"/>
            <a:chExt cx="2834639" cy="444601"/>
          </a:xfrm>
        </p:grpSpPr>
        <p:sp>
          <p:nvSpPr>
            <p:cNvPr id="13" name="TextBox 12"/>
            <p:cNvSpPr txBox="1"/>
            <p:nvPr userDrawn="1"/>
          </p:nvSpPr>
          <p:spPr>
            <a:xfrm>
              <a:off x="1123488" y="5124675"/>
              <a:ext cx="2381712" cy="276999"/>
            </a:xfrm>
            <a:prstGeom prst="rect">
              <a:avLst/>
            </a:prstGeom>
            <a:noFill/>
            <a:ln>
              <a:noFill/>
            </a:ln>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Twitter: </a:t>
              </a:r>
              <a:r>
                <a:rPr lang="en-US" sz="1200" dirty="0" err="1">
                  <a:solidFill>
                    <a:schemeClr val="bg1"/>
                  </a:solidFill>
                  <a:latin typeface="Arial" panose="020B0604020202020204" pitchFamily="34" charset="0"/>
                  <a:cs typeface="Arial" panose="020B0604020202020204" pitchFamily="34" charset="0"/>
                </a:rPr>
                <a:t>CPENews</a:t>
              </a:r>
              <a:r>
                <a:rPr lang="en-US" sz="1200" baseline="0" dirty="0">
                  <a:solidFill>
                    <a:schemeClr val="bg1"/>
                  </a:solidFill>
                  <a:latin typeface="Arial" panose="020B0604020202020204" pitchFamily="34" charset="0"/>
                  <a:cs typeface="Arial" panose="020B0604020202020204" pitchFamily="34" charset="0"/>
                </a:rPr>
                <a:t> and </a:t>
              </a:r>
              <a:r>
                <a:rPr lang="en-US" sz="1200" baseline="0" dirty="0" err="1">
                  <a:solidFill>
                    <a:schemeClr val="bg1"/>
                  </a:solidFill>
                  <a:latin typeface="Arial" panose="020B0604020202020204" pitchFamily="34" charset="0"/>
                  <a:cs typeface="Arial" panose="020B0604020202020204" pitchFamily="34" charset="0"/>
                </a:rPr>
                <a:t>CPEPres</a:t>
              </a:r>
              <a:endParaRPr lang="en-US" sz="1200" dirty="0">
                <a:solidFill>
                  <a:schemeClr val="bg1"/>
                </a:solidFill>
                <a:latin typeface="Arial" panose="020B0604020202020204" pitchFamily="34" charset="0"/>
                <a:cs typeface="Arial" panose="020B0604020202020204" pitchFamily="34" charset="0"/>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561" y="5040873"/>
              <a:ext cx="444601" cy="444601"/>
            </a:xfrm>
            <a:prstGeom prst="rect">
              <a:avLst/>
            </a:prstGeom>
          </p:spPr>
        </p:pic>
      </p:grpSp>
      <p:grpSp>
        <p:nvGrpSpPr>
          <p:cNvPr id="20" name="Group 19"/>
          <p:cNvGrpSpPr/>
          <p:nvPr userDrawn="1"/>
        </p:nvGrpSpPr>
        <p:grpSpPr>
          <a:xfrm>
            <a:off x="4970002" y="5049049"/>
            <a:ext cx="3146079" cy="444601"/>
            <a:chOff x="3894526" y="5056753"/>
            <a:chExt cx="2359559" cy="444601"/>
          </a:xfrm>
        </p:grpSpPr>
        <p:sp>
          <p:nvSpPr>
            <p:cNvPr id="17" name="TextBox 16"/>
            <p:cNvSpPr txBox="1"/>
            <p:nvPr userDrawn="1"/>
          </p:nvSpPr>
          <p:spPr>
            <a:xfrm>
              <a:off x="4339127" y="5140556"/>
              <a:ext cx="1914958" cy="276999"/>
            </a:xfrm>
            <a:prstGeom prst="rect">
              <a:avLst/>
            </a:prstGeom>
            <a:noFill/>
            <a:ln>
              <a:noFill/>
            </a:ln>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Website: http://cpe.ky.gov</a:t>
              </a: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94526" y="5056753"/>
              <a:ext cx="444601" cy="444601"/>
            </a:xfrm>
            <a:prstGeom prst="rect">
              <a:avLst/>
            </a:prstGeom>
          </p:spPr>
        </p:pic>
      </p:grpSp>
      <p:grpSp>
        <p:nvGrpSpPr>
          <p:cNvPr id="26" name="Group 25"/>
          <p:cNvGrpSpPr/>
          <p:nvPr userDrawn="1"/>
        </p:nvGrpSpPr>
        <p:grpSpPr>
          <a:xfrm>
            <a:off x="8412480" y="5044961"/>
            <a:ext cx="2712725" cy="444601"/>
            <a:chOff x="6309360" y="5047488"/>
            <a:chExt cx="2034544" cy="444601"/>
          </a:xfrm>
        </p:grpSpPr>
        <p:sp>
          <p:nvSpPr>
            <p:cNvPr id="22" name="TextBox 21"/>
            <p:cNvSpPr txBox="1"/>
            <p:nvPr userDrawn="1"/>
          </p:nvSpPr>
          <p:spPr>
            <a:xfrm>
              <a:off x="6760615" y="5135663"/>
              <a:ext cx="1583289" cy="276999"/>
            </a:xfrm>
            <a:prstGeom prst="rect">
              <a:avLst/>
            </a:prstGeom>
            <a:noFill/>
            <a:ln>
              <a:noFill/>
            </a:ln>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Facebook: KYCPE</a:t>
              </a:r>
            </a:p>
          </p:txBody>
        </p:sp>
        <p:pic>
          <p:nvPicPr>
            <p:cNvPr id="24" name="Picture 2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09360" y="5047488"/>
              <a:ext cx="444601" cy="444601"/>
            </a:xfrm>
            <a:prstGeom prst="rect">
              <a:avLst/>
            </a:prstGeom>
          </p:spPr>
        </p:pic>
      </p:grpSp>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28181" y="6172200"/>
            <a:ext cx="1532439" cy="548640"/>
          </a:xfrm>
          <a:prstGeom prst="rect">
            <a:avLst/>
          </a:prstGeom>
        </p:spPr>
      </p:pic>
    </p:spTree>
    <p:extLst>
      <p:ext uri="{BB962C8B-B14F-4D97-AF65-F5344CB8AC3E}">
        <p14:creationId xmlns:p14="http://schemas.microsoft.com/office/powerpoint/2010/main" val="206197458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25A72-1474-4499-E1F7-BE09BD6B65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A01DAD-7D16-8F4C-79F2-B00C5C82B2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B8297F-11D5-A89A-AD47-B8ED931ED489}"/>
              </a:ext>
            </a:extLst>
          </p:cNvPr>
          <p:cNvSpPr>
            <a:spLocks noGrp="1"/>
          </p:cNvSpPr>
          <p:nvPr>
            <p:ph type="dt" sz="half" idx="10"/>
          </p:nvPr>
        </p:nvSpPr>
        <p:spPr/>
        <p:txBody>
          <a:bodyPr/>
          <a:lstStyle/>
          <a:p>
            <a:fld id="{A5B6E36E-5239-41D8-BD3D-29F16E9B6960}" type="datetimeFigureOut">
              <a:rPr lang="en-US" smtClean="0"/>
              <a:t>4/10/2023</a:t>
            </a:fld>
            <a:endParaRPr lang="en-US"/>
          </a:p>
        </p:txBody>
      </p:sp>
      <p:sp>
        <p:nvSpPr>
          <p:cNvPr id="5" name="Footer Placeholder 4">
            <a:extLst>
              <a:ext uri="{FF2B5EF4-FFF2-40B4-BE49-F238E27FC236}">
                <a16:creationId xmlns:a16="http://schemas.microsoft.com/office/drawing/2014/main" id="{606A3372-DCE7-83FE-1713-1538FF83D8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7B3BA0-AD8F-D816-94A7-866A647B9A4F}"/>
              </a:ext>
            </a:extLst>
          </p:cNvPr>
          <p:cNvSpPr>
            <a:spLocks noGrp="1"/>
          </p:cNvSpPr>
          <p:nvPr>
            <p:ph type="sldNum" sz="quarter" idx="12"/>
          </p:nvPr>
        </p:nvSpPr>
        <p:spPr/>
        <p:txBody>
          <a:bodyPr/>
          <a:lstStyle/>
          <a:p>
            <a:fld id="{AFB42AF3-A547-4206-8DC0-787C066ADC3A}" type="slidenum">
              <a:rPr lang="en-US" smtClean="0"/>
              <a:t>‹#›</a:t>
            </a:fld>
            <a:endParaRPr lang="en-US"/>
          </a:p>
        </p:txBody>
      </p:sp>
    </p:spTree>
    <p:extLst>
      <p:ext uri="{BB962C8B-B14F-4D97-AF65-F5344CB8AC3E}">
        <p14:creationId xmlns:p14="http://schemas.microsoft.com/office/powerpoint/2010/main" val="1604190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A58F4-81BB-83B5-874C-AB357A05CF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BA36F4-0F26-C712-6787-1267361D92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354429-1ECF-E4DA-2334-46E9E4B84B2E}"/>
              </a:ext>
            </a:extLst>
          </p:cNvPr>
          <p:cNvSpPr>
            <a:spLocks noGrp="1"/>
          </p:cNvSpPr>
          <p:nvPr>
            <p:ph type="dt" sz="half" idx="10"/>
          </p:nvPr>
        </p:nvSpPr>
        <p:spPr/>
        <p:txBody>
          <a:bodyPr/>
          <a:lstStyle/>
          <a:p>
            <a:fld id="{A5B6E36E-5239-41D8-BD3D-29F16E9B6960}" type="datetimeFigureOut">
              <a:rPr lang="en-US" smtClean="0"/>
              <a:t>4/10/2023</a:t>
            </a:fld>
            <a:endParaRPr lang="en-US"/>
          </a:p>
        </p:txBody>
      </p:sp>
      <p:sp>
        <p:nvSpPr>
          <p:cNvPr id="5" name="Footer Placeholder 4">
            <a:extLst>
              <a:ext uri="{FF2B5EF4-FFF2-40B4-BE49-F238E27FC236}">
                <a16:creationId xmlns:a16="http://schemas.microsoft.com/office/drawing/2014/main" id="{0A5EF88E-8B26-E5A5-AA85-BF5F1BFF73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A36A17-DF1C-123B-51DA-BF6E6F7A978A}"/>
              </a:ext>
            </a:extLst>
          </p:cNvPr>
          <p:cNvSpPr>
            <a:spLocks noGrp="1"/>
          </p:cNvSpPr>
          <p:nvPr>
            <p:ph type="sldNum" sz="quarter" idx="12"/>
          </p:nvPr>
        </p:nvSpPr>
        <p:spPr/>
        <p:txBody>
          <a:bodyPr/>
          <a:lstStyle/>
          <a:p>
            <a:fld id="{AFB42AF3-A547-4206-8DC0-787C066ADC3A}" type="slidenum">
              <a:rPr lang="en-US" smtClean="0"/>
              <a:t>‹#›</a:t>
            </a:fld>
            <a:endParaRPr lang="en-US"/>
          </a:p>
        </p:txBody>
      </p:sp>
    </p:spTree>
    <p:extLst>
      <p:ext uri="{BB962C8B-B14F-4D97-AF65-F5344CB8AC3E}">
        <p14:creationId xmlns:p14="http://schemas.microsoft.com/office/powerpoint/2010/main" val="1096560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42DE5-4821-2E10-A73E-EDA6631D61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E8723E-9E32-F188-5A9C-E1A6C75AF9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7C43CC-50AC-4139-D651-168605646D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F0413F-D152-7452-D7CB-F7A7A8F8BF74}"/>
              </a:ext>
            </a:extLst>
          </p:cNvPr>
          <p:cNvSpPr>
            <a:spLocks noGrp="1"/>
          </p:cNvSpPr>
          <p:nvPr>
            <p:ph type="dt" sz="half" idx="10"/>
          </p:nvPr>
        </p:nvSpPr>
        <p:spPr/>
        <p:txBody>
          <a:bodyPr/>
          <a:lstStyle/>
          <a:p>
            <a:fld id="{A5B6E36E-5239-41D8-BD3D-29F16E9B6960}" type="datetimeFigureOut">
              <a:rPr lang="en-US" smtClean="0"/>
              <a:t>4/10/2023</a:t>
            </a:fld>
            <a:endParaRPr lang="en-US"/>
          </a:p>
        </p:txBody>
      </p:sp>
      <p:sp>
        <p:nvSpPr>
          <p:cNvPr id="6" name="Footer Placeholder 5">
            <a:extLst>
              <a:ext uri="{FF2B5EF4-FFF2-40B4-BE49-F238E27FC236}">
                <a16:creationId xmlns:a16="http://schemas.microsoft.com/office/drawing/2014/main" id="{97CDC684-58EF-F0C2-DC0B-BBC8C238D2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37C002-1219-8247-683A-60E7E673830C}"/>
              </a:ext>
            </a:extLst>
          </p:cNvPr>
          <p:cNvSpPr>
            <a:spLocks noGrp="1"/>
          </p:cNvSpPr>
          <p:nvPr>
            <p:ph type="sldNum" sz="quarter" idx="12"/>
          </p:nvPr>
        </p:nvSpPr>
        <p:spPr/>
        <p:txBody>
          <a:bodyPr/>
          <a:lstStyle/>
          <a:p>
            <a:fld id="{AFB42AF3-A547-4206-8DC0-787C066ADC3A}" type="slidenum">
              <a:rPr lang="en-US" smtClean="0"/>
              <a:t>‹#›</a:t>
            </a:fld>
            <a:endParaRPr lang="en-US"/>
          </a:p>
        </p:txBody>
      </p:sp>
    </p:spTree>
    <p:extLst>
      <p:ext uri="{BB962C8B-B14F-4D97-AF65-F5344CB8AC3E}">
        <p14:creationId xmlns:p14="http://schemas.microsoft.com/office/powerpoint/2010/main" val="434688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E1E71-EE22-23C5-4DFD-19833B6A84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E1693E-572D-5166-AE73-B4BCDB659A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836842-CC47-0BB2-CE99-11D700C1DB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74C70B-86B1-EB99-111C-6BBF8DD4A5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6D44BB-D271-B374-FF18-F9819F0974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38F037-46E7-2F64-8D82-DDBCE5CCB40C}"/>
              </a:ext>
            </a:extLst>
          </p:cNvPr>
          <p:cNvSpPr>
            <a:spLocks noGrp="1"/>
          </p:cNvSpPr>
          <p:nvPr>
            <p:ph type="dt" sz="half" idx="10"/>
          </p:nvPr>
        </p:nvSpPr>
        <p:spPr/>
        <p:txBody>
          <a:bodyPr/>
          <a:lstStyle/>
          <a:p>
            <a:fld id="{A5B6E36E-5239-41D8-BD3D-29F16E9B6960}" type="datetimeFigureOut">
              <a:rPr lang="en-US" smtClean="0"/>
              <a:t>4/10/2023</a:t>
            </a:fld>
            <a:endParaRPr lang="en-US"/>
          </a:p>
        </p:txBody>
      </p:sp>
      <p:sp>
        <p:nvSpPr>
          <p:cNvPr id="8" name="Footer Placeholder 7">
            <a:extLst>
              <a:ext uri="{FF2B5EF4-FFF2-40B4-BE49-F238E27FC236}">
                <a16:creationId xmlns:a16="http://schemas.microsoft.com/office/drawing/2014/main" id="{2FAA8B2F-D3F3-0E2B-D89A-75EDC3BA6F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E4B231-438D-23D3-4123-156AE502297D}"/>
              </a:ext>
            </a:extLst>
          </p:cNvPr>
          <p:cNvSpPr>
            <a:spLocks noGrp="1"/>
          </p:cNvSpPr>
          <p:nvPr>
            <p:ph type="sldNum" sz="quarter" idx="12"/>
          </p:nvPr>
        </p:nvSpPr>
        <p:spPr/>
        <p:txBody>
          <a:bodyPr/>
          <a:lstStyle/>
          <a:p>
            <a:fld id="{AFB42AF3-A547-4206-8DC0-787C066ADC3A}" type="slidenum">
              <a:rPr lang="en-US" smtClean="0"/>
              <a:t>‹#›</a:t>
            </a:fld>
            <a:endParaRPr lang="en-US"/>
          </a:p>
        </p:txBody>
      </p:sp>
    </p:spTree>
    <p:extLst>
      <p:ext uri="{BB962C8B-B14F-4D97-AF65-F5344CB8AC3E}">
        <p14:creationId xmlns:p14="http://schemas.microsoft.com/office/powerpoint/2010/main" val="4265465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3893F-BA45-F6D4-BA87-FD16DE4AB3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1A12D7-9515-4DE6-99F1-435EB3B62567}"/>
              </a:ext>
            </a:extLst>
          </p:cNvPr>
          <p:cNvSpPr>
            <a:spLocks noGrp="1"/>
          </p:cNvSpPr>
          <p:nvPr>
            <p:ph type="dt" sz="half" idx="10"/>
          </p:nvPr>
        </p:nvSpPr>
        <p:spPr/>
        <p:txBody>
          <a:bodyPr/>
          <a:lstStyle/>
          <a:p>
            <a:fld id="{A5B6E36E-5239-41D8-BD3D-29F16E9B6960}" type="datetimeFigureOut">
              <a:rPr lang="en-US" smtClean="0"/>
              <a:t>4/10/2023</a:t>
            </a:fld>
            <a:endParaRPr lang="en-US"/>
          </a:p>
        </p:txBody>
      </p:sp>
      <p:sp>
        <p:nvSpPr>
          <p:cNvPr id="4" name="Footer Placeholder 3">
            <a:extLst>
              <a:ext uri="{FF2B5EF4-FFF2-40B4-BE49-F238E27FC236}">
                <a16:creationId xmlns:a16="http://schemas.microsoft.com/office/drawing/2014/main" id="{F837BF47-1C3C-0249-2F2C-41A5F11A33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9F09E3-82EF-A41B-F76B-F5BD25944C44}"/>
              </a:ext>
            </a:extLst>
          </p:cNvPr>
          <p:cNvSpPr>
            <a:spLocks noGrp="1"/>
          </p:cNvSpPr>
          <p:nvPr>
            <p:ph type="sldNum" sz="quarter" idx="12"/>
          </p:nvPr>
        </p:nvSpPr>
        <p:spPr/>
        <p:txBody>
          <a:bodyPr/>
          <a:lstStyle/>
          <a:p>
            <a:fld id="{AFB42AF3-A547-4206-8DC0-787C066ADC3A}" type="slidenum">
              <a:rPr lang="en-US" smtClean="0"/>
              <a:t>‹#›</a:t>
            </a:fld>
            <a:endParaRPr lang="en-US"/>
          </a:p>
        </p:txBody>
      </p:sp>
    </p:spTree>
    <p:extLst>
      <p:ext uri="{BB962C8B-B14F-4D97-AF65-F5344CB8AC3E}">
        <p14:creationId xmlns:p14="http://schemas.microsoft.com/office/powerpoint/2010/main" val="2867951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AAFAA8-E2E7-C21D-510A-91537758BE8E}"/>
              </a:ext>
            </a:extLst>
          </p:cNvPr>
          <p:cNvSpPr>
            <a:spLocks noGrp="1"/>
          </p:cNvSpPr>
          <p:nvPr>
            <p:ph type="dt" sz="half" idx="10"/>
          </p:nvPr>
        </p:nvSpPr>
        <p:spPr/>
        <p:txBody>
          <a:bodyPr/>
          <a:lstStyle/>
          <a:p>
            <a:fld id="{A5B6E36E-5239-41D8-BD3D-29F16E9B6960}" type="datetimeFigureOut">
              <a:rPr lang="en-US" smtClean="0"/>
              <a:t>4/10/2023</a:t>
            </a:fld>
            <a:endParaRPr lang="en-US"/>
          </a:p>
        </p:txBody>
      </p:sp>
      <p:sp>
        <p:nvSpPr>
          <p:cNvPr id="3" name="Footer Placeholder 2">
            <a:extLst>
              <a:ext uri="{FF2B5EF4-FFF2-40B4-BE49-F238E27FC236}">
                <a16:creationId xmlns:a16="http://schemas.microsoft.com/office/drawing/2014/main" id="{D663A89C-8E4F-98EC-BE57-19F1548D96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3C5CF3-06D8-27E5-3455-38A483611FD7}"/>
              </a:ext>
            </a:extLst>
          </p:cNvPr>
          <p:cNvSpPr>
            <a:spLocks noGrp="1"/>
          </p:cNvSpPr>
          <p:nvPr>
            <p:ph type="sldNum" sz="quarter" idx="12"/>
          </p:nvPr>
        </p:nvSpPr>
        <p:spPr/>
        <p:txBody>
          <a:bodyPr/>
          <a:lstStyle/>
          <a:p>
            <a:fld id="{AFB42AF3-A547-4206-8DC0-787C066ADC3A}" type="slidenum">
              <a:rPr lang="en-US" smtClean="0"/>
              <a:t>‹#›</a:t>
            </a:fld>
            <a:endParaRPr lang="en-US"/>
          </a:p>
        </p:txBody>
      </p:sp>
    </p:spTree>
    <p:extLst>
      <p:ext uri="{BB962C8B-B14F-4D97-AF65-F5344CB8AC3E}">
        <p14:creationId xmlns:p14="http://schemas.microsoft.com/office/powerpoint/2010/main" val="3877773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597B1-8B3D-6BE7-3710-9CF3301587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BB629C-D0BD-74E5-FA6B-8B4138D5E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AB236A-85AE-34D7-E93B-8C70ED6EF6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8E692A-7E38-B47C-68B8-F3E5FB5E3494}"/>
              </a:ext>
            </a:extLst>
          </p:cNvPr>
          <p:cNvSpPr>
            <a:spLocks noGrp="1"/>
          </p:cNvSpPr>
          <p:nvPr>
            <p:ph type="dt" sz="half" idx="10"/>
          </p:nvPr>
        </p:nvSpPr>
        <p:spPr/>
        <p:txBody>
          <a:bodyPr/>
          <a:lstStyle/>
          <a:p>
            <a:fld id="{A5B6E36E-5239-41D8-BD3D-29F16E9B6960}" type="datetimeFigureOut">
              <a:rPr lang="en-US" smtClean="0"/>
              <a:t>4/10/2023</a:t>
            </a:fld>
            <a:endParaRPr lang="en-US"/>
          </a:p>
        </p:txBody>
      </p:sp>
      <p:sp>
        <p:nvSpPr>
          <p:cNvPr id="6" name="Footer Placeholder 5">
            <a:extLst>
              <a:ext uri="{FF2B5EF4-FFF2-40B4-BE49-F238E27FC236}">
                <a16:creationId xmlns:a16="http://schemas.microsoft.com/office/drawing/2014/main" id="{81725DBE-2673-CAC7-9C0B-C29EDA5454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8D925C-F276-86A5-465A-58E7B633E21F}"/>
              </a:ext>
            </a:extLst>
          </p:cNvPr>
          <p:cNvSpPr>
            <a:spLocks noGrp="1"/>
          </p:cNvSpPr>
          <p:nvPr>
            <p:ph type="sldNum" sz="quarter" idx="12"/>
          </p:nvPr>
        </p:nvSpPr>
        <p:spPr/>
        <p:txBody>
          <a:bodyPr/>
          <a:lstStyle/>
          <a:p>
            <a:fld id="{AFB42AF3-A547-4206-8DC0-787C066ADC3A}" type="slidenum">
              <a:rPr lang="en-US" smtClean="0"/>
              <a:t>‹#›</a:t>
            </a:fld>
            <a:endParaRPr lang="en-US"/>
          </a:p>
        </p:txBody>
      </p:sp>
    </p:spTree>
    <p:extLst>
      <p:ext uri="{BB962C8B-B14F-4D97-AF65-F5344CB8AC3E}">
        <p14:creationId xmlns:p14="http://schemas.microsoft.com/office/powerpoint/2010/main" val="127385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09B57-A794-BC93-8AA0-2F35C50DC9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20AD34-7550-4D24-0860-D67F6DD7C6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0F83E5-8DE4-549C-7B02-4813CB0713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E1742E-62D4-00B6-4D31-B2C9A08638D4}"/>
              </a:ext>
            </a:extLst>
          </p:cNvPr>
          <p:cNvSpPr>
            <a:spLocks noGrp="1"/>
          </p:cNvSpPr>
          <p:nvPr>
            <p:ph type="dt" sz="half" idx="10"/>
          </p:nvPr>
        </p:nvSpPr>
        <p:spPr/>
        <p:txBody>
          <a:bodyPr/>
          <a:lstStyle/>
          <a:p>
            <a:fld id="{A5B6E36E-5239-41D8-BD3D-29F16E9B6960}" type="datetimeFigureOut">
              <a:rPr lang="en-US" smtClean="0"/>
              <a:t>4/10/2023</a:t>
            </a:fld>
            <a:endParaRPr lang="en-US"/>
          </a:p>
        </p:txBody>
      </p:sp>
      <p:sp>
        <p:nvSpPr>
          <p:cNvPr id="6" name="Footer Placeholder 5">
            <a:extLst>
              <a:ext uri="{FF2B5EF4-FFF2-40B4-BE49-F238E27FC236}">
                <a16:creationId xmlns:a16="http://schemas.microsoft.com/office/drawing/2014/main" id="{9F8F9AE4-0A0D-6FAA-BAF6-A2D2865AE4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A3C672-2D25-1791-8409-498E73FBD903}"/>
              </a:ext>
            </a:extLst>
          </p:cNvPr>
          <p:cNvSpPr>
            <a:spLocks noGrp="1"/>
          </p:cNvSpPr>
          <p:nvPr>
            <p:ph type="sldNum" sz="quarter" idx="12"/>
          </p:nvPr>
        </p:nvSpPr>
        <p:spPr/>
        <p:txBody>
          <a:bodyPr/>
          <a:lstStyle/>
          <a:p>
            <a:fld id="{AFB42AF3-A547-4206-8DC0-787C066ADC3A}" type="slidenum">
              <a:rPr lang="en-US" smtClean="0"/>
              <a:t>‹#›</a:t>
            </a:fld>
            <a:endParaRPr lang="en-US"/>
          </a:p>
        </p:txBody>
      </p:sp>
    </p:spTree>
    <p:extLst>
      <p:ext uri="{BB962C8B-B14F-4D97-AF65-F5344CB8AC3E}">
        <p14:creationId xmlns:p14="http://schemas.microsoft.com/office/powerpoint/2010/main" val="2649134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00C957-3E95-29A2-346D-0B73CA75A3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304E58-B31C-E445-7FA3-89639DFF8E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7F03D5-43F4-5F62-D87E-2DF1224584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B6E36E-5239-41D8-BD3D-29F16E9B6960}" type="datetimeFigureOut">
              <a:rPr lang="en-US" smtClean="0"/>
              <a:t>4/10/2023</a:t>
            </a:fld>
            <a:endParaRPr lang="en-US"/>
          </a:p>
        </p:txBody>
      </p:sp>
      <p:sp>
        <p:nvSpPr>
          <p:cNvPr id="5" name="Footer Placeholder 4">
            <a:extLst>
              <a:ext uri="{FF2B5EF4-FFF2-40B4-BE49-F238E27FC236}">
                <a16:creationId xmlns:a16="http://schemas.microsoft.com/office/drawing/2014/main" id="{49193D61-19C4-EA4F-7417-D8C523750A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F4BCAF-3089-7AEC-358E-576EB67594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B42AF3-A547-4206-8DC0-787C066ADC3A}" type="slidenum">
              <a:rPr lang="en-US" smtClean="0"/>
              <a:t>‹#›</a:t>
            </a:fld>
            <a:endParaRPr lang="en-US"/>
          </a:p>
        </p:txBody>
      </p:sp>
    </p:spTree>
    <p:extLst>
      <p:ext uri="{BB962C8B-B14F-4D97-AF65-F5344CB8AC3E}">
        <p14:creationId xmlns:p14="http://schemas.microsoft.com/office/powerpoint/2010/main" val="221847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9.jpeg"/><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cpe.ky.gov/ourwork/competency.html"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CPE Updates</a:t>
            </a:r>
          </a:p>
        </p:txBody>
      </p:sp>
      <p:sp>
        <p:nvSpPr>
          <p:cNvPr id="3" name="Subtitle 2"/>
          <p:cNvSpPr>
            <a:spLocks noGrp="1"/>
          </p:cNvSpPr>
          <p:nvPr>
            <p:ph type="subTitle" idx="1"/>
          </p:nvPr>
        </p:nvSpPr>
        <p:spPr/>
        <p:txBody>
          <a:bodyPr/>
          <a:lstStyle/>
          <a:p>
            <a:r>
              <a:rPr lang="en-US" dirty="0"/>
              <a:t>Dawn Offutt, Ed.D.</a:t>
            </a:r>
          </a:p>
          <a:p>
            <a:r>
              <a:rPr lang="en-US" dirty="0"/>
              <a:t>Executive Director of Initiatives for Diversity, Equity, and Inclusion</a:t>
            </a:r>
          </a:p>
          <a:p>
            <a:r>
              <a:rPr lang="en-US" dirty="0"/>
              <a:t>Kentucky Council on Postsecondary Education</a:t>
            </a:r>
          </a:p>
        </p:txBody>
      </p:sp>
      <p:pic>
        <p:nvPicPr>
          <p:cNvPr id="12" name="Picture Placeholder 11">
            <a:extLst>
              <a:ext uri="{FF2B5EF4-FFF2-40B4-BE49-F238E27FC236}">
                <a16:creationId xmlns:a16="http://schemas.microsoft.com/office/drawing/2014/main" id="{E508312A-F53C-4064-9F00-E8E7EEC132DC}"/>
              </a:ext>
              <a:ext uri="{C183D7F6-B498-43B3-948B-1728B52AA6E4}">
                <adec:decorative xmlns:adec="http://schemas.microsoft.com/office/drawing/2017/decorative" val="1"/>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2412" b="2412"/>
          <a:stretch>
            <a:fillRect/>
          </a:stretch>
        </p:blipFill>
        <p:spPr/>
      </p:pic>
    </p:spTree>
    <p:extLst>
      <p:ext uri="{BB962C8B-B14F-4D97-AF65-F5344CB8AC3E}">
        <p14:creationId xmlns:p14="http://schemas.microsoft.com/office/powerpoint/2010/main" val="138376385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0CF0F3-2842-9117-C9BC-DF27A3C4AFCE}"/>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sz="3600" kern="1200" dirty="0">
                <a:solidFill>
                  <a:schemeClr val="tx1"/>
                </a:solidFill>
                <a:latin typeface="+mj-lt"/>
                <a:ea typeface="+mj-ea"/>
                <a:cs typeface="+mj-cs"/>
              </a:rPr>
              <a:t>Kentucky’s Equity Audit</a:t>
            </a:r>
          </a:p>
        </p:txBody>
      </p:sp>
      <p:sp>
        <p:nvSpPr>
          <p:cNvPr id="14" name="Rectangle 13">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EC9B0C54-E85C-2E68-59EE-12BC61231457}"/>
              </a:ext>
            </a:extLst>
          </p:cNvPr>
          <p:cNvSpPr>
            <a:spLocks noGrp="1"/>
          </p:cNvSpPr>
          <p:nvPr>
            <p:ph sz="half" idx="2"/>
          </p:nvPr>
        </p:nvSpPr>
        <p:spPr>
          <a:xfrm>
            <a:off x="645066" y="2031101"/>
            <a:ext cx="4282984" cy="3511943"/>
          </a:xfrm>
        </p:spPr>
        <p:txBody>
          <a:bodyPr vert="horz" lIns="91440" tIns="45720" rIns="91440" bIns="45720" rtlCol="0" anchor="ctr">
            <a:normAutofit lnSpcReduction="10000"/>
          </a:bodyPr>
          <a:lstStyle/>
          <a:p>
            <a:pPr marL="228600" marR="0" lvl="1" indent="0">
              <a:spcBef>
                <a:spcPts val="0"/>
              </a:spcBef>
              <a:spcAft>
                <a:spcPts val="0"/>
              </a:spcAft>
              <a:buNone/>
              <a:tabLst>
                <a:tab pos="914400" algn="l"/>
              </a:tabLst>
            </a:pPr>
            <a:r>
              <a:rPr lang="en-US" sz="1100" dirty="0">
                <a:effectLst/>
              </a:rPr>
              <a:t>Objective 1: to increase access to basic needs supports for college students</a:t>
            </a:r>
            <a:endParaRPr lang="en-US" sz="1100" dirty="0"/>
          </a:p>
          <a:p>
            <a:pPr marL="228600" marR="0" lvl="1" indent="0">
              <a:spcBef>
                <a:spcPts val="0"/>
              </a:spcBef>
              <a:spcAft>
                <a:spcPts val="0"/>
              </a:spcAft>
              <a:buNone/>
              <a:tabLst>
                <a:tab pos="914400" algn="l"/>
              </a:tabLst>
            </a:pPr>
            <a:endParaRPr lang="en-US" sz="1100" dirty="0">
              <a:effectLst/>
            </a:endParaRPr>
          </a:p>
          <a:p>
            <a:pPr marL="228600" marR="0" lvl="1" indent="0">
              <a:spcBef>
                <a:spcPts val="0"/>
              </a:spcBef>
              <a:spcAft>
                <a:spcPts val="0"/>
              </a:spcAft>
              <a:buNone/>
              <a:tabLst>
                <a:tab pos="914400" algn="l"/>
              </a:tabLst>
            </a:pPr>
            <a:r>
              <a:rPr lang="en-US" sz="1100" dirty="0">
                <a:effectLst/>
              </a:rPr>
              <a:t>Objective 2: to increase access to postsecondary education for individuals receiving state supports.</a:t>
            </a:r>
          </a:p>
          <a:p>
            <a:pPr marL="0" marR="0">
              <a:spcBef>
                <a:spcPts val="0"/>
              </a:spcBef>
              <a:spcAft>
                <a:spcPts val="800"/>
              </a:spcAft>
            </a:pPr>
            <a:endParaRPr lang="en-US" sz="1100" dirty="0"/>
          </a:p>
          <a:p>
            <a:pPr marL="0" marR="0" indent="0">
              <a:spcBef>
                <a:spcPts val="0"/>
              </a:spcBef>
              <a:spcAft>
                <a:spcPts val="800"/>
              </a:spcAft>
              <a:buNone/>
            </a:pPr>
            <a:r>
              <a:rPr lang="en-US" sz="1100" dirty="0">
                <a:effectLst/>
              </a:rPr>
              <a:t>PARTICIPATING </a:t>
            </a:r>
            <a:r>
              <a:rPr lang="en-US" sz="1100" dirty="0"/>
              <a:t>I</a:t>
            </a:r>
            <a:r>
              <a:rPr lang="en-US" sz="1100" dirty="0">
                <a:effectLst/>
              </a:rPr>
              <a:t>NSTITUTIONS</a:t>
            </a:r>
          </a:p>
          <a:p>
            <a:pPr marL="0" marR="0">
              <a:spcBef>
                <a:spcPts val="0"/>
              </a:spcBef>
              <a:spcAft>
                <a:spcPts val="800"/>
              </a:spcAft>
            </a:pPr>
            <a:r>
              <a:rPr lang="en-US" sz="1100" dirty="0">
                <a:effectLst/>
              </a:rPr>
              <a:t>Bellarmine University</a:t>
            </a:r>
          </a:p>
          <a:p>
            <a:pPr marL="0" marR="0">
              <a:spcBef>
                <a:spcPts val="0"/>
              </a:spcBef>
              <a:spcAft>
                <a:spcPts val="800"/>
              </a:spcAft>
            </a:pPr>
            <a:r>
              <a:rPr lang="en-US" sz="1100" dirty="0">
                <a:effectLst/>
              </a:rPr>
              <a:t>Eastern Kentucky University </a:t>
            </a:r>
          </a:p>
          <a:p>
            <a:pPr marL="0" marR="0">
              <a:spcBef>
                <a:spcPts val="0"/>
              </a:spcBef>
              <a:spcAft>
                <a:spcPts val="800"/>
              </a:spcAft>
            </a:pPr>
            <a:r>
              <a:rPr lang="en-US" sz="1100" dirty="0">
                <a:effectLst/>
              </a:rPr>
              <a:t>Jefferso</a:t>
            </a:r>
            <a:r>
              <a:rPr lang="en-US" sz="1100" dirty="0"/>
              <a:t>n Community and Technical College</a:t>
            </a:r>
            <a:endParaRPr lang="en-US" sz="1100" dirty="0">
              <a:effectLst/>
            </a:endParaRPr>
          </a:p>
          <a:p>
            <a:pPr marL="0" marR="0">
              <a:spcBef>
                <a:spcPts val="0"/>
              </a:spcBef>
              <a:spcAft>
                <a:spcPts val="800"/>
              </a:spcAft>
            </a:pPr>
            <a:r>
              <a:rPr lang="en-US" sz="1100" dirty="0">
                <a:effectLst/>
              </a:rPr>
              <a:t>Maysville Community and Technical College</a:t>
            </a:r>
          </a:p>
          <a:p>
            <a:pPr marL="0" marR="0">
              <a:spcBef>
                <a:spcPts val="0"/>
              </a:spcBef>
              <a:spcAft>
                <a:spcPts val="800"/>
              </a:spcAft>
            </a:pPr>
            <a:r>
              <a:rPr lang="en-US" sz="1100" dirty="0">
                <a:effectLst/>
              </a:rPr>
              <a:t>Murray State University</a:t>
            </a:r>
          </a:p>
          <a:p>
            <a:pPr marL="0" marR="0">
              <a:spcBef>
                <a:spcPts val="0"/>
              </a:spcBef>
              <a:spcAft>
                <a:spcPts val="800"/>
              </a:spcAft>
            </a:pPr>
            <a:r>
              <a:rPr lang="en-US" sz="1100" dirty="0">
                <a:effectLst/>
              </a:rPr>
              <a:t>Owensboro Community and Technical College</a:t>
            </a:r>
          </a:p>
          <a:p>
            <a:pPr marL="0" marR="0">
              <a:spcBef>
                <a:spcPts val="0"/>
              </a:spcBef>
              <a:spcAft>
                <a:spcPts val="800"/>
              </a:spcAft>
            </a:pPr>
            <a:r>
              <a:rPr lang="en-US" sz="1100" dirty="0">
                <a:effectLst/>
              </a:rPr>
              <a:t>Northern Kentucky University</a:t>
            </a:r>
          </a:p>
          <a:p>
            <a:pPr marL="0" marR="0">
              <a:spcBef>
                <a:spcPts val="0"/>
              </a:spcBef>
              <a:spcAft>
                <a:spcPts val="800"/>
              </a:spcAft>
            </a:pPr>
            <a:r>
              <a:rPr lang="en-US" sz="1100" dirty="0">
                <a:effectLst/>
              </a:rPr>
              <a:t>Southeast Kentucky Community and Technical College</a:t>
            </a:r>
          </a:p>
          <a:p>
            <a:pPr marL="0" marR="0">
              <a:spcBef>
                <a:spcPts val="0"/>
              </a:spcBef>
              <a:spcAft>
                <a:spcPts val="800"/>
              </a:spcAft>
            </a:pPr>
            <a:r>
              <a:rPr lang="en-US" sz="1100" dirty="0">
                <a:effectLst/>
              </a:rPr>
              <a:t>University of Kentucky</a:t>
            </a:r>
          </a:p>
          <a:p>
            <a:endParaRPr lang="en-US" sz="1100" dirty="0"/>
          </a:p>
        </p:txBody>
      </p:sp>
      <p:sp>
        <p:nvSpPr>
          <p:cNvPr id="16" name="Rectangle 15">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BF95CCC5-CA28-C897-FF0E-A1C0FC956344}"/>
              </a:ext>
            </a:extLst>
          </p:cNvPr>
          <p:cNvSpPr>
            <a:spLocks noGrp="1"/>
          </p:cNvSpPr>
          <p:nvPr>
            <p:ph sz="half" idx="1"/>
          </p:nvPr>
        </p:nvSpPr>
        <p:spPr/>
        <p:txBody>
          <a:bodyPr/>
          <a:lstStyle/>
          <a:p>
            <a:endParaRPr lang="en-US" dirty="0"/>
          </a:p>
        </p:txBody>
      </p:sp>
      <p:pic>
        <p:nvPicPr>
          <p:cNvPr id="11" name="Picture 10">
            <a:extLst>
              <a:ext uri="{FF2B5EF4-FFF2-40B4-BE49-F238E27FC236}">
                <a16:creationId xmlns:a16="http://schemas.microsoft.com/office/drawing/2014/main" id="{2EA5D1BE-17E0-D3EC-9632-C904DB0628CB}"/>
              </a:ext>
            </a:extLst>
          </p:cNvPr>
          <p:cNvPicPr>
            <a:picLocks noChangeAspect="1"/>
          </p:cNvPicPr>
          <p:nvPr/>
        </p:nvPicPr>
        <p:blipFill>
          <a:blip r:embed="rId2"/>
          <a:stretch>
            <a:fillRect/>
          </a:stretch>
        </p:blipFill>
        <p:spPr>
          <a:xfrm>
            <a:off x="6344223" y="2031690"/>
            <a:ext cx="5213120" cy="3258200"/>
          </a:xfrm>
          <a:prstGeom prst="rect">
            <a:avLst/>
          </a:prstGeom>
        </p:spPr>
      </p:pic>
    </p:spTree>
    <p:extLst>
      <p:ext uri="{BB962C8B-B14F-4D97-AF65-F5344CB8AC3E}">
        <p14:creationId xmlns:p14="http://schemas.microsoft.com/office/powerpoint/2010/main" val="841720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Contact:</a:t>
            </a:r>
          </a:p>
          <a:p>
            <a:r>
              <a:rPr lang="en-US" dirty="0"/>
              <a:t>Dr. Dawn Offutt</a:t>
            </a:r>
          </a:p>
          <a:p>
            <a:r>
              <a:rPr lang="en-US" dirty="0"/>
              <a:t>dawn.offutt@ky.gov</a:t>
            </a:r>
          </a:p>
          <a:p>
            <a:r>
              <a:rPr lang="en-US" dirty="0"/>
              <a:t>502-892-3048</a:t>
            </a:r>
          </a:p>
        </p:txBody>
      </p:sp>
      <p:sp>
        <p:nvSpPr>
          <p:cNvPr id="3" name="TextBox 2"/>
          <p:cNvSpPr txBox="1"/>
          <p:nvPr/>
        </p:nvSpPr>
        <p:spPr>
          <a:xfrm>
            <a:off x="1545021" y="2214763"/>
            <a:ext cx="9144000" cy="954107"/>
          </a:xfrm>
          <a:prstGeom prst="rect">
            <a:avLst/>
          </a:prstGeom>
          <a:noFill/>
        </p:spPr>
        <p:txBody>
          <a:bodyPr wrap="square" rtlCol="0">
            <a:spAutoFit/>
          </a:bodyPr>
          <a:lstStyle/>
          <a:p>
            <a:pPr algn="ctr"/>
            <a:r>
              <a:rPr lang="en-US" sz="2800" dirty="0">
                <a:solidFill>
                  <a:srgbClr val="FFFFFF"/>
                </a:solidFill>
                <a:latin typeface="Arial" panose="020B0604020202020204" pitchFamily="34" charset="0"/>
                <a:cs typeface="Arial" panose="020B0604020202020204" pitchFamily="34" charset="0"/>
              </a:rPr>
              <a:t>Questions or comments </a:t>
            </a:r>
          </a:p>
          <a:p>
            <a:pPr algn="ctr"/>
            <a:r>
              <a:rPr lang="en-US" sz="2800" dirty="0">
                <a:solidFill>
                  <a:srgbClr val="FFFFFF"/>
                </a:solidFill>
                <a:latin typeface="Arial" panose="020B0604020202020204" pitchFamily="34" charset="0"/>
                <a:cs typeface="Arial" panose="020B0604020202020204" pitchFamily="34" charset="0"/>
              </a:rPr>
              <a:t>about CPE’s diversity efforts?</a:t>
            </a:r>
          </a:p>
        </p:txBody>
      </p:sp>
    </p:spTree>
    <p:extLst>
      <p:ext uri="{BB962C8B-B14F-4D97-AF65-F5344CB8AC3E}">
        <p14:creationId xmlns:p14="http://schemas.microsoft.com/office/powerpoint/2010/main" val="305381316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7B3E6D-1F57-E584-9B2A-B731CAC13A3B}"/>
              </a:ext>
            </a:extLst>
          </p:cNvPr>
          <p:cNvSpPr>
            <a:spLocks noGrp="1"/>
          </p:cNvSpPr>
          <p:nvPr>
            <p:ph type="title"/>
          </p:nvPr>
        </p:nvSpPr>
        <p:spPr/>
        <p:txBody>
          <a:bodyPr/>
          <a:lstStyle/>
          <a:p>
            <a:r>
              <a:rPr lang="en-US" dirty="0"/>
              <a:t>Strategic Agenda</a:t>
            </a:r>
          </a:p>
        </p:txBody>
      </p:sp>
      <p:sp>
        <p:nvSpPr>
          <p:cNvPr id="5" name="Content Placeholder 4">
            <a:extLst>
              <a:ext uri="{FF2B5EF4-FFF2-40B4-BE49-F238E27FC236}">
                <a16:creationId xmlns:a16="http://schemas.microsoft.com/office/drawing/2014/main" id="{7DEA5F8B-0178-A336-ACF2-95D6511F03ED}"/>
              </a:ext>
            </a:extLst>
          </p:cNvPr>
          <p:cNvSpPr>
            <a:spLocks noGrp="1"/>
          </p:cNvSpPr>
          <p:nvPr>
            <p:ph idx="1"/>
          </p:nvPr>
        </p:nvSpPr>
        <p:spPr/>
        <p:txBody>
          <a:bodyPr/>
          <a:lstStyle/>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7" name="Picture 6">
            <a:extLst>
              <a:ext uri="{FF2B5EF4-FFF2-40B4-BE49-F238E27FC236}">
                <a16:creationId xmlns:a16="http://schemas.microsoft.com/office/drawing/2014/main" id="{633E903F-7639-0F65-080A-7C2BE2F9964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341157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C7B3E6D-1F57-E584-9B2A-B731CAC13A3B}"/>
              </a:ext>
            </a:extLst>
          </p:cNvPr>
          <p:cNvSpPr>
            <a:spLocks noGrp="1"/>
          </p:cNvSpPr>
          <p:nvPr>
            <p:ph type="title"/>
          </p:nvPr>
        </p:nvSpPr>
        <p:spPr>
          <a:xfrm>
            <a:off x="1043631" y="809898"/>
            <a:ext cx="10173010" cy="1554480"/>
          </a:xfrm>
        </p:spPr>
        <p:txBody>
          <a:bodyPr vert="horz" lIns="91440" tIns="45720" rIns="91440" bIns="45720" rtlCol="0" anchor="ctr">
            <a:normAutofit/>
          </a:bodyPr>
          <a:lstStyle/>
          <a:p>
            <a:r>
              <a:rPr lang="en-US" sz="4800" kern="1200">
                <a:solidFill>
                  <a:schemeClr val="tx1"/>
                </a:solidFill>
                <a:latin typeface="+mj-lt"/>
                <a:ea typeface="+mj-ea"/>
                <a:cs typeface="+mj-cs"/>
              </a:rPr>
              <a:t>Applying an Equity Lens to the </a:t>
            </a:r>
            <a:br>
              <a:rPr lang="en-US" sz="4800" kern="1200">
                <a:solidFill>
                  <a:schemeClr val="tx1"/>
                </a:solidFill>
                <a:latin typeface="+mj-lt"/>
                <a:ea typeface="+mj-ea"/>
                <a:cs typeface="+mj-cs"/>
              </a:rPr>
            </a:br>
            <a:r>
              <a:rPr lang="en-US" sz="4800" kern="1200">
                <a:solidFill>
                  <a:schemeClr val="tx1"/>
                </a:solidFill>
                <a:latin typeface="+mj-lt"/>
                <a:ea typeface="+mj-ea"/>
                <a:cs typeface="+mj-cs"/>
              </a:rPr>
              <a:t>Strategic Agenda</a:t>
            </a:r>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4">
            <a:extLst>
              <a:ext uri="{FF2B5EF4-FFF2-40B4-BE49-F238E27FC236}">
                <a16:creationId xmlns:a16="http://schemas.microsoft.com/office/drawing/2014/main" id="{73D7B9F9-8314-B589-814D-2B59112E321A}"/>
              </a:ext>
            </a:extLst>
          </p:cNvPr>
          <p:cNvGraphicFramePr>
            <a:graphicFrameLocks noGrp="1"/>
          </p:cNvGraphicFramePr>
          <p:nvPr>
            <p:ph idx="1"/>
            <p:extLst>
              <p:ext uri="{D42A27DB-BD31-4B8C-83A1-F6EECF244321}">
                <p14:modId xmlns:p14="http://schemas.microsoft.com/office/powerpoint/2010/main" val="1982012242"/>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903506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586478" y="1683756"/>
            <a:ext cx="3115265" cy="2396359"/>
          </a:xfrm>
        </p:spPr>
        <p:txBody>
          <a:bodyPr vert="horz" lIns="91440" tIns="45720" rIns="91440" bIns="45720" rtlCol="0" anchor="b">
            <a:normAutofit/>
          </a:bodyPr>
          <a:lstStyle/>
          <a:p>
            <a:r>
              <a:rPr lang="en-US" sz="4000" kern="1200" dirty="0">
                <a:solidFill>
                  <a:srgbClr val="FFFFFF"/>
                </a:solidFill>
                <a:latin typeface="+mj-lt"/>
                <a:ea typeface="+mj-ea"/>
                <a:cs typeface="+mj-cs"/>
              </a:rPr>
              <a:t>Diversity, Equity and Inclusion Unit  Initiatives</a:t>
            </a:r>
          </a:p>
        </p:txBody>
      </p:sp>
      <p:sp>
        <p:nvSpPr>
          <p:cNvPr id="4" name="Slide Number Placeholder 3"/>
          <p:cNvSpPr>
            <a:spLocks noGrp="1"/>
          </p:cNvSpPr>
          <p:nvPr>
            <p:ph type="sldNum" sz="quarter" idx="4294967295"/>
          </p:nvPr>
        </p:nvSpPr>
        <p:spPr>
          <a:xfrm>
            <a:off x="11704320" y="6455664"/>
            <a:ext cx="448056" cy="365125"/>
          </a:xfrm>
        </p:spPr>
        <p:txBody>
          <a:bodyPr vert="horz" lIns="91440" tIns="45720" rIns="91440" bIns="45720" rtlCol="0" anchor="ctr">
            <a:normAutofit/>
          </a:bodyPr>
          <a:lstStyle/>
          <a:p>
            <a:pPr>
              <a:spcAft>
                <a:spcPts val="600"/>
              </a:spcAft>
            </a:pPr>
            <a:fld id="{97A87C2B-C0D7-465F-A2C1-383D1D493A00}" type="slidenum">
              <a:rPr lang="en-US" sz="1100">
                <a:solidFill>
                  <a:schemeClr val="tx1">
                    <a:lumMod val="50000"/>
                    <a:lumOff val="50000"/>
                  </a:schemeClr>
                </a:solidFill>
              </a:rPr>
              <a:pPr>
                <a:spcAft>
                  <a:spcPts val="600"/>
                </a:spcAft>
              </a:pPr>
              <a:t>4</a:t>
            </a:fld>
            <a:endParaRPr lang="en-US" sz="1100">
              <a:solidFill>
                <a:schemeClr val="tx1">
                  <a:lumMod val="50000"/>
                  <a:lumOff val="50000"/>
                </a:schemeClr>
              </a:solidFill>
            </a:endParaRPr>
          </a:p>
        </p:txBody>
      </p:sp>
      <p:graphicFrame>
        <p:nvGraphicFramePr>
          <p:cNvPr id="7" name="Content Placeholder 1">
            <a:extLst>
              <a:ext uri="{FF2B5EF4-FFF2-40B4-BE49-F238E27FC236}">
                <a16:creationId xmlns:a16="http://schemas.microsoft.com/office/drawing/2014/main" id="{450320FD-650F-4186-B876-013126EEF7A1}"/>
              </a:ext>
            </a:extLst>
          </p:cNvPr>
          <p:cNvGraphicFramePr>
            <a:graphicFrameLocks noGrp="1"/>
          </p:cNvGraphicFramePr>
          <p:nvPr>
            <p:ph idx="1"/>
            <p:extLst>
              <p:ext uri="{D42A27DB-BD31-4B8C-83A1-F6EECF244321}">
                <p14:modId xmlns:p14="http://schemas.microsoft.com/office/powerpoint/2010/main" val="257089320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942888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1043631" y="809898"/>
            <a:ext cx="10173010" cy="1554480"/>
          </a:xfrm>
        </p:spPr>
        <p:txBody>
          <a:bodyPr vert="horz" lIns="91440" tIns="45720" rIns="91440" bIns="45720" rtlCol="0" anchor="ctr">
            <a:normAutofit/>
          </a:bodyPr>
          <a:lstStyle/>
          <a:p>
            <a:r>
              <a:rPr lang="en-US" sz="3400" kern="1200">
                <a:solidFill>
                  <a:schemeClr val="tx1"/>
                </a:solidFill>
                <a:latin typeface="+mj-lt"/>
                <a:ea typeface="+mj-ea"/>
                <a:cs typeface="+mj-cs"/>
              </a:rPr>
              <a:t>Institutional Diversity, Equity, and Inclusion Reports Evaluation Process</a:t>
            </a:r>
            <a:br>
              <a:rPr lang="en-US" sz="3400" kern="1200">
                <a:solidFill>
                  <a:schemeClr val="tx1"/>
                </a:solidFill>
                <a:latin typeface="+mj-lt"/>
                <a:ea typeface="+mj-ea"/>
                <a:cs typeface="+mj-cs"/>
              </a:rPr>
            </a:br>
            <a:endParaRPr lang="en-US" sz="3400" kern="1200">
              <a:solidFill>
                <a:schemeClr val="tx1"/>
              </a:solidFill>
              <a:latin typeface="+mj-lt"/>
              <a:ea typeface="+mj-ea"/>
              <a:cs typeface="+mj-cs"/>
            </a:endParaRPr>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pPr>
            <a:fld id="{97A87C2B-C0D7-465F-A2C1-383D1D493A00}" type="slidenum">
              <a:rPr lang="en-US" smtClean="0"/>
              <a:pPr>
                <a:spcAft>
                  <a:spcPts val="600"/>
                </a:spcAft>
              </a:pPr>
              <a:t>5</a:t>
            </a:fld>
            <a:endParaRPr lang="en-US"/>
          </a:p>
        </p:txBody>
      </p:sp>
      <p:graphicFrame>
        <p:nvGraphicFramePr>
          <p:cNvPr id="7" name="Content Placeholder 1">
            <a:extLst>
              <a:ext uri="{FF2B5EF4-FFF2-40B4-BE49-F238E27FC236}">
                <a16:creationId xmlns:a16="http://schemas.microsoft.com/office/drawing/2014/main" id="{FE71DA3F-7A6D-56BC-2A33-658108C6DD11}"/>
              </a:ext>
            </a:extLst>
          </p:cNvPr>
          <p:cNvGraphicFramePr>
            <a:graphicFrameLocks noGrp="1"/>
          </p:cNvGraphicFramePr>
          <p:nvPr>
            <p:ph idx="1"/>
            <p:extLst>
              <p:ext uri="{D42A27DB-BD31-4B8C-83A1-F6EECF244321}">
                <p14:modId xmlns:p14="http://schemas.microsoft.com/office/powerpoint/2010/main" val="1197283436"/>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717980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75E5803-1B68-32A5-9C4F-C1E4A5F9FE1E}"/>
              </a:ext>
            </a:extLst>
          </p:cNvPr>
          <p:cNvPicPr>
            <a:picLocks noChangeAspect="1"/>
          </p:cNvPicPr>
          <p:nvPr/>
        </p:nvPicPr>
        <p:blipFill rotWithShape="1">
          <a:blip r:embed="rId2">
            <a:duotone>
              <a:schemeClr val="bg2">
                <a:shade val="45000"/>
                <a:satMod val="135000"/>
              </a:schemeClr>
              <a:prstClr val="white"/>
            </a:duotone>
          </a:blip>
          <a:srcRect t="22843" r="9091" b="548"/>
          <a:stretch/>
        </p:blipFill>
        <p:spPr>
          <a:xfrm>
            <a:off x="20" y="10"/>
            <a:ext cx="12191980" cy="6857990"/>
          </a:xfrm>
          <a:prstGeom prst="rect">
            <a:avLst/>
          </a:prstGeom>
        </p:spPr>
      </p:pic>
      <p:sp>
        <p:nvSpPr>
          <p:cNvPr id="17" name="Rectangle 16">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838200" y="365125"/>
            <a:ext cx="10515600" cy="1325563"/>
          </a:xfrm>
        </p:spPr>
        <p:txBody>
          <a:bodyPr vert="horz" lIns="91440" tIns="45720" rIns="91440" bIns="45720" rtlCol="0" anchor="ctr">
            <a:normAutofit/>
          </a:bodyPr>
          <a:lstStyle/>
          <a:p>
            <a:r>
              <a:rPr lang="en-US">
                <a:solidFill>
                  <a:schemeClr val="tx1"/>
                </a:solidFill>
              </a:rPr>
              <a:t>Academic Leadership Development Institute</a:t>
            </a:r>
          </a:p>
        </p:txBody>
      </p:sp>
      <p:sp>
        <p:nvSpPr>
          <p:cNvPr id="3" name="Slide Number Placeholder 2"/>
          <p:cNvSpPr>
            <a:spLocks noGrp="1"/>
          </p:cNvSpPr>
          <p:nvPr>
            <p:ph type="sldNum" sz="quarter" idx="4294967295"/>
          </p:nvPr>
        </p:nvSpPr>
        <p:spPr>
          <a:xfrm>
            <a:off x="8610600" y="6356350"/>
            <a:ext cx="2743200" cy="365125"/>
          </a:xfrm>
        </p:spPr>
        <p:txBody>
          <a:bodyPr vert="horz" lIns="91440" tIns="45720" rIns="91440" bIns="45720" rtlCol="0" anchor="ctr">
            <a:normAutofit/>
          </a:bodyPr>
          <a:lstStyle/>
          <a:p>
            <a:pPr>
              <a:spcAft>
                <a:spcPts val="600"/>
              </a:spcAft>
              <a:defRPr/>
            </a:pPr>
            <a:fld id="{97A87C2B-C0D7-465F-A2C1-383D1D493A00}" type="slidenum">
              <a:rPr lang="en-US">
                <a:solidFill>
                  <a:prstClr val="black">
                    <a:tint val="75000"/>
                  </a:prstClr>
                </a:solidFill>
                <a:latin typeface="Calibri" panose="020F0502020204030204"/>
              </a:rPr>
              <a:pPr>
                <a:spcAft>
                  <a:spcPts val="600"/>
                </a:spcAft>
                <a:defRPr/>
              </a:pPr>
              <a:t>6</a:t>
            </a:fld>
            <a:endParaRPr lang="en-US">
              <a:solidFill>
                <a:prstClr val="black">
                  <a:tint val="75000"/>
                </a:prstClr>
              </a:solidFill>
              <a:latin typeface="Calibri" panose="020F0502020204030204"/>
            </a:endParaRPr>
          </a:p>
        </p:txBody>
      </p:sp>
      <p:graphicFrame>
        <p:nvGraphicFramePr>
          <p:cNvPr id="7" name="Content Placeholder 4">
            <a:extLst>
              <a:ext uri="{FF2B5EF4-FFF2-40B4-BE49-F238E27FC236}">
                <a16:creationId xmlns:a16="http://schemas.microsoft.com/office/drawing/2014/main" id="{76A2DFD6-40B0-DE3B-CD43-3AE8FB91EB83}"/>
              </a:ext>
            </a:extLst>
          </p:cNvPr>
          <p:cNvGraphicFramePr>
            <a:graphicFrameLocks noGrp="1"/>
          </p:cNvGraphicFramePr>
          <p:nvPr>
            <p:ph idx="1"/>
            <p:extLst>
              <p:ext uri="{D42A27DB-BD31-4B8C-83A1-F6EECF244321}">
                <p14:modId xmlns:p14="http://schemas.microsoft.com/office/powerpoint/2010/main" val="321340873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3918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043631" y="809898"/>
            <a:ext cx="10173010" cy="1554480"/>
          </a:xfrm>
        </p:spPr>
        <p:txBody>
          <a:bodyPr vert="horz" lIns="91440" tIns="45720" rIns="91440" bIns="45720" rtlCol="0" anchor="ctr">
            <a:normAutofit/>
          </a:bodyPr>
          <a:lstStyle/>
          <a:p>
            <a:r>
              <a:rPr lang="en-US" sz="4800" kern="1200">
                <a:solidFill>
                  <a:schemeClr val="tx1"/>
                </a:solidFill>
                <a:latin typeface="+mj-lt"/>
                <a:ea typeface="+mj-ea"/>
                <a:cs typeface="+mj-cs"/>
              </a:rPr>
              <a:t>Higher EDquity Campaign</a:t>
            </a:r>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4294967295"/>
          </p:nvPr>
        </p:nvSpPr>
        <p:spPr>
          <a:xfrm>
            <a:off x="8610600" y="6492240"/>
            <a:ext cx="2743200" cy="365125"/>
          </a:xfrm>
        </p:spPr>
        <p:txBody>
          <a:bodyPr vert="horz" lIns="91440" tIns="45720" rIns="91440" bIns="45720" rtlCol="0" anchor="ctr">
            <a:normAutofit/>
          </a:bodyPr>
          <a:lstStyle/>
          <a:p>
            <a:pPr>
              <a:spcAft>
                <a:spcPts val="600"/>
              </a:spcAft>
            </a:pPr>
            <a:fld id="{97A87C2B-C0D7-465F-A2C1-383D1D493A00}" type="slidenum">
              <a:rPr lang="en-US" smtClean="0"/>
              <a:pPr>
                <a:spcAft>
                  <a:spcPts val="600"/>
                </a:spcAft>
              </a:pPr>
              <a:t>7</a:t>
            </a:fld>
            <a:endParaRPr lang="en-US"/>
          </a:p>
        </p:txBody>
      </p:sp>
      <p:graphicFrame>
        <p:nvGraphicFramePr>
          <p:cNvPr id="7" name="Content Placeholder 4">
            <a:extLst>
              <a:ext uri="{FF2B5EF4-FFF2-40B4-BE49-F238E27FC236}">
                <a16:creationId xmlns:a16="http://schemas.microsoft.com/office/drawing/2014/main" id="{7E002EE5-A3EF-5E8D-5C0B-A3EC2363DA78}"/>
              </a:ext>
            </a:extLst>
          </p:cNvPr>
          <p:cNvGraphicFramePr>
            <a:graphicFrameLocks noGrp="1"/>
          </p:cNvGraphicFramePr>
          <p:nvPr>
            <p:ph idx="1"/>
            <p:extLst>
              <p:ext uri="{D42A27DB-BD31-4B8C-83A1-F6EECF244321}">
                <p14:modId xmlns:p14="http://schemas.microsoft.com/office/powerpoint/2010/main" val="2756437952"/>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711561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3662" y="386930"/>
            <a:ext cx="10066122" cy="1298448"/>
          </a:xfrm>
        </p:spPr>
        <p:txBody>
          <a:bodyPr vert="horz" lIns="91440" tIns="45720" rIns="91440" bIns="45720" rtlCol="0" anchor="b">
            <a:normAutofit/>
          </a:bodyPr>
          <a:lstStyle/>
          <a:p>
            <a:r>
              <a:rPr lang="en-US" kern="1200">
                <a:solidFill>
                  <a:schemeClr val="tx1"/>
                </a:solidFill>
                <a:latin typeface="+mj-lt"/>
                <a:ea typeface="+mj-ea"/>
                <a:cs typeface="+mj-cs"/>
              </a:rPr>
              <a:t>Cultural Competency Certification Framework</a:t>
            </a:r>
          </a:p>
        </p:txBody>
      </p:sp>
      <p:sp>
        <p:nvSpPr>
          <p:cNvPr id="19" name="Rectangle 1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793661" y="2599509"/>
            <a:ext cx="4530898" cy="3639450"/>
          </a:xfrm>
        </p:spPr>
        <p:txBody>
          <a:bodyPr vert="horz" lIns="91440" tIns="45720" rIns="91440" bIns="45720" rtlCol="0" anchor="ctr">
            <a:normAutofit/>
          </a:bodyPr>
          <a:lstStyle/>
          <a:p>
            <a:pPr marL="0" marR="0">
              <a:spcBef>
                <a:spcPts val="0"/>
              </a:spcBef>
              <a:spcAft>
                <a:spcPts val="800"/>
              </a:spcAft>
            </a:pPr>
            <a:endParaRPr lang="en-US" sz="2000" b="1" dirty="0"/>
          </a:p>
          <a:p>
            <a:pPr marL="0" marR="0">
              <a:spcBef>
                <a:spcPts val="0"/>
              </a:spcBef>
              <a:spcAft>
                <a:spcPts val="800"/>
              </a:spcAft>
            </a:pPr>
            <a:r>
              <a:rPr lang="en-US" sz="2000" b="1" dirty="0"/>
              <a:t>Mission</a:t>
            </a:r>
            <a:r>
              <a:rPr lang="en-US" sz="2000" dirty="0"/>
              <a:t> - that students, faculty, staff, administrators, and Kentucky’s public post-secondary institutions and communities will recognize their own responsibility to lead in a global society that promotes equity and justice.</a:t>
            </a:r>
          </a:p>
          <a:p>
            <a:pPr marL="0" marR="0">
              <a:spcBef>
                <a:spcPts val="0"/>
              </a:spcBef>
              <a:spcAft>
                <a:spcPts val="800"/>
              </a:spcAft>
            </a:pPr>
            <a:endParaRPr lang="en-US" sz="2000" dirty="0"/>
          </a:p>
          <a:p>
            <a:pPr marL="0" marR="0">
              <a:spcBef>
                <a:spcPts val="0"/>
              </a:spcBef>
              <a:spcAft>
                <a:spcPts val="800"/>
              </a:spcAft>
            </a:pPr>
            <a:r>
              <a:rPr lang="en-US" sz="2000" dirty="0">
                <a:hlinkClick r:id="rId2"/>
              </a:rPr>
              <a:t>Cultural Competency Credential Certification - Ky. Council on Postsecondary Education</a:t>
            </a:r>
            <a:endParaRPr lang="en-US" sz="2000" dirty="0"/>
          </a:p>
          <a:p>
            <a:endParaRPr lang="en-US" sz="2000" dirty="0"/>
          </a:p>
        </p:txBody>
      </p:sp>
      <p:pic>
        <p:nvPicPr>
          <p:cNvPr id="6" name="Content Placeholder 4">
            <a:extLst>
              <a:ext uri="{FF2B5EF4-FFF2-40B4-BE49-F238E27FC236}">
                <a16:creationId xmlns:a16="http://schemas.microsoft.com/office/drawing/2014/main" id="{0E29BA83-DE39-D906-4DA0-F7191988C2AD}"/>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911532" y="2558093"/>
            <a:ext cx="5150277" cy="3566568"/>
          </a:xfrm>
          <a:prstGeom prst="rect">
            <a:avLst/>
          </a:prstGeom>
        </p:spPr>
      </p:pic>
      <p:sp>
        <p:nvSpPr>
          <p:cNvPr id="17" name="Rectangle 1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pPr>
            <a:fld id="{97A87C2B-C0D7-465F-A2C1-383D1D493A00}" type="slidenum">
              <a:rPr lang="en-US" smtClean="0"/>
              <a:pPr>
                <a:spcAft>
                  <a:spcPts val="600"/>
                </a:spcAft>
              </a:pPr>
              <a:t>8</a:t>
            </a:fld>
            <a:endParaRPr lang="en-US"/>
          </a:p>
        </p:txBody>
      </p:sp>
    </p:spTree>
    <p:extLst>
      <p:ext uri="{BB962C8B-B14F-4D97-AF65-F5344CB8AC3E}">
        <p14:creationId xmlns:p14="http://schemas.microsoft.com/office/powerpoint/2010/main" val="102594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B07C44-53AD-C470-3E23-DBC50DC384C6}"/>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000" kern="1200">
                <a:solidFill>
                  <a:schemeClr val="tx1"/>
                </a:solidFill>
                <a:latin typeface="+mj-lt"/>
                <a:ea typeface="+mj-ea"/>
                <a:cs typeface="+mj-cs"/>
              </a:rPr>
              <a:t>Kentucky’s Equity Audit</a:t>
            </a:r>
          </a:p>
        </p:txBody>
      </p:sp>
      <p:sp>
        <p:nvSpPr>
          <p:cNvPr id="29"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1283832B-7C70-B599-15E7-CEF52F5B955B}"/>
              </a:ext>
            </a:extLst>
          </p:cNvPr>
          <p:cNvSpPr>
            <a:spLocks noGrp="1"/>
          </p:cNvSpPr>
          <p:nvPr>
            <p:ph idx="1"/>
          </p:nvPr>
        </p:nvSpPr>
        <p:spPr>
          <a:xfrm>
            <a:off x="630936" y="2807208"/>
            <a:ext cx="3429000" cy="3410712"/>
          </a:xfrm>
        </p:spPr>
        <p:txBody>
          <a:bodyPr vert="horz" lIns="91440" tIns="45720" rIns="91440" bIns="45720" rtlCol="0" anchor="t">
            <a:normAutofit/>
          </a:bodyPr>
          <a:lstStyle/>
          <a:p>
            <a:pPr marL="0" marR="0" indent="0">
              <a:spcBef>
                <a:spcPts val="0"/>
              </a:spcBef>
              <a:spcAft>
                <a:spcPts val="800"/>
              </a:spcAft>
              <a:buNone/>
            </a:pPr>
            <a:r>
              <a:rPr lang="en-US" sz="2200" dirty="0">
                <a:effectLst/>
              </a:rPr>
              <a:t>Kentucky’s Equity Audit seeks to increase the financial stability of adult learners, students of color, and students with low income by streamlining access to public benefits through enhanced partnerships and embedded processes. </a:t>
            </a:r>
            <a:endParaRPr lang="en-US" sz="2200" dirty="0"/>
          </a:p>
        </p:txBody>
      </p:sp>
      <p:pic>
        <p:nvPicPr>
          <p:cNvPr id="9" name="Picture 8">
            <a:extLst>
              <a:ext uri="{FF2B5EF4-FFF2-40B4-BE49-F238E27FC236}">
                <a16:creationId xmlns:a16="http://schemas.microsoft.com/office/drawing/2014/main" id="{F5DDD4D1-CC9F-8F87-D834-63576631D49D}"/>
              </a:ext>
            </a:extLst>
          </p:cNvPr>
          <p:cNvPicPr>
            <a:picLocks noChangeAspect="1"/>
          </p:cNvPicPr>
          <p:nvPr/>
        </p:nvPicPr>
        <p:blipFill>
          <a:blip r:embed="rId2"/>
          <a:stretch>
            <a:fillRect/>
          </a:stretch>
        </p:blipFill>
        <p:spPr>
          <a:xfrm>
            <a:off x="4654296" y="1271588"/>
            <a:ext cx="6903720" cy="4314824"/>
          </a:xfrm>
          <a:prstGeom prst="rect">
            <a:avLst/>
          </a:prstGeom>
        </p:spPr>
      </p:pic>
    </p:spTree>
    <p:extLst>
      <p:ext uri="{BB962C8B-B14F-4D97-AF65-F5344CB8AC3E}">
        <p14:creationId xmlns:p14="http://schemas.microsoft.com/office/powerpoint/2010/main" val="118708940"/>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1168</TotalTime>
  <Words>439</Words>
  <Application>Microsoft Office PowerPoint</Application>
  <PresentationFormat>Widescreen</PresentationFormat>
  <Paragraphs>59</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CPE Updates</vt:lpstr>
      <vt:lpstr>Strategic Agenda</vt:lpstr>
      <vt:lpstr>Applying an Equity Lens to the  Strategic Agenda</vt:lpstr>
      <vt:lpstr>Diversity, Equity and Inclusion Unit  Initiatives</vt:lpstr>
      <vt:lpstr>Institutional Diversity, Equity, and Inclusion Reports Evaluation Process </vt:lpstr>
      <vt:lpstr>Academic Leadership Development Institute</vt:lpstr>
      <vt:lpstr>Higher EDquity Campaign</vt:lpstr>
      <vt:lpstr>Cultural Competency Certification Framework</vt:lpstr>
      <vt:lpstr>Kentucky’s Equity Audit</vt:lpstr>
      <vt:lpstr>Kentucky’s Equity Audit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CPE Updates</dc:title>
  <dc:creator>Offutt, Dawn C (CPE)</dc:creator>
  <cp:lastModifiedBy>Offutt, Dawn C (CPE)</cp:lastModifiedBy>
  <cp:revision>2</cp:revision>
  <dcterms:created xsi:type="dcterms:W3CDTF">2023-04-10T20:55:52Z</dcterms:created>
  <dcterms:modified xsi:type="dcterms:W3CDTF">2023-04-11T16:24:47Z</dcterms:modified>
</cp:coreProperties>
</file>