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58" r:id="rId6"/>
    <p:sldId id="284" r:id="rId7"/>
    <p:sldId id="276" r:id="rId8"/>
    <p:sldId id="263" r:id="rId9"/>
    <p:sldId id="277" r:id="rId10"/>
    <p:sldId id="279" r:id="rId11"/>
    <p:sldId id="265" r:id="rId12"/>
    <p:sldId id="283" r:id="rId13"/>
    <p:sldId id="280" r:id="rId14"/>
    <p:sldId id="268" r:id="rId15"/>
    <p:sldId id="270" r:id="rId16"/>
    <p:sldId id="285" r:id="rId17"/>
    <p:sldId id="272" r:id="rId18"/>
    <p:sldId id="273" r:id="rId19"/>
    <p:sldId id="274"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08512-9C6A-43AF-84C5-78A6BCCC5FDC}" v="2" dt="2021-12-13T16:37:33.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7881" autoAdjust="0"/>
  </p:normalViewPr>
  <p:slideViewPr>
    <p:cSldViewPr snapToGrid="0">
      <p:cViewPr varScale="1">
        <p:scale>
          <a:sx n="43" d="100"/>
          <a:sy n="43" d="100"/>
        </p:scale>
        <p:origin x="1576" y="56"/>
      </p:cViewPr>
      <p:guideLst/>
    </p:cSldViewPr>
  </p:slideViewPr>
  <p:notesTextViewPr>
    <p:cViewPr>
      <p:scale>
        <a:sx n="3" d="2"/>
        <a:sy n="3" d="2"/>
      </p:scale>
      <p:origin x="0" y="-7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7F64E-1A15-490C-BDA0-72A6E7DBBA6F}"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30518-9804-4FD7-B955-426F48094A61}" type="slidenum">
              <a:rPr lang="en-US" smtClean="0"/>
              <a:t>‹#›</a:t>
            </a:fld>
            <a:endParaRPr lang="en-US"/>
          </a:p>
        </p:txBody>
      </p:sp>
    </p:spTree>
    <p:extLst>
      <p:ext uri="{BB962C8B-B14F-4D97-AF65-F5344CB8AC3E}">
        <p14:creationId xmlns:p14="http://schemas.microsoft.com/office/powerpoint/2010/main" val="228745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both a presentation and a toolkit that can be used and modified in support of Equity in public education.</a:t>
            </a:r>
          </a:p>
        </p:txBody>
      </p:sp>
      <p:sp>
        <p:nvSpPr>
          <p:cNvPr id="4" name="Slide Number Placeholder 3"/>
          <p:cNvSpPr>
            <a:spLocks noGrp="1"/>
          </p:cNvSpPr>
          <p:nvPr>
            <p:ph type="sldNum" sz="quarter" idx="5"/>
          </p:nvPr>
        </p:nvSpPr>
        <p:spPr/>
        <p:txBody>
          <a:bodyPr/>
          <a:lstStyle/>
          <a:p>
            <a:fld id="{21130518-9804-4FD7-B955-426F48094A61}" type="slidenum">
              <a:rPr lang="en-US" smtClean="0"/>
              <a:t>1</a:t>
            </a:fld>
            <a:endParaRPr lang="en-US"/>
          </a:p>
        </p:txBody>
      </p:sp>
    </p:spTree>
    <p:extLst>
      <p:ext uri="{BB962C8B-B14F-4D97-AF65-F5344CB8AC3E}">
        <p14:creationId xmlns:p14="http://schemas.microsoft.com/office/powerpoint/2010/main" val="30624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Equity Lens Campaign was created by Prichard Committee to help define Equity in education, as well as to highlight how Equity initiatives appear in public schools, This campaign is social media based, via Facebook, Twitter, Instagram, and LinkedIn. Some areas that have been highlighted include school funding, transportation, broadband access, and summative test performance.</a:t>
            </a:r>
          </a:p>
        </p:txBody>
      </p:sp>
      <p:sp>
        <p:nvSpPr>
          <p:cNvPr id="4" name="Slide Number Placeholder 3"/>
          <p:cNvSpPr>
            <a:spLocks noGrp="1"/>
          </p:cNvSpPr>
          <p:nvPr>
            <p:ph type="sldNum" sz="quarter" idx="5"/>
          </p:nvPr>
        </p:nvSpPr>
        <p:spPr/>
        <p:txBody>
          <a:bodyPr/>
          <a:lstStyle/>
          <a:p>
            <a:fld id="{21130518-9804-4FD7-B955-426F48094A61}" type="slidenum">
              <a:rPr lang="en-US" smtClean="0"/>
              <a:t>10</a:t>
            </a:fld>
            <a:endParaRPr lang="en-US"/>
          </a:p>
        </p:txBody>
      </p:sp>
    </p:spTree>
    <p:extLst>
      <p:ext uri="{BB962C8B-B14F-4D97-AF65-F5344CB8AC3E}">
        <p14:creationId xmlns:p14="http://schemas.microsoft.com/office/powerpoint/2010/main" val="90752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great strategy to consider implementing is to meet with district leadership, like your superintendent, and ask for the district to make overt and clear their stance on diversity, equity, and inclusivity in schools. A great example of how this can be done is Boone County, where superintendent Dr. Matthew Turner created the video above (click on the picture to watch the video as the picture is linked). Boone Country clearly defined diversity, equity, and inclusion. The diversity of the county is highlighted. The rationale behind diversity, equity, and inclusion programs is explained. This video is on the district’s website and easily accessible to the community. Any district could do this or something similar. Meet with your district leadership and ask them if they would commit to the district being transparent in a similar way.</a:t>
            </a:r>
          </a:p>
        </p:txBody>
      </p:sp>
      <p:sp>
        <p:nvSpPr>
          <p:cNvPr id="4" name="Slide Number Placeholder 3"/>
          <p:cNvSpPr>
            <a:spLocks noGrp="1"/>
          </p:cNvSpPr>
          <p:nvPr>
            <p:ph type="sldNum" sz="quarter" idx="5"/>
          </p:nvPr>
        </p:nvSpPr>
        <p:spPr/>
        <p:txBody>
          <a:bodyPr/>
          <a:lstStyle/>
          <a:p>
            <a:fld id="{21130518-9804-4FD7-B955-426F48094A61}" type="slidenum">
              <a:rPr lang="en-US" smtClean="0"/>
              <a:t>11</a:t>
            </a:fld>
            <a:endParaRPr lang="en-US"/>
          </a:p>
        </p:txBody>
      </p:sp>
    </p:spTree>
    <p:extLst>
      <p:ext uri="{BB962C8B-B14F-4D97-AF65-F5344CB8AC3E}">
        <p14:creationId xmlns:p14="http://schemas.microsoft.com/office/powerpoint/2010/main" val="407676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Community Profiles that are developed in partnership by Prichard and K Y Stats, this data can highlight education metrics for the state and can be used to compare to your local community. As you look at the state profile, what is surprising? What is concerning? What is worth celebrating? How closely do you predict your local community will align with the state on these metrics?</a:t>
            </a:r>
          </a:p>
        </p:txBody>
      </p:sp>
      <p:sp>
        <p:nvSpPr>
          <p:cNvPr id="4" name="Slide Number Placeholder 3"/>
          <p:cNvSpPr>
            <a:spLocks noGrp="1"/>
          </p:cNvSpPr>
          <p:nvPr>
            <p:ph type="sldNum" sz="quarter" idx="5"/>
          </p:nvPr>
        </p:nvSpPr>
        <p:spPr/>
        <p:txBody>
          <a:bodyPr/>
          <a:lstStyle/>
          <a:p>
            <a:fld id="{21130518-9804-4FD7-B955-426F48094A61}" type="slidenum">
              <a:rPr lang="en-US" smtClean="0"/>
              <a:t>12</a:t>
            </a:fld>
            <a:endParaRPr lang="en-US"/>
          </a:p>
        </p:txBody>
      </p:sp>
    </p:spTree>
    <p:extLst>
      <p:ext uri="{BB962C8B-B14F-4D97-AF65-F5344CB8AC3E}">
        <p14:creationId xmlns:p14="http://schemas.microsoft.com/office/powerpoint/2010/main" val="43216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your local profile. What is surprising? What is concerning? What is worth celebrating? How closely do you predict your local community will align with the state on these metrics? As we consider the metrics for diverse populations, locally, what is most surprising? How can this work support closing achievement gaps locally?</a:t>
            </a:r>
          </a:p>
        </p:txBody>
      </p:sp>
      <p:sp>
        <p:nvSpPr>
          <p:cNvPr id="4" name="Slide Number Placeholder 3"/>
          <p:cNvSpPr>
            <a:spLocks noGrp="1"/>
          </p:cNvSpPr>
          <p:nvPr>
            <p:ph type="sldNum" sz="quarter" idx="5"/>
          </p:nvPr>
        </p:nvSpPr>
        <p:spPr/>
        <p:txBody>
          <a:bodyPr/>
          <a:lstStyle/>
          <a:p>
            <a:fld id="{21130518-9804-4FD7-B955-426F48094A61}" type="slidenum">
              <a:rPr lang="en-US" smtClean="0"/>
              <a:t>13</a:t>
            </a:fld>
            <a:endParaRPr lang="en-US"/>
          </a:p>
        </p:txBody>
      </p:sp>
    </p:spTree>
    <p:extLst>
      <p:ext uri="{BB962C8B-B14F-4D97-AF65-F5344CB8AC3E}">
        <p14:creationId xmlns:p14="http://schemas.microsoft.com/office/powerpoint/2010/main" val="325361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Kentucky has had long-term issues in raising and maintaining educational outcomes for our students across the Bluegrass. We can not afford a distractions on the path to addressing these long-standing concerns and closing these achievement gaps. If there is an issue that should get our immediate energy and concern, however, it is supporting students and schools as we deal with global pandemic and work to accelerate student learning. COVID has revealed some glaring issues, including a lack of quality, affordable healthcare options that systematically works well across the state. Including inequities in the outcomes at all levels of education for diverse student populations. Including the need to support the social and emotional growth of students and teachers in our K-12 institutions, as well as at the higher education level. Including a digital divide between who has high speed internet access and who does not. If we take any energy away from our long-standing concerns, it should be to address these issues in the immediate that COVID has exposed.</a:t>
            </a:r>
          </a:p>
        </p:txBody>
      </p:sp>
      <p:sp>
        <p:nvSpPr>
          <p:cNvPr id="4" name="Slide Number Placeholder 3"/>
          <p:cNvSpPr>
            <a:spLocks noGrp="1"/>
          </p:cNvSpPr>
          <p:nvPr>
            <p:ph type="sldNum" sz="quarter" idx="5"/>
          </p:nvPr>
        </p:nvSpPr>
        <p:spPr/>
        <p:txBody>
          <a:bodyPr/>
          <a:lstStyle/>
          <a:p>
            <a:fld id="{21130518-9804-4FD7-B955-426F48094A61}" type="slidenum">
              <a:rPr lang="en-US" smtClean="0"/>
              <a:t>14</a:t>
            </a:fld>
            <a:endParaRPr lang="en-US"/>
          </a:p>
        </p:txBody>
      </p:sp>
    </p:spTree>
    <p:extLst>
      <p:ext uri="{BB962C8B-B14F-4D97-AF65-F5344CB8AC3E}">
        <p14:creationId xmlns:p14="http://schemas.microsoft.com/office/powerpoint/2010/main" val="142892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has created a situation in which we need to act in the immediate to support the most vulnerable students. Historically, we can look at demographics to support this need. COVID has created several categories of students that need extra supports, as well. Students that are in high school have less time in the school system to make up for any learning loss that happened due to COVID. Also, consider students that had a transition to a new level of schooling during non-traditional instruction. These students didn’t get the usual support before their transition. These are students that need immediate focus to support successful transition to new levels of schooling, including higher education transition and career readiness transition.</a:t>
            </a:r>
          </a:p>
        </p:txBody>
      </p:sp>
      <p:sp>
        <p:nvSpPr>
          <p:cNvPr id="4" name="Slide Number Placeholder 3"/>
          <p:cNvSpPr>
            <a:spLocks noGrp="1"/>
          </p:cNvSpPr>
          <p:nvPr>
            <p:ph type="sldNum" sz="quarter" idx="5"/>
          </p:nvPr>
        </p:nvSpPr>
        <p:spPr/>
        <p:txBody>
          <a:bodyPr/>
          <a:lstStyle/>
          <a:p>
            <a:fld id="{21130518-9804-4FD7-B955-426F48094A61}" type="slidenum">
              <a:rPr lang="en-US" smtClean="0"/>
              <a:t>15</a:t>
            </a:fld>
            <a:endParaRPr lang="en-US"/>
          </a:p>
        </p:txBody>
      </p:sp>
    </p:spTree>
    <p:extLst>
      <p:ext uri="{BB962C8B-B14F-4D97-AF65-F5344CB8AC3E}">
        <p14:creationId xmlns:p14="http://schemas.microsoft.com/office/powerpoint/2010/main" val="31323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work within our spheres of influence to ensure that Equity work continues to be at the forefront of education conversations. The spheres can be local among a group of parents, within the school board and school-based decision-making councils, and even at the legislative level. One legislative audience is the Kentucky Commission on Race and Access to Opportunity. This committee is co-chaired by Senator David Givens, who asked for organizations to contact the Commission and present information to inform the Commission in their work. Dr. OJ </a:t>
            </a:r>
            <a:r>
              <a:rPr lang="en-US" dirty="0" err="1"/>
              <a:t>Oleka</a:t>
            </a:r>
            <a:r>
              <a:rPr lang="en-US" dirty="0"/>
              <a:t>, who is a Prichard Committee member, also serves on this Commission. This opportunity is one to keep in mind should it make sense based on you personal sphere of influence or that of your organization.</a:t>
            </a:r>
          </a:p>
        </p:txBody>
      </p:sp>
      <p:sp>
        <p:nvSpPr>
          <p:cNvPr id="4" name="Slide Number Placeholder 3"/>
          <p:cNvSpPr>
            <a:spLocks noGrp="1"/>
          </p:cNvSpPr>
          <p:nvPr>
            <p:ph type="sldNum" sz="quarter" idx="5"/>
          </p:nvPr>
        </p:nvSpPr>
        <p:spPr/>
        <p:txBody>
          <a:bodyPr/>
          <a:lstStyle/>
          <a:p>
            <a:fld id="{21130518-9804-4FD7-B955-426F48094A61}" type="slidenum">
              <a:rPr lang="en-US" smtClean="0"/>
              <a:t>16</a:t>
            </a:fld>
            <a:endParaRPr lang="en-US"/>
          </a:p>
        </p:txBody>
      </p:sp>
    </p:spTree>
    <p:extLst>
      <p:ext uri="{BB962C8B-B14F-4D97-AF65-F5344CB8AC3E}">
        <p14:creationId xmlns:p14="http://schemas.microsoft.com/office/powerpoint/2010/main" val="92752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what brought us here are the pre-filed legislative bill request around Critical Race Theory and Kentucky public K-12 school and colleges. The realities are simple, though. The Commonwealth has identified educational priorities that we have focused on for years only to see COVID not only stifle progress but set student’s backward in many instances. We can’t afford distraction in the work of closing achievement gaps and improving educational outcomes for all Kentucky students. That includes maintain our Equity focus to help accelerate the learning for students that are the furthest behind. In the immediate, actions that can be taken are as simple as interacting with the social media posts of the Equity Lens campaign. Reaching out to district leaders and communicating support for equity initiatives is another tactic in the immediate. Overall, the Department of Education has pledged to keep Equity at the forefront of their work. Legislators have written achievement gap closure into statute to prioritize this work. This shared focus on Equity in education needs to be at the core of decisions made in support of Kentucky students. No distractions; we need all hands on deck to help students accelerate their learning through this pandemic, and beyond.</a:t>
            </a:r>
          </a:p>
        </p:txBody>
      </p:sp>
      <p:sp>
        <p:nvSpPr>
          <p:cNvPr id="4" name="Slide Number Placeholder 3"/>
          <p:cNvSpPr>
            <a:spLocks noGrp="1"/>
          </p:cNvSpPr>
          <p:nvPr>
            <p:ph type="sldNum" sz="quarter" idx="5"/>
          </p:nvPr>
        </p:nvSpPr>
        <p:spPr/>
        <p:txBody>
          <a:bodyPr/>
          <a:lstStyle/>
          <a:p>
            <a:fld id="{21130518-9804-4FD7-B955-426F48094A61}" type="slidenum">
              <a:rPr lang="en-US" smtClean="0"/>
              <a:t>17</a:t>
            </a:fld>
            <a:endParaRPr lang="en-US"/>
          </a:p>
        </p:txBody>
      </p:sp>
    </p:spTree>
    <p:extLst>
      <p:ext uri="{BB962C8B-B14F-4D97-AF65-F5344CB8AC3E}">
        <p14:creationId xmlns:p14="http://schemas.microsoft.com/office/powerpoint/2010/main" val="265174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These are words written by the Prichard Committee’s founding chairman, Edward F. Prichard Jr., for Kentucky’s Governor Breathitt in 1964. It is just a reminder of the importance of Equity work, as well as the fact that this has been long-standing work. Remain diligent and keep working to ensure big, bold futures for all of Kentucky’s students.</a:t>
            </a:r>
            <a:endParaRPr lang="en-US" dirty="0"/>
          </a:p>
        </p:txBody>
      </p:sp>
      <p:sp>
        <p:nvSpPr>
          <p:cNvPr id="4" name="Slide Number Placeholder 3"/>
          <p:cNvSpPr>
            <a:spLocks noGrp="1"/>
          </p:cNvSpPr>
          <p:nvPr>
            <p:ph type="sldNum" sz="quarter" idx="5"/>
          </p:nvPr>
        </p:nvSpPr>
        <p:spPr/>
        <p:txBody>
          <a:bodyPr/>
          <a:lstStyle/>
          <a:p>
            <a:fld id="{21130518-9804-4FD7-B955-426F48094A61}" type="slidenum">
              <a:rPr lang="en-US" smtClean="0"/>
              <a:t>18</a:t>
            </a:fld>
            <a:endParaRPr lang="en-US"/>
          </a:p>
        </p:txBody>
      </p:sp>
    </p:spTree>
    <p:extLst>
      <p:ext uri="{BB962C8B-B14F-4D97-AF65-F5344CB8AC3E}">
        <p14:creationId xmlns:p14="http://schemas.microsoft.com/office/powerpoint/2010/main" val="124289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of contents will take you directly to links and resources located both directly in the presentation and online. All the material referenced in this Table of Contents is referenced in this presentation as tools for use in this toolkit.</a:t>
            </a:r>
          </a:p>
        </p:txBody>
      </p:sp>
      <p:sp>
        <p:nvSpPr>
          <p:cNvPr id="4" name="Slide Number Placeholder 3"/>
          <p:cNvSpPr>
            <a:spLocks noGrp="1"/>
          </p:cNvSpPr>
          <p:nvPr>
            <p:ph type="sldNum" sz="quarter" idx="5"/>
          </p:nvPr>
        </p:nvSpPr>
        <p:spPr/>
        <p:txBody>
          <a:bodyPr/>
          <a:lstStyle/>
          <a:p>
            <a:fld id="{21130518-9804-4FD7-B955-426F48094A61}" type="slidenum">
              <a:rPr lang="en-US" smtClean="0"/>
              <a:t>2</a:t>
            </a:fld>
            <a:endParaRPr lang="en-US"/>
          </a:p>
        </p:txBody>
      </p:sp>
    </p:spTree>
    <p:extLst>
      <p:ext uri="{BB962C8B-B14F-4D97-AF65-F5344CB8AC3E}">
        <p14:creationId xmlns:p14="http://schemas.microsoft.com/office/powerpoint/2010/main" val="7322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definition from Prichard Committee created in 2016 listing specific groups that have been historically marginalized in terms of education in Kentucky.</a:t>
            </a:r>
          </a:p>
        </p:txBody>
      </p:sp>
      <p:sp>
        <p:nvSpPr>
          <p:cNvPr id="4" name="Slide Number Placeholder 3"/>
          <p:cNvSpPr>
            <a:spLocks noGrp="1"/>
          </p:cNvSpPr>
          <p:nvPr>
            <p:ph type="sldNum" sz="quarter" idx="5"/>
          </p:nvPr>
        </p:nvSpPr>
        <p:spPr/>
        <p:txBody>
          <a:bodyPr/>
          <a:lstStyle/>
          <a:p>
            <a:fld id="{21130518-9804-4FD7-B955-426F48094A61}" type="slidenum">
              <a:rPr lang="en-US" smtClean="0"/>
              <a:t>3</a:t>
            </a:fld>
            <a:endParaRPr lang="en-US"/>
          </a:p>
        </p:txBody>
      </p:sp>
    </p:spTree>
    <p:extLst>
      <p:ext uri="{BB962C8B-B14F-4D97-AF65-F5344CB8AC3E}">
        <p14:creationId xmlns:p14="http://schemas.microsoft.com/office/powerpoint/2010/main" val="104783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from the Kentucky Council on Postsecondary Education doesn’t list specific groups. When vocabulary around the names of groups becomes problematic, this definition may fit the situation.</a:t>
            </a:r>
          </a:p>
        </p:txBody>
      </p:sp>
      <p:sp>
        <p:nvSpPr>
          <p:cNvPr id="4" name="Slide Number Placeholder 3"/>
          <p:cNvSpPr>
            <a:spLocks noGrp="1"/>
          </p:cNvSpPr>
          <p:nvPr>
            <p:ph type="sldNum" sz="quarter" idx="5"/>
          </p:nvPr>
        </p:nvSpPr>
        <p:spPr/>
        <p:txBody>
          <a:bodyPr/>
          <a:lstStyle/>
          <a:p>
            <a:fld id="{21130518-9804-4FD7-B955-426F48094A61}" type="slidenum">
              <a:rPr lang="en-US" smtClean="0"/>
              <a:t>4</a:t>
            </a:fld>
            <a:endParaRPr lang="en-US"/>
          </a:p>
        </p:txBody>
      </p:sp>
    </p:spTree>
    <p:extLst>
      <p:ext uri="{BB962C8B-B14F-4D97-AF65-F5344CB8AC3E}">
        <p14:creationId xmlns:p14="http://schemas.microsoft.com/office/powerpoint/2010/main" val="130649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long-standing equity-based programs in Kentucky public education. These include Special Education, school counseling and social-emotional learning, free and reduced lunch, school transportation, and SEEK funding (which is the funding model for all Kentucky school districts).</a:t>
            </a:r>
          </a:p>
        </p:txBody>
      </p:sp>
      <p:sp>
        <p:nvSpPr>
          <p:cNvPr id="4" name="Slide Number Placeholder 3"/>
          <p:cNvSpPr>
            <a:spLocks noGrp="1"/>
          </p:cNvSpPr>
          <p:nvPr>
            <p:ph type="sldNum" sz="quarter" idx="5"/>
          </p:nvPr>
        </p:nvSpPr>
        <p:spPr/>
        <p:txBody>
          <a:bodyPr/>
          <a:lstStyle/>
          <a:p>
            <a:fld id="{21130518-9804-4FD7-B955-426F48094A61}" type="slidenum">
              <a:rPr lang="en-US" smtClean="0"/>
              <a:t>5</a:t>
            </a:fld>
            <a:endParaRPr lang="en-US"/>
          </a:p>
        </p:txBody>
      </p:sp>
    </p:spTree>
    <p:extLst>
      <p:ext uri="{BB962C8B-B14F-4D97-AF65-F5344CB8AC3E}">
        <p14:creationId xmlns:p14="http://schemas.microsoft.com/office/powerpoint/2010/main" val="48881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diving into statistics, this definition of Equity has a statistical basis, meaning that if one could predict performance based on an identity metric, then inequity is present.</a:t>
            </a:r>
          </a:p>
        </p:txBody>
      </p:sp>
      <p:sp>
        <p:nvSpPr>
          <p:cNvPr id="4" name="Slide Number Placeholder 3"/>
          <p:cNvSpPr>
            <a:spLocks noGrp="1"/>
          </p:cNvSpPr>
          <p:nvPr>
            <p:ph type="sldNum" sz="quarter" idx="5"/>
          </p:nvPr>
        </p:nvSpPr>
        <p:spPr/>
        <p:txBody>
          <a:bodyPr/>
          <a:lstStyle/>
          <a:p>
            <a:fld id="{21130518-9804-4FD7-B955-426F48094A61}" type="slidenum">
              <a:rPr lang="en-US" smtClean="0"/>
              <a:t>6</a:t>
            </a:fld>
            <a:endParaRPr lang="en-US"/>
          </a:p>
        </p:txBody>
      </p:sp>
    </p:spTree>
    <p:extLst>
      <p:ext uri="{BB962C8B-B14F-4D97-AF65-F5344CB8AC3E}">
        <p14:creationId xmlns:p14="http://schemas.microsoft.com/office/powerpoint/2010/main" val="293812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some of the achievement gaps in Kentucky. Ultimately, we would want all Kentucky students to be at 100% proficiency in these metrics. However, we are quite far away from that goal. We have gaps in performance between different demographic groups in important metrics like Kindergarten Readiness, 3</a:t>
            </a:r>
            <a:r>
              <a:rPr lang="en-US" baseline="30000" dirty="0"/>
              <a:t>rd</a:t>
            </a:r>
            <a:r>
              <a:rPr lang="en-US" dirty="0"/>
              <a:t> Grade Reading and Math Proficiency, 8</a:t>
            </a:r>
            <a:r>
              <a:rPr lang="en-US" baseline="30000" dirty="0"/>
              <a:t>th</a:t>
            </a:r>
            <a:r>
              <a:rPr lang="en-US" dirty="0"/>
              <a:t> Grade Reading and Math Proficiency, transition readiness to higher education or career post high school, and high school graduation rate. These gaps show up in higher education degree attainment of </a:t>
            </a:r>
            <a:r>
              <a:rPr lang="en-US"/>
              <a:t>an Associate’s </a:t>
            </a:r>
            <a:r>
              <a:rPr lang="en-US" dirty="0"/>
              <a:t>Degree or higher. There are links to further data illustrating these gaps. The Prichard Committee Data Walk looks at the gaps through 2019. The Summative Assessment Data links to students' performance on the 2020-2021 end of school year summative test results. Finally, there is a comparison of summative data as to students and Novice performance on summative tests, which is the lowest score a students can receive.</a:t>
            </a:r>
          </a:p>
        </p:txBody>
      </p:sp>
      <p:sp>
        <p:nvSpPr>
          <p:cNvPr id="4" name="Slide Number Placeholder 3"/>
          <p:cNvSpPr>
            <a:spLocks noGrp="1"/>
          </p:cNvSpPr>
          <p:nvPr>
            <p:ph type="sldNum" sz="quarter" idx="5"/>
          </p:nvPr>
        </p:nvSpPr>
        <p:spPr/>
        <p:txBody>
          <a:bodyPr/>
          <a:lstStyle/>
          <a:p>
            <a:fld id="{21130518-9804-4FD7-B955-426F48094A61}" type="slidenum">
              <a:rPr lang="en-US" smtClean="0"/>
              <a:t>7</a:t>
            </a:fld>
            <a:endParaRPr lang="en-US"/>
          </a:p>
        </p:txBody>
      </p:sp>
    </p:spTree>
    <p:extLst>
      <p:ext uri="{BB962C8B-B14F-4D97-AF65-F5344CB8AC3E}">
        <p14:creationId xmlns:p14="http://schemas.microsoft.com/office/powerpoint/2010/main" val="318554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are focused on actions. This slide outlines how advocates can show up for equity, write to support equity, connect with other equity advocates and organizations, and run for school boards to lead on equity initiatives from this position. This framework was created by Brandyn Campbell, an authority on how communities can support equity initiatives. Her full framework is linked to this slide. Under “Show Up”, there is a link to a list of talking points that are data focused and can be used in public meetings, like school board meetings. Under “Write”, there is a link to a form letter that can be used to write to a legislator. This letter could be copied and adjusted to fit another leader. Under “Connect”, you will link to a list of organizations supporting equity in schools, both in Kentucky and nationally. Under “Organize”, you will link to the Kentucky School Board Associations webpage outlining recommendations for those interested in running for a school board position.</a:t>
            </a:r>
          </a:p>
        </p:txBody>
      </p:sp>
      <p:sp>
        <p:nvSpPr>
          <p:cNvPr id="4" name="Slide Number Placeholder 3"/>
          <p:cNvSpPr>
            <a:spLocks noGrp="1"/>
          </p:cNvSpPr>
          <p:nvPr>
            <p:ph type="sldNum" sz="quarter" idx="5"/>
          </p:nvPr>
        </p:nvSpPr>
        <p:spPr/>
        <p:txBody>
          <a:bodyPr/>
          <a:lstStyle/>
          <a:p>
            <a:fld id="{21130518-9804-4FD7-B955-426F48094A61}" type="slidenum">
              <a:rPr lang="en-US" smtClean="0"/>
              <a:t>8</a:t>
            </a:fld>
            <a:endParaRPr lang="en-US"/>
          </a:p>
        </p:txBody>
      </p:sp>
    </p:spTree>
    <p:extLst>
      <p:ext uri="{BB962C8B-B14F-4D97-AF65-F5344CB8AC3E}">
        <p14:creationId xmlns:p14="http://schemas.microsoft.com/office/powerpoint/2010/main" val="107540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Commonwealth Institute on Parent Leadership (CIPL) is a program for those that would like to influence educational initiatives in their community but aren’t sure how to be effective leaders and would like training to become better change facilitators. CIPL will help to provide tools and strategies that can be used regardless of which issue may be your passion. Those passionate about Equity in schools can use this experience to strategize and develop their practice moving forward.</a:t>
            </a:r>
          </a:p>
        </p:txBody>
      </p:sp>
      <p:sp>
        <p:nvSpPr>
          <p:cNvPr id="4" name="Slide Number Placeholder 3"/>
          <p:cNvSpPr>
            <a:spLocks noGrp="1"/>
          </p:cNvSpPr>
          <p:nvPr>
            <p:ph type="sldNum" sz="quarter" idx="5"/>
          </p:nvPr>
        </p:nvSpPr>
        <p:spPr/>
        <p:txBody>
          <a:bodyPr/>
          <a:lstStyle/>
          <a:p>
            <a:fld id="{21130518-9804-4FD7-B955-426F48094A61}" type="slidenum">
              <a:rPr lang="en-US" smtClean="0"/>
              <a:t>9</a:t>
            </a:fld>
            <a:endParaRPr lang="en-US"/>
          </a:p>
        </p:txBody>
      </p:sp>
    </p:spTree>
    <p:extLst>
      <p:ext uri="{BB962C8B-B14F-4D97-AF65-F5344CB8AC3E}">
        <p14:creationId xmlns:p14="http://schemas.microsoft.com/office/powerpoint/2010/main" val="218604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552AA8-F1A7-4303-800F-428AE1A61DE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347765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52AA8-F1A7-4303-800F-428AE1A61DE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198524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52AA8-F1A7-4303-800F-428AE1A61DE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173794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52AA8-F1A7-4303-800F-428AE1A61DE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213132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552AA8-F1A7-4303-800F-428AE1A61DE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308899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552AA8-F1A7-4303-800F-428AE1A61DE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215429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552AA8-F1A7-4303-800F-428AE1A61DE9}"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131696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552AA8-F1A7-4303-800F-428AE1A61DE9}"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9800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52AA8-F1A7-4303-800F-428AE1A61DE9}"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131910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52AA8-F1A7-4303-800F-428AE1A61DE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137726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52AA8-F1A7-4303-800F-428AE1A61DE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3E3CE-F6B4-415A-B7BD-4FF287C1331C}" type="slidenum">
              <a:rPr lang="en-US" smtClean="0"/>
              <a:t>‹#›</a:t>
            </a:fld>
            <a:endParaRPr lang="en-US"/>
          </a:p>
        </p:txBody>
      </p:sp>
    </p:spTree>
    <p:extLst>
      <p:ext uri="{BB962C8B-B14F-4D97-AF65-F5344CB8AC3E}">
        <p14:creationId xmlns:p14="http://schemas.microsoft.com/office/powerpoint/2010/main" val="258972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52AA8-F1A7-4303-800F-428AE1A61DE9}" type="datetimeFigureOut">
              <a:rPr lang="en-US" smtClean="0"/>
              <a:t>12/14/2021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3E3CE-F6B4-415A-B7BD-4FF287C1331C}" type="slidenum">
              <a:rPr lang="en-US" smtClean="0"/>
              <a:t>‹#›</a:t>
            </a:fld>
            <a:endParaRPr lang="en-US"/>
          </a:p>
        </p:txBody>
      </p:sp>
    </p:spTree>
    <p:extLst>
      <p:ext uri="{BB962C8B-B14F-4D97-AF65-F5344CB8AC3E}">
        <p14:creationId xmlns:p14="http://schemas.microsoft.com/office/powerpoint/2010/main" val="926501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prichardcom/status/1429080993655308291" TargetMode="Externa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m9dQNKIWnr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richardcommittee.org/communityprofil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gislature.ky.gov/Committees/Pages/Committee-Details.aspx?CommitteeRSN=386&amp;CommitteeType=Statutory%20Committe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richardcommittee.org/covid-has-most-impacted-our-underserved-students/" TargetMode="External"/><Relationship Id="rId13" Type="http://schemas.openxmlformats.org/officeDocument/2006/relationships/hyperlink" Target="https://prichardcommittee.org/cipl/" TargetMode="External"/><Relationship Id="rId18" Type="http://schemas.openxmlformats.org/officeDocument/2006/relationships/slide" Target="slide11.xml"/><Relationship Id="rId3" Type="http://schemas.openxmlformats.org/officeDocument/2006/relationships/slide" Target="slide3.xml"/><Relationship Id="rId21" Type="http://schemas.openxmlformats.org/officeDocument/2006/relationships/hyperlink" Target="https://legislature.ky.gov/Committees/Pages/Committee-Details.aspx?CommitteeRSN=386&amp;CommitteeType=Statutory%20Committee" TargetMode="External"/><Relationship Id="rId7" Type="http://schemas.openxmlformats.org/officeDocument/2006/relationships/hyperlink" Target="https://prichardcommittee.org/puzzling-on-2021-k-12-assessment-participation/" TargetMode="External"/><Relationship Id="rId12" Type="http://schemas.openxmlformats.org/officeDocument/2006/relationships/hyperlink" Target="https://www.ksba.org/RunningforSchoolBoardinKentucky.aspx" TargetMode="External"/><Relationship Id="rId17" Type="http://schemas.openxmlformats.org/officeDocument/2006/relationships/hyperlink" Target="https://www.linkedin.com/posts/prichard-committee_ours-is-the-vision-ours-is-the-growing-activity-6834846683659059200-UAl_" TargetMode="External"/><Relationship Id="rId2" Type="http://schemas.openxmlformats.org/officeDocument/2006/relationships/notesSlide" Target="../notesSlides/notesSlide2.xml"/><Relationship Id="rId16" Type="http://schemas.openxmlformats.org/officeDocument/2006/relationships/hyperlink" Target="https://www.instagram.com/p/CSwpEb9MGLu/?utm_source=ig_web_copy_link" TargetMode="External"/><Relationship Id="rId20" Type="http://schemas.openxmlformats.org/officeDocument/2006/relationships/hyperlink" Target="https://prichardcommittee.org/covidsurveys/" TargetMode="External"/><Relationship Id="rId1" Type="http://schemas.openxmlformats.org/officeDocument/2006/relationships/slideLayout" Target="../slideLayouts/slideLayout2.xml"/><Relationship Id="rId6" Type="http://schemas.openxmlformats.org/officeDocument/2006/relationships/hyperlink" Target="https://pcae-my.sharepoint.com/:x:/g/personal/chaka_prichardcommittee_org/ERx3YqxTTjlHpJ2QQ5lV4YABSbgUfFUyR4L9HEuilpyN6g?e=0UoKf3" TargetMode="External"/><Relationship Id="rId11" Type="http://schemas.openxmlformats.org/officeDocument/2006/relationships/hyperlink" Target="https://pcae-my.sharepoint.com/:w:/g/personal/chaka_prichardcommittee_org/EUE3BquXVM9AsqDuVk1VTFkBiM0F0CklfF4J73PDmx2ZHQ?e=iMadYf" TargetMode="External"/><Relationship Id="rId5" Type="http://schemas.openxmlformats.org/officeDocument/2006/relationships/slide" Target="slide6.xml"/><Relationship Id="rId15" Type="http://schemas.openxmlformats.org/officeDocument/2006/relationships/hyperlink" Target="https://twitter.com/prichardcom/status/1429080993655308291?s=20" TargetMode="External"/><Relationship Id="rId10" Type="http://schemas.openxmlformats.org/officeDocument/2006/relationships/hyperlink" Target="https://pcae-my.sharepoint.com/:w:/g/personal/chaka_prichardcommittee_org/ERXZBVoetNFKpAJF7PCcllEBo_KnZz68ZFscTv5qPfkbVA?e=yI7oNL" TargetMode="External"/><Relationship Id="rId19" Type="http://schemas.openxmlformats.org/officeDocument/2006/relationships/slide" Target="slide13.xml"/><Relationship Id="rId4" Type="http://schemas.openxmlformats.org/officeDocument/2006/relationships/slide" Target="slide4.xml"/><Relationship Id="rId9" Type="http://schemas.openxmlformats.org/officeDocument/2006/relationships/hyperlink" Target="https://pcae-my.sharepoint.com/:w:/g/personal/chaka_prichardcommittee_org/EUQO3Zo9Pi9KgfBdRdbCmR4BW_WFNhbs8srvTtK7GVRjkg?e=r8WdiJ" TargetMode="External"/><Relationship Id="rId14" Type="http://schemas.openxmlformats.org/officeDocument/2006/relationships/hyperlink" Target="https://l.facebook.com/l.php?u=https%3A%2F%2Fprichardcommittee.org%2Fprichard-to-emphasize-the-meaning-of-and-importance-of-equity-in-series-of-thursday-posts%2F&amp;h=AT2CsE1r2rFwfGztKZzPl_c1tfPTWvDfMBNXpVPLW-W_CRymgNBSv57vLJYYdC_Vti1E-m5W4dUxmiCzfPUK_VW7ND2rnZo3MSF0WZueIjOlcphYwA4_eGfjpoK7JU6R&amp;s=1" TargetMode="External"/><Relationship Id="rId22" Type="http://schemas.openxmlformats.org/officeDocument/2006/relationships/hyperlink" Target="https://legislature.ky.gov/Legislators/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prichardcommittee.org/covid-has-most-impacted-our-underserved-students/" TargetMode="External"/><Relationship Id="rId3" Type="http://schemas.openxmlformats.org/officeDocument/2006/relationships/image" Target="../media/image3.png"/><Relationship Id="rId7" Type="http://schemas.openxmlformats.org/officeDocument/2006/relationships/hyperlink" Target="https://prichardcommittee.org/academic-recovery-from-pandemic-will-require-all-hands-on-deck-approach-by-our-communities-families-and-state-lead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cae-my.sharepoint.com/:x:/g/personal/chaka_prichardcommittee_org/ERx3YqxTTjlHpJ2QQ5lV4YABSbgUfFUyR4L9HEuilpyN6g?e=0UoKf3"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7aZ49F64eS4rFoiZ4eJvsRUqzuMaa8N8/view" TargetMode="External"/><Relationship Id="rId7" Type="http://schemas.openxmlformats.org/officeDocument/2006/relationships/hyperlink" Target="https://www.ksba.org/RunningforSchoolBoardinKentucky.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cae-my.sharepoint.com/:w:/g/personal/chaka_prichardcommittee_org/EUE3BquXVM9AsqDuVk1VTFkBiM0F0CklfF4J73PDmx2ZHQ?e=5sl2i0" TargetMode="External"/><Relationship Id="rId5" Type="http://schemas.openxmlformats.org/officeDocument/2006/relationships/hyperlink" Target="https://pcae-my.sharepoint.com/:w:/g/personal/chaka_prichardcommittee_org/ERXZBVoetNFKpAJF7PCcllEBo_KnZz68ZFscTv5qPfkbVA?e=MUOh9B" TargetMode="External"/><Relationship Id="rId4" Type="http://schemas.openxmlformats.org/officeDocument/2006/relationships/hyperlink" Target="https://pcae-my.sharepoint.com/:w:/g/personal/chaka_prichardcommittee_org/EUQO3Zo9Pi9KgfBdRdbCmR4BW_WFNhbs8srvTtK7GVRjkg?e=6mn0Vh"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ichardcommittee.org/cip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richardcommittee.org/wp-content/uploads/2020/08/CIPLDocument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778EC6E-B783-44A8-9FF7-FEF1EE6DC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30098" y="-1"/>
            <a:ext cx="7361901" cy="6857999"/>
          </a:xfrm>
          <a:custGeom>
            <a:avLst/>
            <a:gdLst>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415178 w 8733721"/>
              <a:gd name="connsiteY23" fmla="*/ 1818229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57285 w 8733721"/>
              <a:gd name="connsiteY50" fmla="*/ 4526395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236175 w 8733721"/>
              <a:gd name="connsiteY4" fmla="*/ 2 h 6857999"/>
              <a:gd name="connsiteX5" fmla="*/ 8231178 w 8733721"/>
              <a:gd name="connsiteY5" fmla="*/ 14562 h 6857999"/>
              <a:gd name="connsiteX6" fmla="*/ 8234773 w 8733721"/>
              <a:gd name="connsiteY6" fmla="*/ 59077 h 6857999"/>
              <a:gd name="connsiteX7" fmla="*/ 8227623 w 8733721"/>
              <a:gd name="connsiteY7" fmla="*/ 107668 h 6857999"/>
              <a:gd name="connsiteX8" fmla="*/ 8246150 w 8733721"/>
              <a:gd name="connsiteY8" fmla="*/ 246136 h 6857999"/>
              <a:gd name="connsiteX9" fmla="*/ 8224308 w 8733721"/>
              <a:gd name="connsiteY9" fmla="*/ 372908 h 6857999"/>
              <a:gd name="connsiteX10" fmla="*/ 8221687 w 8733721"/>
              <a:gd name="connsiteY10" fmla="*/ 450607 h 6857999"/>
              <a:gd name="connsiteX11" fmla="*/ 8232987 w 8733721"/>
              <a:gd name="connsiteY11" fmla="*/ 812800 h 6857999"/>
              <a:gd name="connsiteX12" fmla="*/ 8241364 w 8733721"/>
              <a:gd name="connsiteY12" fmla="*/ 912727 h 6857999"/>
              <a:gd name="connsiteX13" fmla="*/ 8240165 w 8733721"/>
              <a:gd name="connsiteY13" fmla="*/ 989950 h 6857999"/>
              <a:gd name="connsiteX14" fmla="*/ 8243561 w 8733721"/>
              <a:gd name="connsiteY14" fmla="*/ 1141745 h 6857999"/>
              <a:gd name="connsiteX15" fmla="*/ 8256144 w 8733721"/>
              <a:gd name="connsiteY15" fmla="*/ 1265454 h 6857999"/>
              <a:gd name="connsiteX16" fmla="*/ 8281494 w 8733721"/>
              <a:gd name="connsiteY16" fmla="*/ 1385480 h 6857999"/>
              <a:gd name="connsiteX17" fmla="*/ 8297877 w 8733721"/>
              <a:gd name="connsiteY17" fmla="*/ 1458060 h 6857999"/>
              <a:gd name="connsiteX18" fmla="*/ 8315502 w 8733721"/>
              <a:gd name="connsiteY18" fmla="*/ 1513175 h 6857999"/>
              <a:gd name="connsiteX19" fmla="*/ 8342335 w 8733721"/>
              <a:gd name="connsiteY19" fmla="*/ 1570809 h 6857999"/>
              <a:gd name="connsiteX20" fmla="*/ 8324762 w 8733721"/>
              <a:gd name="connsiteY20" fmla="*/ 1632434 h 6857999"/>
              <a:gd name="connsiteX21" fmla="*/ 8319231 w 8733721"/>
              <a:gd name="connsiteY21" fmla="*/ 1742490 h 6857999"/>
              <a:gd name="connsiteX22" fmla="*/ 8343694 w 8733721"/>
              <a:gd name="connsiteY22" fmla="*/ 1812272 h 6857999"/>
              <a:gd name="connsiteX23" fmla="*/ 8379488 w 8733721"/>
              <a:gd name="connsiteY23" fmla="*/ 1856766 h 6857999"/>
              <a:gd name="connsiteX24" fmla="*/ 8385055 w 8733721"/>
              <a:gd name="connsiteY24" fmla="*/ 1923433 h 6857999"/>
              <a:gd name="connsiteX25" fmla="*/ 8386906 w 8733721"/>
              <a:gd name="connsiteY25" fmla="*/ 1972204 h 6857999"/>
              <a:gd name="connsiteX26" fmla="*/ 8386681 w 8733721"/>
              <a:gd name="connsiteY26" fmla="*/ 2066205 h 6857999"/>
              <a:gd name="connsiteX27" fmla="*/ 8380052 w 8733721"/>
              <a:gd name="connsiteY27" fmla="*/ 2227417 h 6857999"/>
              <a:gd name="connsiteX28" fmla="*/ 8374483 w 8733721"/>
              <a:gd name="connsiteY28" fmla="*/ 2510933 h 6857999"/>
              <a:gd name="connsiteX29" fmla="*/ 8375191 w 8733721"/>
              <a:gd name="connsiteY29" fmla="*/ 2741866 h 6857999"/>
              <a:gd name="connsiteX30" fmla="*/ 8384389 w 8733721"/>
              <a:gd name="connsiteY30" fmla="*/ 2864935 h 6857999"/>
              <a:gd name="connsiteX31" fmla="*/ 8391822 w 8733721"/>
              <a:gd name="connsiteY31" fmla="*/ 2950807 h 6857999"/>
              <a:gd name="connsiteX32" fmla="*/ 8378111 w 8733721"/>
              <a:gd name="connsiteY32" fmla="*/ 2978246 h 6857999"/>
              <a:gd name="connsiteX33" fmla="*/ 8375025 w 8733721"/>
              <a:gd name="connsiteY33" fmla="*/ 2995916 h 6857999"/>
              <a:gd name="connsiteX34" fmla="*/ 8366764 w 8733721"/>
              <a:gd name="connsiteY34" fmla="*/ 2998648 h 6857999"/>
              <a:gd name="connsiteX35" fmla="*/ 8356827 w 8733721"/>
              <a:gd name="connsiteY35" fmla="*/ 3023630 h 6857999"/>
              <a:gd name="connsiteX36" fmla="*/ 8348883 w 8733721"/>
              <a:gd name="connsiteY36" fmla="*/ 3096975 h 6857999"/>
              <a:gd name="connsiteX37" fmla="*/ 8331320 w 8733721"/>
              <a:gd name="connsiteY37" fmla="*/ 3216657 h 6857999"/>
              <a:gd name="connsiteX38" fmla="*/ 8334250 w 8733721"/>
              <a:gd name="connsiteY38" fmla="*/ 3310980 h 6857999"/>
              <a:gd name="connsiteX39" fmla="*/ 8323018 w 8733721"/>
              <a:gd name="connsiteY39" fmla="*/ 3344725 h 6857999"/>
              <a:gd name="connsiteX40" fmla="*/ 8312317 w 8733721"/>
              <a:gd name="connsiteY40" fmla="*/ 3393250 h 6857999"/>
              <a:gd name="connsiteX41" fmla="*/ 8299110 w 8733721"/>
              <a:gd name="connsiteY41" fmla="*/ 3514536 h 6857999"/>
              <a:gd name="connsiteX42" fmla="*/ 8279421 w 8733721"/>
              <a:gd name="connsiteY42" fmla="*/ 3686149 h 6857999"/>
              <a:gd name="connsiteX43" fmla="*/ 8273021 w 8733721"/>
              <a:gd name="connsiteY43" fmla="*/ 3692208 h 6857999"/>
              <a:gd name="connsiteX44" fmla="*/ 8260968 w 8733721"/>
              <a:gd name="connsiteY44" fmla="*/ 3776022 h 6857999"/>
              <a:gd name="connsiteX45" fmla="*/ 8209415 w 8733721"/>
              <a:gd name="connsiteY45" fmla="*/ 4060536 h 6857999"/>
              <a:gd name="connsiteX46" fmla="*/ 8203359 w 8733721"/>
              <a:gd name="connsiteY46" fmla="*/ 4222149 h 6857999"/>
              <a:gd name="connsiteX47" fmla="*/ 8197502 w 8733721"/>
              <a:gd name="connsiteY47" fmla="*/ 4364683 h 6857999"/>
              <a:gd name="connsiteX48" fmla="*/ 8189960 w 8733721"/>
              <a:gd name="connsiteY48" fmla="*/ 4462471 h 6857999"/>
              <a:gd name="connsiteX49" fmla="*/ 8157285 w 8733721"/>
              <a:gd name="connsiteY49" fmla="*/ 4526395 h 6857999"/>
              <a:gd name="connsiteX50" fmla="*/ 8127583 w 8733721"/>
              <a:gd name="connsiteY50" fmla="*/ 4649885 h 6857999"/>
              <a:gd name="connsiteX51" fmla="*/ 8086875 w 8733721"/>
              <a:gd name="connsiteY51" fmla="*/ 4799019 h 6857999"/>
              <a:gd name="connsiteX52" fmla="*/ 8071779 w 8733721"/>
              <a:gd name="connsiteY52" fmla="*/ 4849614 h 6857999"/>
              <a:gd name="connsiteX53" fmla="*/ 8046521 w 8733721"/>
              <a:gd name="connsiteY53" fmla="*/ 4919971 h 6857999"/>
              <a:gd name="connsiteX54" fmla="*/ 7999171 w 8733721"/>
              <a:gd name="connsiteY54" fmla="*/ 5010766 h 6857999"/>
              <a:gd name="connsiteX55" fmla="*/ 7974494 w 8733721"/>
              <a:gd name="connsiteY55" fmla="*/ 5088190 h 6857999"/>
              <a:gd name="connsiteX56" fmla="*/ 7960017 w 8733721"/>
              <a:gd name="connsiteY56" fmla="*/ 5143922 h 6857999"/>
              <a:gd name="connsiteX57" fmla="*/ 7940570 w 8733721"/>
              <a:gd name="connsiteY57" fmla="*/ 5284346 h 6857999"/>
              <a:gd name="connsiteX58" fmla="*/ 7923844 w 8733721"/>
              <a:gd name="connsiteY58" fmla="*/ 5390948 h 6857999"/>
              <a:gd name="connsiteX59" fmla="*/ 7905061 w 8733721"/>
              <a:gd name="connsiteY59" fmla="*/ 5470854 h 6857999"/>
              <a:gd name="connsiteX60" fmla="*/ 7900574 w 8733721"/>
              <a:gd name="connsiteY60" fmla="*/ 5529643 h 6857999"/>
              <a:gd name="connsiteX61" fmla="*/ 7889879 w 8733721"/>
              <a:gd name="connsiteY61" fmla="*/ 5597292 h 6857999"/>
              <a:gd name="connsiteX62" fmla="*/ 7881533 w 8733721"/>
              <a:gd name="connsiteY62" fmla="*/ 5608899 h 6857999"/>
              <a:gd name="connsiteX63" fmla="*/ 7866845 w 8733721"/>
              <a:gd name="connsiteY63" fmla="*/ 5684911 h 6857999"/>
              <a:gd name="connsiteX64" fmla="*/ 7866707 w 8733721"/>
              <a:gd name="connsiteY64" fmla="*/ 5755776 h 6857999"/>
              <a:gd name="connsiteX65" fmla="*/ 7858630 w 8733721"/>
              <a:gd name="connsiteY65" fmla="*/ 5889599 h 6857999"/>
              <a:gd name="connsiteX66" fmla="*/ 7862852 w 8733721"/>
              <a:gd name="connsiteY66" fmla="*/ 5989744 h 6857999"/>
              <a:gd name="connsiteX67" fmla="*/ 7834617 w 8733721"/>
              <a:gd name="connsiteY67" fmla="*/ 6084926 h 6857999"/>
              <a:gd name="connsiteX68" fmla="*/ 7830440 w 8733721"/>
              <a:gd name="connsiteY68" fmla="*/ 6346549 h 6857999"/>
              <a:gd name="connsiteX69" fmla="*/ 7828988 w 8733721"/>
              <a:gd name="connsiteY69" fmla="*/ 6527527 h 6857999"/>
              <a:gd name="connsiteX70" fmla="*/ 7833220 w 8733721"/>
              <a:gd name="connsiteY70" fmla="*/ 6627129 h 6857999"/>
              <a:gd name="connsiteX71" fmla="*/ 7833451 w 8733721"/>
              <a:gd name="connsiteY71" fmla="*/ 6694819 h 6857999"/>
              <a:gd name="connsiteX72" fmla="*/ 7859394 w 8733721"/>
              <a:gd name="connsiteY72" fmla="*/ 6765445 h 6857999"/>
              <a:gd name="connsiteX73" fmla="*/ 7866873 w 8733721"/>
              <a:gd name="connsiteY73" fmla="*/ 6844697 h 6857999"/>
              <a:gd name="connsiteX74" fmla="*/ 7868076 w 8733721"/>
              <a:gd name="connsiteY74" fmla="*/ 6857999 h 6857999"/>
              <a:gd name="connsiteX75" fmla="*/ 2920621 w 8733721"/>
              <a:gd name="connsiteY75" fmla="*/ 6857999 h 6857999"/>
              <a:gd name="connsiteX76" fmla="*/ 961321 w 8733721"/>
              <a:gd name="connsiteY76" fmla="*/ 6857999 h 6857999"/>
              <a:gd name="connsiteX77" fmla="*/ 0 w 8733721"/>
              <a:gd name="connsiteY77" fmla="*/ 6857999 h 6857999"/>
              <a:gd name="connsiteX78" fmla="*/ 0 w 8733721"/>
              <a:gd name="connsiteY78" fmla="*/ 0 h 6857999"/>
              <a:gd name="connsiteX0" fmla="*/ 0 w 8394178"/>
              <a:gd name="connsiteY0" fmla="*/ 0 h 6857999"/>
              <a:gd name="connsiteX1" fmla="*/ 961321 w 8394178"/>
              <a:gd name="connsiteY1" fmla="*/ 0 h 6857999"/>
              <a:gd name="connsiteX2" fmla="*/ 2920621 w 8394178"/>
              <a:gd name="connsiteY2" fmla="*/ 0 h 6857999"/>
              <a:gd name="connsiteX3" fmla="*/ 8236175 w 8394178"/>
              <a:gd name="connsiteY3" fmla="*/ 2 h 6857999"/>
              <a:gd name="connsiteX4" fmla="*/ 8231178 w 8394178"/>
              <a:gd name="connsiteY4" fmla="*/ 14562 h 6857999"/>
              <a:gd name="connsiteX5" fmla="*/ 8234773 w 8394178"/>
              <a:gd name="connsiteY5" fmla="*/ 59077 h 6857999"/>
              <a:gd name="connsiteX6" fmla="*/ 8227623 w 8394178"/>
              <a:gd name="connsiteY6" fmla="*/ 107668 h 6857999"/>
              <a:gd name="connsiteX7" fmla="*/ 8246150 w 8394178"/>
              <a:gd name="connsiteY7" fmla="*/ 246136 h 6857999"/>
              <a:gd name="connsiteX8" fmla="*/ 8224308 w 8394178"/>
              <a:gd name="connsiteY8" fmla="*/ 372908 h 6857999"/>
              <a:gd name="connsiteX9" fmla="*/ 8221687 w 8394178"/>
              <a:gd name="connsiteY9" fmla="*/ 450607 h 6857999"/>
              <a:gd name="connsiteX10" fmla="*/ 8232987 w 8394178"/>
              <a:gd name="connsiteY10" fmla="*/ 812800 h 6857999"/>
              <a:gd name="connsiteX11" fmla="*/ 8241364 w 8394178"/>
              <a:gd name="connsiteY11" fmla="*/ 912727 h 6857999"/>
              <a:gd name="connsiteX12" fmla="*/ 8240165 w 8394178"/>
              <a:gd name="connsiteY12" fmla="*/ 989950 h 6857999"/>
              <a:gd name="connsiteX13" fmla="*/ 8243561 w 8394178"/>
              <a:gd name="connsiteY13" fmla="*/ 1141745 h 6857999"/>
              <a:gd name="connsiteX14" fmla="*/ 8256144 w 8394178"/>
              <a:gd name="connsiteY14" fmla="*/ 1265454 h 6857999"/>
              <a:gd name="connsiteX15" fmla="*/ 8281494 w 8394178"/>
              <a:gd name="connsiteY15" fmla="*/ 1385480 h 6857999"/>
              <a:gd name="connsiteX16" fmla="*/ 8297877 w 8394178"/>
              <a:gd name="connsiteY16" fmla="*/ 1458060 h 6857999"/>
              <a:gd name="connsiteX17" fmla="*/ 8315502 w 8394178"/>
              <a:gd name="connsiteY17" fmla="*/ 1513175 h 6857999"/>
              <a:gd name="connsiteX18" fmla="*/ 8342335 w 8394178"/>
              <a:gd name="connsiteY18" fmla="*/ 1570809 h 6857999"/>
              <a:gd name="connsiteX19" fmla="*/ 8324762 w 8394178"/>
              <a:gd name="connsiteY19" fmla="*/ 1632434 h 6857999"/>
              <a:gd name="connsiteX20" fmla="*/ 8319231 w 8394178"/>
              <a:gd name="connsiteY20" fmla="*/ 1742490 h 6857999"/>
              <a:gd name="connsiteX21" fmla="*/ 8343694 w 8394178"/>
              <a:gd name="connsiteY21" fmla="*/ 1812272 h 6857999"/>
              <a:gd name="connsiteX22" fmla="*/ 8379488 w 8394178"/>
              <a:gd name="connsiteY22" fmla="*/ 1856766 h 6857999"/>
              <a:gd name="connsiteX23" fmla="*/ 8385055 w 8394178"/>
              <a:gd name="connsiteY23" fmla="*/ 1923433 h 6857999"/>
              <a:gd name="connsiteX24" fmla="*/ 8386906 w 8394178"/>
              <a:gd name="connsiteY24" fmla="*/ 1972204 h 6857999"/>
              <a:gd name="connsiteX25" fmla="*/ 8386681 w 8394178"/>
              <a:gd name="connsiteY25" fmla="*/ 2066205 h 6857999"/>
              <a:gd name="connsiteX26" fmla="*/ 8380052 w 8394178"/>
              <a:gd name="connsiteY26" fmla="*/ 2227417 h 6857999"/>
              <a:gd name="connsiteX27" fmla="*/ 8374483 w 8394178"/>
              <a:gd name="connsiteY27" fmla="*/ 2510933 h 6857999"/>
              <a:gd name="connsiteX28" fmla="*/ 8375191 w 8394178"/>
              <a:gd name="connsiteY28" fmla="*/ 2741866 h 6857999"/>
              <a:gd name="connsiteX29" fmla="*/ 8384389 w 8394178"/>
              <a:gd name="connsiteY29" fmla="*/ 2864935 h 6857999"/>
              <a:gd name="connsiteX30" fmla="*/ 8391822 w 8394178"/>
              <a:gd name="connsiteY30" fmla="*/ 2950807 h 6857999"/>
              <a:gd name="connsiteX31" fmla="*/ 8378111 w 8394178"/>
              <a:gd name="connsiteY31" fmla="*/ 2978246 h 6857999"/>
              <a:gd name="connsiteX32" fmla="*/ 8375025 w 8394178"/>
              <a:gd name="connsiteY32" fmla="*/ 2995916 h 6857999"/>
              <a:gd name="connsiteX33" fmla="*/ 8366764 w 8394178"/>
              <a:gd name="connsiteY33" fmla="*/ 2998648 h 6857999"/>
              <a:gd name="connsiteX34" fmla="*/ 8356827 w 8394178"/>
              <a:gd name="connsiteY34" fmla="*/ 3023630 h 6857999"/>
              <a:gd name="connsiteX35" fmla="*/ 8348883 w 8394178"/>
              <a:gd name="connsiteY35" fmla="*/ 3096975 h 6857999"/>
              <a:gd name="connsiteX36" fmla="*/ 8331320 w 8394178"/>
              <a:gd name="connsiteY36" fmla="*/ 3216657 h 6857999"/>
              <a:gd name="connsiteX37" fmla="*/ 8334250 w 8394178"/>
              <a:gd name="connsiteY37" fmla="*/ 3310980 h 6857999"/>
              <a:gd name="connsiteX38" fmla="*/ 8323018 w 8394178"/>
              <a:gd name="connsiteY38" fmla="*/ 3344725 h 6857999"/>
              <a:gd name="connsiteX39" fmla="*/ 8312317 w 8394178"/>
              <a:gd name="connsiteY39" fmla="*/ 3393250 h 6857999"/>
              <a:gd name="connsiteX40" fmla="*/ 8299110 w 8394178"/>
              <a:gd name="connsiteY40" fmla="*/ 3514536 h 6857999"/>
              <a:gd name="connsiteX41" fmla="*/ 8279421 w 8394178"/>
              <a:gd name="connsiteY41" fmla="*/ 3686149 h 6857999"/>
              <a:gd name="connsiteX42" fmla="*/ 8273021 w 8394178"/>
              <a:gd name="connsiteY42" fmla="*/ 3692208 h 6857999"/>
              <a:gd name="connsiteX43" fmla="*/ 8260968 w 8394178"/>
              <a:gd name="connsiteY43" fmla="*/ 3776022 h 6857999"/>
              <a:gd name="connsiteX44" fmla="*/ 8209415 w 8394178"/>
              <a:gd name="connsiteY44" fmla="*/ 4060536 h 6857999"/>
              <a:gd name="connsiteX45" fmla="*/ 8203359 w 8394178"/>
              <a:gd name="connsiteY45" fmla="*/ 4222149 h 6857999"/>
              <a:gd name="connsiteX46" fmla="*/ 8197502 w 8394178"/>
              <a:gd name="connsiteY46" fmla="*/ 4364683 h 6857999"/>
              <a:gd name="connsiteX47" fmla="*/ 8189960 w 8394178"/>
              <a:gd name="connsiteY47" fmla="*/ 4462471 h 6857999"/>
              <a:gd name="connsiteX48" fmla="*/ 8157285 w 8394178"/>
              <a:gd name="connsiteY48" fmla="*/ 4526395 h 6857999"/>
              <a:gd name="connsiteX49" fmla="*/ 8127583 w 8394178"/>
              <a:gd name="connsiteY49" fmla="*/ 4649885 h 6857999"/>
              <a:gd name="connsiteX50" fmla="*/ 8086875 w 8394178"/>
              <a:gd name="connsiteY50" fmla="*/ 4799019 h 6857999"/>
              <a:gd name="connsiteX51" fmla="*/ 8071779 w 8394178"/>
              <a:gd name="connsiteY51" fmla="*/ 4849614 h 6857999"/>
              <a:gd name="connsiteX52" fmla="*/ 8046521 w 8394178"/>
              <a:gd name="connsiteY52" fmla="*/ 4919971 h 6857999"/>
              <a:gd name="connsiteX53" fmla="*/ 7999171 w 8394178"/>
              <a:gd name="connsiteY53" fmla="*/ 5010766 h 6857999"/>
              <a:gd name="connsiteX54" fmla="*/ 7974494 w 8394178"/>
              <a:gd name="connsiteY54" fmla="*/ 5088190 h 6857999"/>
              <a:gd name="connsiteX55" fmla="*/ 7960017 w 8394178"/>
              <a:gd name="connsiteY55" fmla="*/ 5143922 h 6857999"/>
              <a:gd name="connsiteX56" fmla="*/ 7940570 w 8394178"/>
              <a:gd name="connsiteY56" fmla="*/ 5284346 h 6857999"/>
              <a:gd name="connsiteX57" fmla="*/ 7923844 w 8394178"/>
              <a:gd name="connsiteY57" fmla="*/ 5390948 h 6857999"/>
              <a:gd name="connsiteX58" fmla="*/ 7905061 w 8394178"/>
              <a:gd name="connsiteY58" fmla="*/ 5470854 h 6857999"/>
              <a:gd name="connsiteX59" fmla="*/ 7900574 w 8394178"/>
              <a:gd name="connsiteY59" fmla="*/ 5529643 h 6857999"/>
              <a:gd name="connsiteX60" fmla="*/ 7889879 w 8394178"/>
              <a:gd name="connsiteY60" fmla="*/ 5597292 h 6857999"/>
              <a:gd name="connsiteX61" fmla="*/ 7881533 w 8394178"/>
              <a:gd name="connsiteY61" fmla="*/ 5608899 h 6857999"/>
              <a:gd name="connsiteX62" fmla="*/ 7866845 w 8394178"/>
              <a:gd name="connsiteY62" fmla="*/ 5684911 h 6857999"/>
              <a:gd name="connsiteX63" fmla="*/ 7866707 w 8394178"/>
              <a:gd name="connsiteY63" fmla="*/ 5755776 h 6857999"/>
              <a:gd name="connsiteX64" fmla="*/ 7858630 w 8394178"/>
              <a:gd name="connsiteY64" fmla="*/ 5889599 h 6857999"/>
              <a:gd name="connsiteX65" fmla="*/ 7862852 w 8394178"/>
              <a:gd name="connsiteY65" fmla="*/ 5989744 h 6857999"/>
              <a:gd name="connsiteX66" fmla="*/ 7834617 w 8394178"/>
              <a:gd name="connsiteY66" fmla="*/ 6084926 h 6857999"/>
              <a:gd name="connsiteX67" fmla="*/ 7830440 w 8394178"/>
              <a:gd name="connsiteY67" fmla="*/ 6346549 h 6857999"/>
              <a:gd name="connsiteX68" fmla="*/ 7828988 w 8394178"/>
              <a:gd name="connsiteY68" fmla="*/ 6527527 h 6857999"/>
              <a:gd name="connsiteX69" fmla="*/ 7833220 w 8394178"/>
              <a:gd name="connsiteY69" fmla="*/ 6627129 h 6857999"/>
              <a:gd name="connsiteX70" fmla="*/ 7833451 w 8394178"/>
              <a:gd name="connsiteY70" fmla="*/ 6694819 h 6857999"/>
              <a:gd name="connsiteX71" fmla="*/ 7859394 w 8394178"/>
              <a:gd name="connsiteY71" fmla="*/ 6765445 h 6857999"/>
              <a:gd name="connsiteX72" fmla="*/ 7866873 w 8394178"/>
              <a:gd name="connsiteY72" fmla="*/ 6844697 h 6857999"/>
              <a:gd name="connsiteX73" fmla="*/ 7868076 w 8394178"/>
              <a:gd name="connsiteY73" fmla="*/ 6857999 h 6857999"/>
              <a:gd name="connsiteX74" fmla="*/ 2920621 w 8394178"/>
              <a:gd name="connsiteY74" fmla="*/ 6857999 h 6857999"/>
              <a:gd name="connsiteX75" fmla="*/ 961321 w 8394178"/>
              <a:gd name="connsiteY75" fmla="*/ 6857999 h 6857999"/>
              <a:gd name="connsiteX76" fmla="*/ 0 w 8394178"/>
              <a:gd name="connsiteY76" fmla="*/ 6857999 h 6857999"/>
              <a:gd name="connsiteX77" fmla="*/ 0 w 8394178"/>
              <a:gd name="connsiteY77" fmla="*/ 0 h 6857999"/>
              <a:gd name="connsiteX0" fmla="*/ 0 w 8394178"/>
              <a:gd name="connsiteY0" fmla="*/ 0 h 6857999"/>
              <a:gd name="connsiteX1" fmla="*/ 961321 w 8394178"/>
              <a:gd name="connsiteY1" fmla="*/ 0 h 6857999"/>
              <a:gd name="connsiteX2" fmla="*/ 8236175 w 8394178"/>
              <a:gd name="connsiteY2" fmla="*/ 2 h 6857999"/>
              <a:gd name="connsiteX3" fmla="*/ 8231178 w 8394178"/>
              <a:gd name="connsiteY3" fmla="*/ 14562 h 6857999"/>
              <a:gd name="connsiteX4" fmla="*/ 8234773 w 8394178"/>
              <a:gd name="connsiteY4" fmla="*/ 59077 h 6857999"/>
              <a:gd name="connsiteX5" fmla="*/ 8227623 w 8394178"/>
              <a:gd name="connsiteY5" fmla="*/ 107668 h 6857999"/>
              <a:gd name="connsiteX6" fmla="*/ 8246150 w 8394178"/>
              <a:gd name="connsiteY6" fmla="*/ 246136 h 6857999"/>
              <a:gd name="connsiteX7" fmla="*/ 8224308 w 8394178"/>
              <a:gd name="connsiteY7" fmla="*/ 372908 h 6857999"/>
              <a:gd name="connsiteX8" fmla="*/ 8221687 w 8394178"/>
              <a:gd name="connsiteY8" fmla="*/ 450607 h 6857999"/>
              <a:gd name="connsiteX9" fmla="*/ 8232987 w 8394178"/>
              <a:gd name="connsiteY9" fmla="*/ 812800 h 6857999"/>
              <a:gd name="connsiteX10" fmla="*/ 8241364 w 8394178"/>
              <a:gd name="connsiteY10" fmla="*/ 912727 h 6857999"/>
              <a:gd name="connsiteX11" fmla="*/ 8240165 w 8394178"/>
              <a:gd name="connsiteY11" fmla="*/ 989950 h 6857999"/>
              <a:gd name="connsiteX12" fmla="*/ 8243561 w 8394178"/>
              <a:gd name="connsiteY12" fmla="*/ 1141745 h 6857999"/>
              <a:gd name="connsiteX13" fmla="*/ 8256144 w 8394178"/>
              <a:gd name="connsiteY13" fmla="*/ 1265454 h 6857999"/>
              <a:gd name="connsiteX14" fmla="*/ 8281494 w 8394178"/>
              <a:gd name="connsiteY14" fmla="*/ 1385480 h 6857999"/>
              <a:gd name="connsiteX15" fmla="*/ 8297877 w 8394178"/>
              <a:gd name="connsiteY15" fmla="*/ 1458060 h 6857999"/>
              <a:gd name="connsiteX16" fmla="*/ 8315502 w 8394178"/>
              <a:gd name="connsiteY16" fmla="*/ 1513175 h 6857999"/>
              <a:gd name="connsiteX17" fmla="*/ 8342335 w 8394178"/>
              <a:gd name="connsiteY17" fmla="*/ 1570809 h 6857999"/>
              <a:gd name="connsiteX18" fmla="*/ 8324762 w 8394178"/>
              <a:gd name="connsiteY18" fmla="*/ 1632434 h 6857999"/>
              <a:gd name="connsiteX19" fmla="*/ 8319231 w 8394178"/>
              <a:gd name="connsiteY19" fmla="*/ 1742490 h 6857999"/>
              <a:gd name="connsiteX20" fmla="*/ 8343694 w 8394178"/>
              <a:gd name="connsiteY20" fmla="*/ 1812272 h 6857999"/>
              <a:gd name="connsiteX21" fmla="*/ 8379488 w 8394178"/>
              <a:gd name="connsiteY21" fmla="*/ 1856766 h 6857999"/>
              <a:gd name="connsiteX22" fmla="*/ 8385055 w 8394178"/>
              <a:gd name="connsiteY22" fmla="*/ 1923433 h 6857999"/>
              <a:gd name="connsiteX23" fmla="*/ 8386906 w 8394178"/>
              <a:gd name="connsiteY23" fmla="*/ 1972204 h 6857999"/>
              <a:gd name="connsiteX24" fmla="*/ 8386681 w 8394178"/>
              <a:gd name="connsiteY24" fmla="*/ 2066205 h 6857999"/>
              <a:gd name="connsiteX25" fmla="*/ 8380052 w 8394178"/>
              <a:gd name="connsiteY25" fmla="*/ 2227417 h 6857999"/>
              <a:gd name="connsiteX26" fmla="*/ 8374483 w 8394178"/>
              <a:gd name="connsiteY26" fmla="*/ 2510933 h 6857999"/>
              <a:gd name="connsiteX27" fmla="*/ 8375191 w 8394178"/>
              <a:gd name="connsiteY27" fmla="*/ 2741866 h 6857999"/>
              <a:gd name="connsiteX28" fmla="*/ 8384389 w 8394178"/>
              <a:gd name="connsiteY28" fmla="*/ 2864935 h 6857999"/>
              <a:gd name="connsiteX29" fmla="*/ 8391822 w 8394178"/>
              <a:gd name="connsiteY29" fmla="*/ 2950807 h 6857999"/>
              <a:gd name="connsiteX30" fmla="*/ 8378111 w 8394178"/>
              <a:gd name="connsiteY30" fmla="*/ 2978246 h 6857999"/>
              <a:gd name="connsiteX31" fmla="*/ 8375025 w 8394178"/>
              <a:gd name="connsiteY31" fmla="*/ 2995916 h 6857999"/>
              <a:gd name="connsiteX32" fmla="*/ 8366764 w 8394178"/>
              <a:gd name="connsiteY32" fmla="*/ 2998648 h 6857999"/>
              <a:gd name="connsiteX33" fmla="*/ 8356827 w 8394178"/>
              <a:gd name="connsiteY33" fmla="*/ 3023630 h 6857999"/>
              <a:gd name="connsiteX34" fmla="*/ 8348883 w 8394178"/>
              <a:gd name="connsiteY34" fmla="*/ 3096975 h 6857999"/>
              <a:gd name="connsiteX35" fmla="*/ 8331320 w 8394178"/>
              <a:gd name="connsiteY35" fmla="*/ 3216657 h 6857999"/>
              <a:gd name="connsiteX36" fmla="*/ 8334250 w 8394178"/>
              <a:gd name="connsiteY36" fmla="*/ 3310980 h 6857999"/>
              <a:gd name="connsiteX37" fmla="*/ 8323018 w 8394178"/>
              <a:gd name="connsiteY37" fmla="*/ 3344725 h 6857999"/>
              <a:gd name="connsiteX38" fmla="*/ 8312317 w 8394178"/>
              <a:gd name="connsiteY38" fmla="*/ 3393250 h 6857999"/>
              <a:gd name="connsiteX39" fmla="*/ 8299110 w 8394178"/>
              <a:gd name="connsiteY39" fmla="*/ 3514536 h 6857999"/>
              <a:gd name="connsiteX40" fmla="*/ 8279421 w 8394178"/>
              <a:gd name="connsiteY40" fmla="*/ 3686149 h 6857999"/>
              <a:gd name="connsiteX41" fmla="*/ 8273021 w 8394178"/>
              <a:gd name="connsiteY41" fmla="*/ 3692208 h 6857999"/>
              <a:gd name="connsiteX42" fmla="*/ 8260968 w 8394178"/>
              <a:gd name="connsiteY42" fmla="*/ 3776022 h 6857999"/>
              <a:gd name="connsiteX43" fmla="*/ 8209415 w 8394178"/>
              <a:gd name="connsiteY43" fmla="*/ 4060536 h 6857999"/>
              <a:gd name="connsiteX44" fmla="*/ 8203359 w 8394178"/>
              <a:gd name="connsiteY44" fmla="*/ 4222149 h 6857999"/>
              <a:gd name="connsiteX45" fmla="*/ 8197502 w 8394178"/>
              <a:gd name="connsiteY45" fmla="*/ 4364683 h 6857999"/>
              <a:gd name="connsiteX46" fmla="*/ 8189960 w 8394178"/>
              <a:gd name="connsiteY46" fmla="*/ 4462471 h 6857999"/>
              <a:gd name="connsiteX47" fmla="*/ 8157285 w 8394178"/>
              <a:gd name="connsiteY47" fmla="*/ 4526395 h 6857999"/>
              <a:gd name="connsiteX48" fmla="*/ 8127583 w 8394178"/>
              <a:gd name="connsiteY48" fmla="*/ 4649885 h 6857999"/>
              <a:gd name="connsiteX49" fmla="*/ 8086875 w 8394178"/>
              <a:gd name="connsiteY49" fmla="*/ 4799019 h 6857999"/>
              <a:gd name="connsiteX50" fmla="*/ 8071779 w 8394178"/>
              <a:gd name="connsiteY50" fmla="*/ 4849614 h 6857999"/>
              <a:gd name="connsiteX51" fmla="*/ 8046521 w 8394178"/>
              <a:gd name="connsiteY51" fmla="*/ 4919971 h 6857999"/>
              <a:gd name="connsiteX52" fmla="*/ 7999171 w 8394178"/>
              <a:gd name="connsiteY52" fmla="*/ 5010766 h 6857999"/>
              <a:gd name="connsiteX53" fmla="*/ 7974494 w 8394178"/>
              <a:gd name="connsiteY53" fmla="*/ 5088190 h 6857999"/>
              <a:gd name="connsiteX54" fmla="*/ 7960017 w 8394178"/>
              <a:gd name="connsiteY54" fmla="*/ 5143922 h 6857999"/>
              <a:gd name="connsiteX55" fmla="*/ 7940570 w 8394178"/>
              <a:gd name="connsiteY55" fmla="*/ 5284346 h 6857999"/>
              <a:gd name="connsiteX56" fmla="*/ 7923844 w 8394178"/>
              <a:gd name="connsiteY56" fmla="*/ 5390948 h 6857999"/>
              <a:gd name="connsiteX57" fmla="*/ 7905061 w 8394178"/>
              <a:gd name="connsiteY57" fmla="*/ 5470854 h 6857999"/>
              <a:gd name="connsiteX58" fmla="*/ 7900574 w 8394178"/>
              <a:gd name="connsiteY58" fmla="*/ 5529643 h 6857999"/>
              <a:gd name="connsiteX59" fmla="*/ 7889879 w 8394178"/>
              <a:gd name="connsiteY59" fmla="*/ 5597292 h 6857999"/>
              <a:gd name="connsiteX60" fmla="*/ 7881533 w 8394178"/>
              <a:gd name="connsiteY60" fmla="*/ 5608899 h 6857999"/>
              <a:gd name="connsiteX61" fmla="*/ 7866845 w 8394178"/>
              <a:gd name="connsiteY61" fmla="*/ 5684911 h 6857999"/>
              <a:gd name="connsiteX62" fmla="*/ 7866707 w 8394178"/>
              <a:gd name="connsiteY62" fmla="*/ 5755776 h 6857999"/>
              <a:gd name="connsiteX63" fmla="*/ 7858630 w 8394178"/>
              <a:gd name="connsiteY63" fmla="*/ 5889599 h 6857999"/>
              <a:gd name="connsiteX64" fmla="*/ 7862852 w 8394178"/>
              <a:gd name="connsiteY64" fmla="*/ 5989744 h 6857999"/>
              <a:gd name="connsiteX65" fmla="*/ 7834617 w 8394178"/>
              <a:gd name="connsiteY65" fmla="*/ 6084926 h 6857999"/>
              <a:gd name="connsiteX66" fmla="*/ 7830440 w 8394178"/>
              <a:gd name="connsiteY66" fmla="*/ 6346549 h 6857999"/>
              <a:gd name="connsiteX67" fmla="*/ 7828988 w 8394178"/>
              <a:gd name="connsiteY67" fmla="*/ 6527527 h 6857999"/>
              <a:gd name="connsiteX68" fmla="*/ 7833220 w 8394178"/>
              <a:gd name="connsiteY68" fmla="*/ 6627129 h 6857999"/>
              <a:gd name="connsiteX69" fmla="*/ 7833451 w 8394178"/>
              <a:gd name="connsiteY69" fmla="*/ 6694819 h 6857999"/>
              <a:gd name="connsiteX70" fmla="*/ 7859394 w 8394178"/>
              <a:gd name="connsiteY70" fmla="*/ 6765445 h 6857999"/>
              <a:gd name="connsiteX71" fmla="*/ 7866873 w 8394178"/>
              <a:gd name="connsiteY71" fmla="*/ 6844697 h 6857999"/>
              <a:gd name="connsiteX72" fmla="*/ 7868076 w 8394178"/>
              <a:gd name="connsiteY72" fmla="*/ 6857999 h 6857999"/>
              <a:gd name="connsiteX73" fmla="*/ 2920621 w 8394178"/>
              <a:gd name="connsiteY73" fmla="*/ 6857999 h 6857999"/>
              <a:gd name="connsiteX74" fmla="*/ 961321 w 8394178"/>
              <a:gd name="connsiteY74" fmla="*/ 6857999 h 6857999"/>
              <a:gd name="connsiteX75" fmla="*/ 0 w 8394178"/>
              <a:gd name="connsiteY75" fmla="*/ 6857999 h 6857999"/>
              <a:gd name="connsiteX76" fmla="*/ 0 w 8394178"/>
              <a:gd name="connsiteY76"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961321 w 8394178"/>
              <a:gd name="connsiteY73" fmla="*/ 6857999 h 6857999"/>
              <a:gd name="connsiteX74" fmla="*/ 0 w 8394178"/>
              <a:gd name="connsiteY74" fmla="*/ 6857999 h 6857999"/>
              <a:gd name="connsiteX75" fmla="*/ 0 w 8394178"/>
              <a:gd name="connsiteY75"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0 w 8394178"/>
              <a:gd name="connsiteY73" fmla="*/ 6857999 h 6857999"/>
              <a:gd name="connsiteX74" fmla="*/ 0 w 8394178"/>
              <a:gd name="connsiteY74"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0 w 8394178"/>
              <a:gd name="connsiteY72" fmla="*/ 6857999 h 6857999"/>
              <a:gd name="connsiteX73" fmla="*/ 0 w 8394178"/>
              <a:gd name="connsiteY73"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394178" h="6857999">
                <a:moveTo>
                  <a:pt x="0" y="0"/>
                </a:moveTo>
                <a:lnTo>
                  <a:pt x="8236175" y="2"/>
                </a:lnTo>
                <a:lnTo>
                  <a:pt x="8231178" y="14562"/>
                </a:lnTo>
                <a:lnTo>
                  <a:pt x="8234773" y="59077"/>
                </a:lnTo>
                <a:cubicBezTo>
                  <a:pt x="8235275" y="76949"/>
                  <a:pt x="8227121" y="89796"/>
                  <a:pt x="8227623" y="107668"/>
                </a:cubicBezTo>
                <a:cubicBezTo>
                  <a:pt x="8211139" y="138162"/>
                  <a:pt x="8246703" y="201929"/>
                  <a:pt x="8246150" y="246136"/>
                </a:cubicBezTo>
                <a:cubicBezTo>
                  <a:pt x="8245598" y="290343"/>
                  <a:pt x="8257389" y="364179"/>
                  <a:pt x="8224308" y="372908"/>
                </a:cubicBezTo>
                <a:cubicBezTo>
                  <a:pt x="8218864" y="431308"/>
                  <a:pt x="8228745" y="357606"/>
                  <a:pt x="8221687" y="450607"/>
                </a:cubicBezTo>
                <a:cubicBezTo>
                  <a:pt x="8253150" y="551950"/>
                  <a:pt x="8221677" y="787036"/>
                  <a:pt x="8232987" y="812800"/>
                </a:cubicBezTo>
                <a:cubicBezTo>
                  <a:pt x="8263719" y="860799"/>
                  <a:pt x="8226505" y="854953"/>
                  <a:pt x="8241364" y="912727"/>
                </a:cubicBezTo>
                <a:cubicBezTo>
                  <a:pt x="8249854" y="945986"/>
                  <a:pt x="8239798" y="951781"/>
                  <a:pt x="8240165" y="989950"/>
                </a:cubicBezTo>
                <a:cubicBezTo>
                  <a:pt x="8240531" y="1028120"/>
                  <a:pt x="8240898" y="1095828"/>
                  <a:pt x="8243561" y="1141745"/>
                </a:cubicBezTo>
                <a:cubicBezTo>
                  <a:pt x="8246223" y="1187662"/>
                  <a:pt x="8256010" y="1234783"/>
                  <a:pt x="8256144" y="1265454"/>
                </a:cubicBezTo>
                <a:cubicBezTo>
                  <a:pt x="8246450" y="1304052"/>
                  <a:pt x="8278372" y="1370755"/>
                  <a:pt x="8281494" y="1385480"/>
                </a:cubicBezTo>
                <a:cubicBezTo>
                  <a:pt x="8294281" y="1422714"/>
                  <a:pt x="8303397" y="1428103"/>
                  <a:pt x="8297877" y="1458060"/>
                </a:cubicBezTo>
                <a:cubicBezTo>
                  <a:pt x="8297983" y="1468057"/>
                  <a:pt x="8315397" y="1503177"/>
                  <a:pt x="8315502" y="1513175"/>
                </a:cubicBezTo>
                <a:lnTo>
                  <a:pt x="8342335" y="1570809"/>
                </a:lnTo>
                <a:cubicBezTo>
                  <a:pt x="8365894" y="1617136"/>
                  <a:pt x="8315600" y="1595486"/>
                  <a:pt x="8324762" y="1632434"/>
                </a:cubicBezTo>
                <a:cubicBezTo>
                  <a:pt x="8345804" y="1713683"/>
                  <a:pt x="8308403" y="1715203"/>
                  <a:pt x="8319231" y="1742490"/>
                </a:cubicBezTo>
                <a:cubicBezTo>
                  <a:pt x="8327385" y="1767736"/>
                  <a:pt x="8335540" y="1787026"/>
                  <a:pt x="8343694" y="1812272"/>
                </a:cubicBezTo>
                <a:cubicBezTo>
                  <a:pt x="8345710" y="1818102"/>
                  <a:pt x="8382841" y="1845254"/>
                  <a:pt x="8379488" y="1856766"/>
                </a:cubicBezTo>
                <a:lnTo>
                  <a:pt x="8385055" y="1923433"/>
                </a:lnTo>
                <a:lnTo>
                  <a:pt x="8386906" y="1972204"/>
                </a:lnTo>
                <a:cubicBezTo>
                  <a:pt x="8389102" y="1979569"/>
                  <a:pt x="8382464" y="2060117"/>
                  <a:pt x="8386681" y="2066205"/>
                </a:cubicBezTo>
                <a:cubicBezTo>
                  <a:pt x="8400709" y="2153571"/>
                  <a:pt x="8366045" y="2189849"/>
                  <a:pt x="8380052" y="2227417"/>
                </a:cubicBezTo>
                <a:cubicBezTo>
                  <a:pt x="8372543" y="2317591"/>
                  <a:pt x="8379811" y="2407644"/>
                  <a:pt x="8374483" y="2510933"/>
                </a:cubicBezTo>
                <a:cubicBezTo>
                  <a:pt x="8396772" y="2597916"/>
                  <a:pt x="8370232" y="2649734"/>
                  <a:pt x="8375191" y="2741866"/>
                </a:cubicBezTo>
                <a:cubicBezTo>
                  <a:pt x="8394024" y="2779815"/>
                  <a:pt x="8395428" y="2817058"/>
                  <a:pt x="8384389" y="2864935"/>
                </a:cubicBezTo>
                <a:cubicBezTo>
                  <a:pt x="8416004" y="2860552"/>
                  <a:pt x="8357917" y="2937673"/>
                  <a:pt x="8391822" y="2950807"/>
                </a:cubicBezTo>
                <a:lnTo>
                  <a:pt x="8378111" y="2978246"/>
                </a:lnTo>
                <a:lnTo>
                  <a:pt x="8375025" y="2995916"/>
                </a:lnTo>
                <a:lnTo>
                  <a:pt x="8366764" y="2998648"/>
                </a:lnTo>
                <a:lnTo>
                  <a:pt x="8356827" y="3023630"/>
                </a:lnTo>
                <a:cubicBezTo>
                  <a:pt x="8354245" y="3033333"/>
                  <a:pt x="8348477" y="3084375"/>
                  <a:pt x="8348883" y="3096975"/>
                </a:cubicBezTo>
                <a:cubicBezTo>
                  <a:pt x="8363039" y="3142205"/>
                  <a:pt x="8312062" y="3160433"/>
                  <a:pt x="8331320" y="3216657"/>
                </a:cubicBezTo>
                <a:cubicBezTo>
                  <a:pt x="8335649" y="3237178"/>
                  <a:pt x="8345170" y="3299737"/>
                  <a:pt x="8334250" y="3310980"/>
                </a:cubicBezTo>
                <a:cubicBezTo>
                  <a:pt x="8331414" y="3323902"/>
                  <a:pt x="8334413" y="3339340"/>
                  <a:pt x="8323018" y="3344725"/>
                </a:cubicBezTo>
                <a:cubicBezTo>
                  <a:pt x="8309183" y="3353908"/>
                  <a:pt x="8327822" y="3400659"/>
                  <a:pt x="8312317" y="3393250"/>
                </a:cubicBezTo>
                <a:cubicBezTo>
                  <a:pt x="8325036" y="3426421"/>
                  <a:pt x="8307258" y="3487753"/>
                  <a:pt x="8299110" y="3514536"/>
                </a:cubicBezTo>
                <a:cubicBezTo>
                  <a:pt x="8293627" y="3563353"/>
                  <a:pt x="8281866" y="3650327"/>
                  <a:pt x="8279421" y="3686149"/>
                </a:cubicBezTo>
                <a:cubicBezTo>
                  <a:pt x="8277133" y="3687657"/>
                  <a:pt x="8276096" y="3677229"/>
                  <a:pt x="8273021" y="3692208"/>
                </a:cubicBezTo>
                <a:cubicBezTo>
                  <a:pt x="8269945" y="3707187"/>
                  <a:pt x="8252471" y="3757479"/>
                  <a:pt x="8260968" y="3776022"/>
                </a:cubicBezTo>
                <a:cubicBezTo>
                  <a:pt x="8231046" y="3875691"/>
                  <a:pt x="8223343" y="4023237"/>
                  <a:pt x="8209415" y="4060536"/>
                </a:cubicBezTo>
                <a:cubicBezTo>
                  <a:pt x="8204523" y="4150698"/>
                  <a:pt x="8212636" y="4164564"/>
                  <a:pt x="8203359" y="4222149"/>
                </a:cubicBezTo>
                <a:cubicBezTo>
                  <a:pt x="8198769" y="4287917"/>
                  <a:pt x="8194167" y="4339232"/>
                  <a:pt x="8197502" y="4364683"/>
                </a:cubicBezTo>
                <a:lnTo>
                  <a:pt x="8189960" y="4462471"/>
                </a:lnTo>
                <a:cubicBezTo>
                  <a:pt x="8192241" y="4503329"/>
                  <a:pt x="8157418" y="4500454"/>
                  <a:pt x="8157285" y="4526395"/>
                </a:cubicBezTo>
                <a:cubicBezTo>
                  <a:pt x="8151441" y="4623008"/>
                  <a:pt x="8136733" y="4632050"/>
                  <a:pt x="8127583" y="4649885"/>
                </a:cubicBezTo>
                <a:cubicBezTo>
                  <a:pt x="8109657" y="4687979"/>
                  <a:pt x="8101631" y="4758928"/>
                  <a:pt x="8086875" y="4799019"/>
                </a:cubicBezTo>
                <a:cubicBezTo>
                  <a:pt x="8070221" y="4834076"/>
                  <a:pt x="8077158" y="4811645"/>
                  <a:pt x="8071779" y="4849614"/>
                </a:cubicBezTo>
                <a:cubicBezTo>
                  <a:pt x="8057300" y="4853334"/>
                  <a:pt x="8029516" y="4883089"/>
                  <a:pt x="8046521" y="4919971"/>
                </a:cubicBezTo>
                <a:lnTo>
                  <a:pt x="7999171" y="5010766"/>
                </a:lnTo>
                <a:cubicBezTo>
                  <a:pt x="7980458" y="4983259"/>
                  <a:pt x="7994018" y="5107656"/>
                  <a:pt x="7974494" y="5088190"/>
                </a:cubicBezTo>
                <a:cubicBezTo>
                  <a:pt x="7961479" y="5102008"/>
                  <a:pt x="7970341" y="5118851"/>
                  <a:pt x="7960017" y="5143922"/>
                </a:cubicBezTo>
                <a:cubicBezTo>
                  <a:pt x="7951381" y="5192745"/>
                  <a:pt x="7947519" y="5226225"/>
                  <a:pt x="7940570" y="5284346"/>
                </a:cubicBezTo>
                <a:cubicBezTo>
                  <a:pt x="7938188" y="5338386"/>
                  <a:pt x="7933705" y="5337325"/>
                  <a:pt x="7923844" y="5390948"/>
                </a:cubicBezTo>
                <a:cubicBezTo>
                  <a:pt x="7922596" y="5429655"/>
                  <a:pt x="7906054" y="5449508"/>
                  <a:pt x="7905061" y="5470854"/>
                </a:cubicBezTo>
                <a:cubicBezTo>
                  <a:pt x="7925924" y="5526328"/>
                  <a:pt x="7883497" y="5496377"/>
                  <a:pt x="7900574" y="5529643"/>
                </a:cubicBezTo>
                <a:cubicBezTo>
                  <a:pt x="7894813" y="5550879"/>
                  <a:pt x="7899366" y="5587444"/>
                  <a:pt x="7889879" y="5597292"/>
                </a:cubicBezTo>
                <a:lnTo>
                  <a:pt x="7881533" y="5608899"/>
                </a:lnTo>
                <a:cubicBezTo>
                  <a:pt x="7877694" y="5623501"/>
                  <a:pt x="7869316" y="5660431"/>
                  <a:pt x="7866845" y="5684911"/>
                </a:cubicBezTo>
                <a:cubicBezTo>
                  <a:pt x="7856004" y="5692608"/>
                  <a:pt x="7861304" y="5734344"/>
                  <a:pt x="7866707" y="5755776"/>
                </a:cubicBezTo>
                <a:cubicBezTo>
                  <a:pt x="7867905" y="5792777"/>
                  <a:pt x="7841786" y="5848613"/>
                  <a:pt x="7858630" y="5889599"/>
                </a:cubicBezTo>
                <a:cubicBezTo>
                  <a:pt x="7861076" y="5932097"/>
                  <a:pt x="7859359" y="5940901"/>
                  <a:pt x="7862852" y="5989744"/>
                </a:cubicBezTo>
                <a:cubicBezTo>
                  <a:pt x="7870213" y="6020787"/>
                  <a:pt x="7836478" y="6024963"/>
                  <a:pt x="7834617" y="6084926"/>
                </a:cubicBezTo>
                <a:cubicBezTo>
                  <a:pt x="7828898" y="6134231"/>
                  <a:pt x="7850648" y="6240432"/>
                  <a:pt x="7830440" y="6346549"/>
                </a:cubicBezTo>
                <a:cubicBezTo>
                  <a:pt x="7840187" y="6409741"/>
                  <a:pt x="7834403" y="6468689"/>
                  <a:pt x="7828988" y="6527527"/>
                </a:cubicBezTo>
                <a:cubicBezTo>
                  <a:pt x="7812745" y="6585667"/>
                  <a:pt x="7840670" y="6579284"/>
                  <a:pt x="7833220" y="6627129"/>
                </a:cubicBezTo>
                <a:cubicBezTo>
                  <a:pt x="7836598" y="6635153"/>
                  <a:pt x="7838259" y="6697665"/>
                  <a:pt x="7833451" y="6694819"/>
                </a:cubicBezTo>
                <a:cubicBezTo>
                  <a:pt x="7835476" y="6716947"/>
                  <a:pt x="7854551" y="6732844"/>
                  <a:pt x="7859394" y="6765445"/>
                </a:cubicBezTo>
                <a:cubicBezTo>
                  <a:pt x="7860760" y="6776325"/>
                  <a:pt x="7863817" y="6810511"/>
                  <a:pt x="7866873" y="6844697"/>
                </a:cubicBezTo>
                <a:lnTo>
                  <a:pt x="7868076" y="6857999"/>
                </a:lnTo>
                <a:lnTo>
                  <a:pt x="0" y="6857999"/>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250088-5395-43B3-9F36-F5C274FF5F3B}"/>
              </a:ext>
            </a:extLst>
          </p:cNvPr>
          <p:cNvSpPr>
            <a:spLocks noGrp="1"/>
          </p:cNvSpPr>
          <p:nvPr>
            <p:ph type="ctrTitle"/>
          </p:nvPr>
        </p:nvSpPr>
        <p:spPr>
          <a:xfrm>
            <a:off x="6276976" y="1045174"/>
            <a:ext cx="4661092" cy="2795160"/>
          </a:xfrm>
        </p:spPr>
        <p:txBody>
          <a:bodyPr>
            <a:normAutofit/>
          </a:bodyPr>
          <a:lstStyle/>
          <a:p>
            <a:r>
              <a:rPr lang="en-US" sz="4400" dirty="0"/>
              <a:t>Equity Coalition Toolkit: </a:t>
            </a:r>
            <a:br>
              <a:rPr lang="en-US" sz="4400" dirty="0"/>
            </a:br>
            <a:r>
              <a:rPr lang="en-US" sz="4400" dirty="0"/>
              <a:t>Study, Inform, and Engage</a:t>
            </a:r>
          </a:p>
        </p:txBody>
      </p:sp>
      <p:sp>
        <p:nvSpPr>
          <p:cNvPr id="3" name="Subtitle 2">
            <a:extLst>
              <a:ext uri="{FF2B5EF4-FFF2-40B4-BE49-F238E27FC236}">
                <a16:creationId xmlns:a16="http://schemas.microsoft.com/office/drawing/2014/main" id="{767C5924-E8C9-497D-8C3E-3B5047C5205E}"/>
              </a:ext>
            </a:extLst>
          </p:cNvPr>
          <p:cNvSpPr>
            <a:spLocks noGrp="1"/>
          </p:cNvSpPr>
          <p:nvPr>
            <p:ph type="subTitle" idx="1"/>
          </p:nvPr>
        </p:nvSpPr>
        <p:spPr>
          <a:xfrm>
            <a:off x="6380462" y="4174333"/>
            <a:ext cx="4454121" cy="1136843"/>
          </a:xfrm>
        </p:spPr>
        <p:txBody>
          <a:bodyPr>
            <a:normAutofit/>
          </a:bodyPr>
          <a:lstStyle/>
          <a:p>
            <a:endParaRPr lang="en-US" sz="1800" dirty="0"/>
          </a:p>
        </p:txBody>
      </p:sp>
      <p:pic>
        <p:nvPicPr>
          <p:cNvPr id="5" name="Picture 4" descr="A picture containing shape&#10;&#10;Description automatically generated">
            <a:extLst>
              <a:ext uri="{FF2B5EF4-FFF2-40B4-BE49-F238E27FC236}">
                <a16:creationId xmlns:a16="http://schemas.microsoft.com/office/drawing/2014/main" id="{8621BC65-E8C1-420C-B53C-E9E5BF3D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87" y="1635593"/>
            <a:ext cx="3647438" cy="36474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7C88EDF-3CDF-4857-99DE-ACC362CA8B5A}"/>
              </a:ext>
            </a:extLst>
          </p:cNvPr>
          <p:cNvPicPr>
            <a:picLocks noChangeAspect="1"/>
          </p:cNvPicPr>
          <p:nvPr/>
        </p:nvPicPr>
        <p:blipFill rotWithShape="1">
          <a:blip r:embed="rId4">
            <a:extLst>
              <a:ext uri="{28A0092B-C50C-407E-A947-70E740481C1C}">
                <a14:useLocalDpi xmlns:a14="http://schemas.microsoft.com/office/drawing/2010/main" val="0"/>
              </a:ext>
            </a:extLst>
          </a:blip>
          <a:srcRect l="20298"/>
          <a:stretch/>
        </p:blipFill>
        <p:spPr>
          <a:xfrm>
            <a:off x="5885570" y="4105788"/>
            <a:ext cx="5443903" cy="1559439"/>
          </a:xfrm>
          <a:prstGeom prst="rect">
            <a:avLst/>
          </a:prstGeom>
        </p:spPr>
      </p:pic>
    </p:spTree>
    <p:extLst>
      <p:ext uri="{BB962C8B-B14F-4D97-AF65-F5344CB8AC3E}">
        <p14:creationId xmlns:p14="http://schemas.microsoft.com/office/powerpoint/2010/main" val="168212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a:t>
            </a:r>
            <a:r>
              <a:rPr lang="en-US" dirty="0">
                <a:solidFill>
                  <a:srgbClr val="FFFFFF"/>
                </a:solidFill>
              </a:rPr>
              <a:t> How can you support Prichard Committee efforts?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56833" y="1153572"/>
            <a:ext cx="6906491" cy="5585619"/>
          </a:xfrm>
        </p:spPr>
        <p:txBody>
          <a:bodyPr anchor="ctr">
            <a:normAutofit/>
          </a:bodyPr>
          <a:lstStyle/>
          <a:p>
            <a:pPr marL="0" indent="0">
              <a:buNone/>
            </a:pPr>
            <a:r>
              <a:rPr lang="en-US" sz="4000" dirty="0">
                <a:hlinkClick r:id="rId3"/>
              </a:rPr>
              <a:t>Equity Lens Campaign</a:t>
            </a:r>
            <a:endParaRPr lang="en-US" sz="4000" dirty="0"/>
          </a:p>
          <a:p>
            <a:r>
              <a:rPr lang="en-US" dirty="0"/>
              <a:t>Social Media releases every Thursday</a:t>
            </a:r>
          </a:p>
          <a:p>
            <a:r>
              <a:rPr lang="en-US" dirty="0"/>
              <a:t>Social Media posts will link to in-depth resources such as blog posts or interviews</a:t>
            </a:r>
          </a:p>
          <a:p>
            <a:r>
              <a:rPr lang="en-US" dirty="0"/>
              <a:t>Twitter, Facebook, Instagram, LinkedIn</a:t>
            </a:r>
          </a:p>
          <a:p>
            <a:r>
              <a:rPr lang="en-US" dirty="0"/>
              <a:t>Like, comment, share these posts far and wide</a:t>
            </a:r>
          </a:p>
          <a:p>
            <a:endParaRPr lang="en-US" dirty="0"/>
          </a:p>
          <a:p>
            <a:pPr marL="0" indent="0">
              <a:buNone/>
            </a:pPr>
            <a:endParaRPr lang="en-US"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5BA73B08-3C20-4E31-912D-BB848218DE6A}"/>
              </a:ext>
            </a:extLst>
          </p:cNvPr>
          <p:cNvPicPr>
            <a:picLocks noChangeAspect="1"/>
          </p:cNvPicPr>
          <p:nvPr/>
        </p:nvPicPr>
        <p:blipFill rotWithShape="1">
          <a:blip r:embed="rId4"/>
          <a:srcRect l="51450" t="38383" r="23650" b="21073"/>
          <a:stretch/>
        </p:blipFill>
        <p:spPr>
          <a:xfrm>
            <a:off x="8593507" y="5111496"/>
            <a:ext cx="3035808" cy="1627632"/>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4729C555-7899-4B12-9258-A1F5323A2EA5}"/>
              </a:ext>
            </a:extLst>
          </p:cNvPr>
          <p:cNvPicPr>
            <a:picLocks noChangeAspect="1"/>
          </p:cNvPicPr>
          <p:nvPr/>
        </p:nvPicPr>
        <p:blipFill rotWithShape="1">
          <a:blip r:embed="rId5"/>
          <a:srcRect l="53700" t="46583" r="23950" b="16037"/>
          <a:stretch/>
        </p:blipFill>
        <p:spPr>
          <a:xfrm>
            <a:off x="2461334" y="4677061"/>
            <a:ext cx="3422314" cy="1884617"/>
          </a:xfrm>
          <a:prstGeom prst="rect">
            <a:avLst/>
          </a:prstGeom>
        </p:spPr>
      </p:pic>
      <p:pic>
        <p:nvPicPr>
          <p:cNvPr id="11" name="Picture 10">
            <a:extLst>
              <a:ext uri="{FF2B5EF4-FFF2-40B4-BE49-F238E27FC236}">
                <a16:creationId xmlns:a16="http://schemas.microsoft.com/office/drawing/2014/main" id="{118AAD94-098C-4BA8-9DF7-B4741471E86D}"/>
              </a:ext>
            </a:extLst>
          </p:cNvPr>
          <p:cNvPicPr>
            <a:picLocks noChangeAspect="1"/>
          </p:cNvPicPr>
          <p:nvPr/>
        </p:nvPicPr>
        <p:blipFill rotWithShape="1">
          <a:blip r:embed="rId6"/>
          <a:srcRect l="53700" t="34739" r="23800" b="27906"/>
          <a:stretch/>
        </p:blipFill>
        <p:spPr>
          <a:xfrm>
            <a:off x="8357920" y="-1566"/>
            <a:ext cx="3595088" cy="1965313"/>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DD80CD7C-D7DC-48A7-BBE2-8D4400F9447E}"/>
              </a:ext>
            </a:extLst>
          </p:cNvPr>
          <p:cNvPicPr>
            <a:picLocks noChangeAspect="1"/>
          </p:cNvPicPr>
          <p:nvPr/>
        </p:nvPicPr>
        <p:blipFill rotWithShape="1">
          <a:blip r:embed="rId7"/>
          <a:srcRect l="52429" t="45264" r="23800" b="19250"/>
          <a:stretch/>
        </p:blipFill>
        <p:spPr>
          <a:xfrm>
            <a:off x="297207" y="194857"/>
            <a:ext cx="3998198" cy="1965313"/>
          </a:xfrm>
          <a:prstGeom prst="rect">
            <a:avLst/>
          </a:prstGeom>
        </p:spPr>
      </p:pic>
    </p:spTree>
    <p:extLst>
      <p:ext uri="{BB962C8B-B14F-4D97-AF65-F5344CB8AC3E}">
        <p14:creationId xmlns:p14="http://schemas.microsoft.com/office/powerpoint/2010/main" val="37344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6000"/>
                            </p:stCondLst>
                            <p:childTnLst>
                              <p:par>
                                <p:cTn id="17" presetID="10" presetClass="entr" presetSubtype="0" fill="hold" nodeType="after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 </a:t>
            </a:r>
            <a:r>
              <a:rPr lang="en-US" dirty="0">
                <a:solidFill>
                  <a:srgbClr val="FFFFFF"/>
                </a:solidFill>
              </a:rPr>
              <a:t>What can you ask for locally?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09208" y="591343"/>
            <a:ext cx="6906491" cy="5585619"/>
          </a:xfrm>
        </p:spPr>
        <p:txBody>
          <a:bodyPr numCol="2" anchor="ctr">
            <a:normAutofit/>
          </a:bodyPr>
          <a:lstStyle/>
          <a:p>
            <a:pPr marL="0" indent="0">
              <a:buNone/>
            </a:pPr>
            <a:r>
              <a:rPr lang="en-US" dirty="0"/>
              <a:t>A great example of defining the “why” behind equity initiatives in school districts is this video from Dr. Matthew Turner, superintendent of Boone County Schools.</a:t>
            </a:r>
          </a:p>
          <a:p>
            <a:pPr marL="0" indent="0">
              <a:buNone/>
            </a:pPr>
            <a:endParaRPr lang="en-US" dirty="0"/>
          </a:p>
          <a:p>
            <a:pPr marL="0" indent="0">
              <a:buNone/>
            </a:pPr>
            <a:r>
              <a:rPr lang="en-US" dirty="0"/>
              <a:t>Can your local superintendent do something like this? </a:t>
            </a:r>
          </a:p>
          <a:p>
            <a:pPr marL="0" indent="0">
              <a:buNone/>
            </a:pPr>
            <a:r>
              <a:rPr lang="en-US" dirty="0"/>
              <a:t>How can this increase empathy around equity in your local community?</a:t>
            </a:r>
          </a:p>
          <a:p>
            <a:endParaRPr lang="en-US" dirty="0"/>
          </a:p>
          <a:p>
            <a:endParaRPr lang="en-US" dirty="0"/>
          </a:p>
          <a:p>
            <a:pPr marL="0" indent="0">
              <a:buNone/>
            </a:pPr>
            <a:endParaRPr lang="en-US" dirty="0"/>
          </a:p>
        </p:txBody>
      </p:sp>
      <p:pic>
        <p:nvPicPr>
          <p:cNvPr id="7" name="Picture 6" descr="A screenshot of a computer&#10;&#10;Description automatically generated with medium confidence">
            <a:hlinkClick r:id="rId3"/>
            <a:extLst>
              <a:ext uri="{FF2B5EF4-FFF2-40B4-BE49-F238E27FC236}">
                <a16:creationId xmlns:a16="http://schemas.microsoft.com/office/drawing/2014/main" id="{A046EF65-CF0F-4C6A-9813-93FBF64A9232}"/>
              </a:ext>
            </a:extLst>
          </p:cNvPr>
          <p:cNvPicPr>
            <a:picLocks noChangeAspect="1"/>
          </p:cNvPicPr>
          <p:nvPr/>
        </p:nvPicPr>
        <p:blipFill rotWithShape="1">
          <a:blip r:embed="rId4">
            <a:extLst>
              <a:ext uri="{28A0092B-C50C-407E-A947-70E740481C1C}">
                <a14:useLocalDpi xmlns:a14="http://schemas.microsoft.com/office/drawing/2010/main" val="0"/>
              </a:ext>
            </a:extLst>
          </a:blip>
          <a:srcRect l="5224" t="20674" r="39748" b="11161"/>
          <a:stretch/>
        </p:blipFill>
        <p:spPr>
          <a:xfrm>
            <a:off x="8058668" y="3429000"/>
            <a:ext cx="3695182" cy="2574757"/>
          </a:xfrm>
          <a:prstGeom prst="rect">
            <a:avLst/>
          </a:prstGeom>
        </p:spPr>
      </p:pic>
    </p:spTree>
    <p:extLst>
      <p:ext uri="{BB962C8B-B14F-4D97-AF65-F5344CB8AC3E}">
        <p14:creationId xmlns:p14="http://schemas.microsoft.com/office/powerpoint/2010/main" val="221152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 </a:t>
            </a:r>
            <a:r>
              <a:rPr lang="en-US" sz="4000" dirty="0">
                <a:solidFill>
                  <a:srgbClr val="FFFFFF"/>
                </a:solidFill>
              </a:rPr>
              <a:t>What about the focus on long-standing issues in education in Kentucky?</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7732063" y="247734"/>
            <a:ext cx="2423388" cy="3001682"/>
          </a:xfrm>
        </p:spPr>
        <p:txBody>
          <a:bodyPr numCol="1" anchor="ctr">
            <a:normAutofit/>
          </a:bodyPr>
          <a:lstStyle/>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9C876618-6C1E-4DDC-87F0-FA44CFB15626}"/>
              </a:ext>
            </a:extLst>
          </p:cNvPr>
          <p:cNvSpPr txBox="1"/>
          <p:nvPr/>
        </p:nvSpPr>
        <p:spPr>
          <a:xfrm>
            <a:off x="4167272" y="230242"/>
            <a:ext cx="7466563"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pic>
        <p:nvPicPr>
          <p:cNvPr id="9" name="Picture 8" descr="Graphical user interface, application, Word&#10;&#10;Description automatically generated">
            <a:extLst>
              <a:ext uri="{FF2B5EF4-FFF2-40B4-BE49-F238E27FC236}">
                <a16:creationId xmlns:a16="http://schemas.microsoft.com/office/drawing/2014/main" id="{5E3DBD52-2A7F-4873-A3DB-E37A5C8B7D95}"/>
              </a:ext>
            </a:extLst>
          </p:cNvPr>
          <p:cNvPicPr>
            <a:picLocks noChangeAspect="1"/>
          </p:cNvPicPr>
          <p:nvPr/>
        </p:nvPicPr>
        <p:blipFill rotWithShape="1">
          <a:blip r:embed="rId3">
            <a:extLst>
              <a:ext uri="{28A0092B-C50C-407E-A947-70E740481C1C}">
                <a14:useLocalDpi xmlns:a14="http://schemas.microsoft.com/office/drawing/2010/main" val="0"/>
              </a:ext>
            </a:extLst>
          </a:blip>
          <a:srcRect l="60586" t="11920" r="20782" b="8359"/>
          <a:stretch/>
        </p:blipFill>
        <p:spPr>
          <a:xfrm>
            <a:off x="5488790" y="0"/>
            <a:ext cx="4823525" cy="6795408"/>
          </a:xfrm>
          <a:prstGeom prst="rect">
            <a:avLst/>
          </a:prstGeom>
        </p:spPr>
      </p:pic>
    </p:spTree>
    <p:extLst>
      <p:ext uri="{BB962C8B-B14F-4D97-AF65-F5344CB8AC3E}">
        <p14:creationId xmlns:p14="http://schemas.microsoft.com/office/powerpoint/2010/main" val="104758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 </a:t>
            </a:r>
            <a:r>
              <a:rPr lang="en-US" sz="4000" dirty="0">
                <a:solidFill>
                  <a:srgbClr val="FFFFFF"/>
                </a:solidFill>
              </a:rPr>
              <a:t>What about the focus on long-standing issues in education in Kentucky?</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7732063" y="247734"/>
            <a:ext cx="2423388" cy="3001682"/>
          </a:xfrm>
        </p:spPr>
        <p:txBody>
          <a:bodyPr numCol="1" anchor="ctr">
            <a:normAutofit/>
          </a:bodyPr>
          <a:lstStyle/>
          <a:p>
            <a:endParaRPr lang="en-US" dirty="0"/>
          </a:p>
          <a:p>
            <a:pPr marL="0" indent="0">
              <a:buNone/>
            </a:pPr>
            <a:endParaRPr lang="en-US" dirty="0"/>
          </a:p>
          <a:p>
            <a:endParaRPr lang="en-US" dirty="0"/>
          </a:p>
        </p:txBody>
      </p:sp>
      <p:pic>
        <p:nvPicPr>
          <p:cNvPr id="9" name="Picture 8" descr="A screenshot of a computer&#10;&#10;Description automatically generated with medium confidence">
            <a:hlinkClick r:id="rId3"/>
            <a:extLst>
              <a:ext uri="{FF2B5EF4-FFF2-40B4-BE49-F238E27FC236}">
                <a16:creationId xmlns:a16="http://schemas.microsoft.com/office/drawing/2014/main" id="{963215FB-7B17-4325-8222-EE9908DD7BBC}"/>
              </a:ext>
            </a:extLst>
          </p:cNvPr>
          <p:cNvPicPr>
            <a:picLocks noChangeAspect="1"/>
          </p:cNvPicPr>
          <p:nvPr/>
        </p:nvPicPr>
        <p:blipFill rotWithShape="1">
          <a:blip r:embed="rId4">
            <a:extLst>
              <a:ext uri="{28A0092B-C50C-407E-A947-70E740481C1C}">
                <a14:useLocalDpi xmlns:a14="http://schemas.microsoft.com/office/drawing/2010/main" val="0"/>
              </a:ext>
            </a:extLst>
          </a:blip>
          <a:srcRect l="53672" t="17801" r="12148" b="15142"/>
          <a:stretch/>
        </p:blipFill>
        <p:spPr>
          <a:xfrm>
            <a:off x="4372330" y="1153572"/>
            <a:ext cx="7304799" cy="4718681"/>
          </a:xfrm>
          <a:prstGeom prst="rect">
            <a:avLst/>
          </a:prstGeom>
        </p:spPr>
      </p:pic>
    </p:spTree>
    <p:extLst>
      <p:ext uri="{BB962C8B-B14F-4D97-AF65-F5344CB8AC3E}">
        <p14:creationId xmlns:p14="http://schemas.microsoft.com/office/powerpoint/2010/main" val="281314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 </a:t>
            </a:r>
            <a:r>
              <a:rPr lang="en-US" dirty="0">
                <a:solidFill>
                  <a:srgbClr val="FFFFFF"/>
                </a:solidFill>
              </a:rPr>
              <a:t>What about supporting our students as we return to in-person schooling?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09208" y="591343"/>
            <a:ext cx="6906491" cy="5585619"/>
          </a:xfrm>
        </p:spPr>
        <p:txBody>
          <a:bodyPr numCol="2" anchor="ctr">
            <a:normAutofit/>
          </a:bodyPr>
          <a:lstStyle/>
          <a:p>
            <a:pPr marL="514350" indent="-514350">
              <a:buAutoNum type="arabicPeriod"/>
            </a:pPr>
            <a:r>
              <a:rPr lang="en-US" dirty="0"/>
              <a:t>We need more high-quality childcare options for families of all income levels</a:t>
            </a:r>
          </a:p>
          <a:p>
            <a:pPr marL="514350" indent="-514350">
              <a:buAutoNum type="arabicPeriod"/>
            </a:pPr>
            <a:r>
              <a:rPr lang="en-US" dirty="0"/>
              <a:t>The childcare system and its workers are essential</a:t>
            </a:r>
          </a:p>
          <a:p>
            <a:pPr marL="514350" indent="-514350">
              <a:buAutoNum type="arabicPeriod"/>
            </a:pPr>
            <a:r>
              <a:rPr lang="en-US" dirty="0"/>
              <a:t>In K-12 schools &amp; colleges, inequities based on student groups remain starker than ever</a:t>
            </a:r>
          </a:p>
          <a:p>
            <a:pPr marL="514350" indent="-514350">
              <a:buAutoNum type="arabicPeriod"/>
            </a:pPr>
            <a:r>
              <a:rPr lang="en-US" dirty="0"/>
              <a:t>Built-in mental health supports need to be funded &amp; prioritized for K-12 &amp; college</a:t>
            </a:r>
          </a:p>
          <a:p>
            <a:pPr marL="514350" indent="-514350">
              <a:buAutoNum type="arabicPeriod"/>
            </a:pPr>
            <a:r>
              <a:rPr lang="en-US" dirty="0"/>
              <a:t>The digital divide must be closed at all costs</a:t>
            </a:r>
          </a:p>
          <a:p>
            <a:endParaRPr lang="en-US" dirty="0"/>
          </a:p>
          <a:p>
            <a:pPr marL="0" indent="0">
              <a:buNone/>
            </a:pPr>
            <a:endParaRPr lang="en-US" dirty="0"/>
          </a:p>
        </p:txBody>
      </p:sp>
      <p:pic>
        <p:nvPicPr>
          <p:cNvPr id="4" name="Picture 3">
            <a:extLst>
              <a:ext uri="{FF2B5EF4-FFF2-40B4-BE49-F238E27FC236}">
                <a16:creationId xmlns:a16="http://schemas.microsoft.com/office/drawing/2014/main" id="{2862AF26-2321-4B74-A0C8-B613A9D2E297}"/>
              </a:ext>
            </a:extLst>
          </p:cNvPr>
          <p:cNvPicPr>
            <a:picLocks noChangeAspect="1"/>
          </p:cNvPicPr>
          <p:nvPr/>
        </p:nvPicPr>
        <p:blipFill>
          <a:blip r:embed="rId3"/>
          <a:stretch>
            <a:fillRect/>
          </a:stretch>
        </p:blipFill>
        <p:spPr>
          <a:xfrm>
            <a:off x="7777537" y="4548900"/>
            <a:ext cx="4411415" cy="2309100"/>
          </a:xfrm>
          <a:prstGeom prst="rect">
            <a:avLst/>
          </a:prstGeom>
        </p:spPr>
      </p:pic>
    </p:spTree>
    <p:extLst>
      <p:ext uri="{BB962C8B-B14F-4D97-AF65-F5344CB8AC3E}">
        <p14:creationId xmlns:p14="http://schemas.microsoft.com/office/powerpoint/2010/main" val="244575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 </a:t>
            </a:r>
            <a:r>
              <a:rPr lang="en-US" dirty="0">
                <a:solidFill>
                  <a:srgbClr val="FFFFFF"/>
                </a:solidFill>
              </a:rPr>
              <a:t>What about supporting our students as we return to in-person schooling?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09208" y="591343"/>
            <a:ext cx="6906491" cy="5585619"/>
          </a:xfrm>
        </p:spPr>
        <p:txBody>
          <a:bodyPr numCol="1" anchor="ctr">
            <a:normAutofit/>
          </a:bodyPr>
          <a:lstStyle/>
          <a:p>
            <a:pPr marL="0" indent="0">
              <a:buNone/>
            </a:pPr>
            <a:r>
              <a:rPr lang="en-US" dirty="0"/>
              <a:t>How do we support students:</a:t>
            </a:r>
          </a:p>
          <a:p>
            <a:pPr marL="0" indent="0">
              <a:buNone/>
            </a:pPr>
            <a:endParaRPr lang="en-US" dirty="0"/>
          </a:p>
          <a:p>
            <a:r>
              <a:rPr lang="en-US" dirty="0"/>
              <a:t>In high school with less time to recover from 2020-2021 impact?</a:t>
            </a:r>
          </a:p>
          <a:p>
            <a:endParaRPr lang="en-US" dirty="0"/>
          </a:p>
          <a:p>
            <a:r>
              <a:rPr lang="en-US" dirty="0"/>
              <a:t>Ready to transition to a new level of schooling after their 2020-2021 school experience</a:t>
            </a:r>
          </a:p>
          <a:p>
            <a:pPr lvl="1"/>
            <a:r>
              <a:rPr lang="en-US" dirty="0"/>
              <a:t>Transition to College</a:t>
            </a:r>
          </a:p>
          <a:p>
            <a:pPr lvl="1"/>
            <a:r>
              <a:rPr lang="en-US" dirty="0"/>
              <a:t>Transition to HS</a:t>
            </a:r>
          </a:p>
          <a:p>
            <a:pPr lvl="1"/>
            <a:r>
              <a:rPr lang="en-US" dirty="0"/>
              <a:t>Transition to MS</a:t>
            </a:r>
          </a:p>
          <a:p>
            <a:pPr marL="0" indent="0">
              <a:buNone/>
            </a:pPr>
            <a:endParaRPr lang="en-US" dirty="0"/>
          </a:p>
        </p:txBody>
      </p:sp>
    </p:spTree>
    <p:extLst>
      <p:ext uri="{BB962C8B-B14F-4D97-AF65-F5344CB8AC3E}">
        <p14:creationId xmlns:p14="http://schemas.microsoft.com/office/powerpoint/2010/main" val="364027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 </a:t>
            </a:r>
            <a:r>
              <a:rPr lang="en-US" dirty="0">
                <a:solidFill>
                  <a:srgbClr val="FFFFFF"/>
                </a:solidFill>
              </a:rPr>
              <a:t>Are there </a:t>
            </a:r>
            <a:r>
              <a:rPr lang="en-US" sz="4000" dirty="0">
                <a:solidFill>
                  <a:srgbClr val="FFFFFF"/>
                </a:solidFill>
              </a:rPr>
              <a:t>opportunities </a:t>
            </a:r>
            <a:r>
              <a:rPr lang="en-US" dirty="0">
                <a:solidFill>
                  <a:srgbClr val="FFFFFF"/>
                </a:solidFill>
              </a:rPr>
              <a:t>to engage the legislature?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09209" y="591343"/>
            <a:ext cx="2861156" cy="5585619"/>
          </a:xfrm>
        </p:spPr>
        <p:txBody>
          <a:bodyPr numCol="1" anchor="ctr">
            <a:normAutofit fontScale="55000" lnSpcReduction="20000"/>
          </a:bodyPr>
          <a:lstStyle/>
          <a:p>
            <a:pPr marL="0" indent="0">
              <a:buNone/>
            </a:pPr>
            <a:r>
              <a:rPr lang="en-US" sz="4800" dirty="0"/>
              <a:t>YES!!!</a:t>
            </a:r>
          </a:p>
          <a:p>
            <a:pPr marL="0" indent="0">
              <a:buNone/>
            </a:pPr>
            <a:endParaRPr lang="en-US" sz="4800" dirty="0"/>
          </a:p>
          <a:p>
            <a:pPr marL="0" indent="0">
              <a:buNone/>
            </a:pPr>
            <a:r>
              <a:rPr lang="en-US" sz="2400" dirty="0">
                <a:hlinkClick r:id="rId3"/>
              </a:rPr>
              <a:t>Kentucky Commission on Race and Access to Opportunity</a:t>
            </a:r>
            <a:endParaRPr lang="en-US" sz="2400" dirty="0"/>
          </a:p>
          <a:p>
            <a:pPr marL="0" indent="0">
              <a:buNone/>
            </a:pPr>
            <a:endParaRPr lang="en-US" sz="2400" dirty="0"/>
          </a:p>
          <a:p>
            <a:pPr marL="0" indent="0">
              <a:buNone/>
            </a:pPr>
            <a:r>
              <a:rPr lang="en-US" sz="2400" dirty="0"/>
              <a:t>Chairs:</a:t>
            </a:r>
          </a:p>
          <a:p>
            <a:pPr marL="0" indent="0">
              <a:buNone/>
            </a:pPr>
            <a:r>
              <a:rPr lang="en-US" sz="2400" dirty="0"/>
              <a:t>Senate President Pro-</a:t>
            </a:r>
            <a:r>
              <a:rPr lang="en-US" sz="2400" dirty="0" err="1"/>
              <a:t>tem</a:t>
            </a:r>
            <a:r>
              <a:rPr lang="en-US" sz="2400" dirty="0"/>
              <a:t> David P. Givens</a:t>
            </a:r>
          </a:p>
          <a:p>
            <a:pPr marL="0" indent="0">
              <a:buNone/>
            </a:pPr>
            <a:r>
              <a:rPr lang="en-US" sz="2400" dirty="0"/>
              <a:t>Rep. Samara </a:t>
            </a:r>
            <a:r>
              <a:rPr lang="en-US" sz="2400" dirty="0" err="1"/>
              <a:t>Heavrin</a:t>
            </a:r>
            <a:endParaRPr lang="en-US" sz="2400" dirty="0"/>
          </a:p>
          <a:p>
            <a:pPr marL="0" indent="0">
              <a:buNone/>
            </a:pPr>
            <a:endParaRPr lang="en-US" sz="2400" dirty="0"/>
          </a:p>
          <a:p>
            <a:pPr marL="0" indent="0">
              <a:buNone/>
            </a:pPr>
            <a:r>
              <a:rPr lang="en-US" sz="2400" dirty="0"/>
              <a:t>Lawmakers on the commission:</a:t>
            </a:r>
          </a:p>
          <a:p>
            <a:pPr marL="0" indent="0">
              <a:buNone/>
            </a:pPr>
            <a:r>
              <a:rPr lang="en-US" sz="2400" dirty="0"/>
              <a:t>Sen. Whitney </a:t>
            </a:r>
            <a:r>
              <a:rPr lang="en-US" sz="2400" dirty="0" err="1"/>
              <a:t>Westerfield</a:t>
            </a:r>
            <a:endParaRPr lang="en-US" sz="2400" dirty="0"/>
          </a:p>
          <a:p>
            <a:pPr marL="0" indent="0">
              <a:buNone/>
            </a:pPr>
            <a:r>
              <a:rPr lang="en-US" sz="2400" dirty="0"/>
              <a:t>Rep. George Brown Jr.</a:t>
            </a:r>
          </a:p>
          <a:p>
            <a:pPr marL="0" indent="0">
              <a:buNone/>
            </a:pPr>
            <a:r>
              <a:rPr lang="en-US" sz="2400" dirty="0"/>
              <a:t>Rep. </a:t>
            </a:r>
            <a:r>
              <a:rPr lang="en-US" sz="2400" dirty="0" err="1"/>
              <a:t>Nima</a:t>
            </a:r>
            <a:r>
              <a:rPr lang="en-US" sz="2400" dirty="0"/>
              <a:t> Kulkarni</a:t>
            </a:r>
          </a:p>
          <a:p>
            <a:pPr marL="0" indent="0">
              <a:buNone/>
            </a:pPr>
            <a:r>
              <a:rPr lang="en-US" sz="2400" dirty="0"/>
              <a:t>Rep. Killian </a:t>
            </a:r>
            <a:r>
              <a:rPr lang="en-US" sz="2400" dirty="0" err="1"/>
              <a:t>Timoney</a:t>
            </a:r>
            <a:endParaRPr lang="en-US" sz="2400" dirty="0"/>
          </a:p>
          <a:p>
            <a:pPr marL="0" indent="0">
              <a:buNone/>
            </a:pPr>
            <a:r>
              <a:rPr lang="en-US" sz="2400" dirty="0"/>
              <a:t>Sen. Karen Berg</a:t>
            </a:r>
          </a:p>
          <a:p>
            <a:pPr marL="0" indent="0">
              <a:buNone/>
            </a:pPr>
            <a:endParaRPr lang="en-US" sz="2400" dirty="0"/>
          </a:p>
          <a:p>
            <a:pPr marL="0" indent="0">
              <a:buNone/>
            </a:pPr>
            <a:r>
              <a:rPr lang="en-US" sz="2400" dirty="0"/>
              <a:t>Citizen members;</a:t>
            </a:r>
          </a:p>
          <a:p>
            <a:pPr marL="0" indent="0">
              <a:buNone/>
            </a:pPr>
            <a:r>
              <a:rPr lang="en-US" sz="2400" dirty="0"/>
              <a:t>Dr. OJ </a:t>
            </a:r>
            <a:r>
              <a:rPr lang="en-US" sz="2400" dirty="0" err="1"/>
              <a:t>Oleka</a:t>
            </a:r>
            <a:endParaRPr lang="en-US" sz="2400" dirty="0"/>
          </a:p>
          <a:p>
            <a:pPr marL="0" indent="0">
              <a:buNone/>
            </a:pPr>
            <a:r>
              <a:rPr lang="en-US" sz="2400" dirty="0"/>
              <a:t>Erwin Roberts</a:t>
            </a:r>
          </a:p>
          <a:p>
            <a:pPr marL="0" indent="0">
              <a:buNone/>
            </a:pPr>
            <a:r>
              <a:rPr lang="en-US" sz="2400" dirty="0"/>
              <a:t>Dr. Ricky Jones</a:t>
            </a:r>
          </a:p>
        </p:txBody>
      </p:sp>
      <p:sp>
        <p:nvSpPr>
          <p:cNvPr id="4" name="TextBox 3">
            <a:extLst>
              <a:ext uri="{FF2B5EF4-FFF2-40B4-BE49-F238E27FC236}">
                <a16:creationId xmlns:a16="http://schemas.microsoft.com/office/drawing/2014/main" id="{C132166C-B840-4DBA-B339-1E395287D027}"/>
              </a:ext>
            </a:extLst>
          </p:cNvPr>
          <p:cNvSpPr txBox="1"/>
          <p:nvPr/>
        </p:nvSpPr>
        <p:spPr>
          <a:xfrm>
            <a:off x="7949055" y="2368489"/>
            <a:ext cx="328612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Sen. Givens invited engagement with the Commission on issues in the form </a:t>
            </a:r>
            <a:r>
              <a:rPr lang="en-US"/>
              <a:t>of 10-minute </a:t>
            </a:r>
            <a:r>
              <a:rPr lang="en-US" dirty="0"/>
              <a:t>speech to Commission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 </a:t>
            </a:r>
            <a:r>
              <a:rPr lang="en-US" dirty="0" err="1"/>
              <a:t>Oleka</a:t>
            </a:r>
            <a:r>
              <a:rPr lang="en-US" dirty="0"/>
              <a:t> is a  Prichard Committee member</a:t>
            </a:r>
          </a:p>
        </p:txBody>
      </p:sp>
    </p:spTree>
    <p:extLst>
      <p:ext uri="{BB962C8B-B14F-4D97-AF65-F5344CB8AC3E}">
        <p14:creationId xmlns:p14="http://schemas.microsoft.com/office/powerpoint/2010/main" val="39249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Mobilize- </a:t>
            </a:r>
            <a:r>
              <a:rPr lang="en-US" dirty="0">
                <a:solidFill>
                  <a:srgbClr val="FFFFFF"/>
                </a:solidFill>
              </a:rPr>
              <a:t>What are the strategies to keep in mind?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09208" y="591343"/>
            <a:ext cx="6106391" cy="2647157"/>
          </a:xfrm>
        </p:spPr>
        <p:txBody>
          <a:bodyPr numCol="1" anchor="ctr">
            <a:normAutofit/>
          </a:bodyPr>
          <a:lstStyle/>
          <a:p>
            <a:r>
              <a:rPr lang="en-US" sz="2400" dirty="0"/>
              <a:t>The CRT bills instigated the reaffirmation, but they are a distraction to the work the we need to do in the Commonwealth</a:t>
            </a:r>
          </a:p>
          <a:p>
            <a:r>
              <a:rPr lang="en-US" sz="2400" dirty="0"/>
              <a:t>Our focus is on keeping our Equity in education work at the forefront- and we can’t afford any distractions as there is plenty left to do</a:t>
            </a:r>
          </a:p>
        </p:txBody>
      </p:sp>
      <p:sp>
        <p:nvSpPr>
          <p:cNvPr id="5" name="Thought Bubble: Cloud 4">
            <a:extLst>
              <a:ext uri="{FF2B5EF4-FFF2-40B4-BE49-F238E27FC236}">
                <a16:creationId xmlns:a16="http://schemas.microsoft.com/office/drawing/2014/main" id="{A89972A6-51F5-48A1-B4AF-E6493128DAB2}"/>
              </a:ext>
            </a:extLst>
          </p:cNvPr>
          <p:cNvSpPr/>
          <p:nvPr/>
        </p:nvSpPr>
        <p:spPr>
          <a:xfrm>
            <a:off x="10325100" y="800100"/>
            <a:ext cx="1790700" cy="1943100"/>
          </a:xfrm>
          <a:prstGeom prst="cloudCallout">
            <a:avLst>
              <a:gd name="adj1" fmla="val -87791"/>
              <a:gd name="adj2" fmla="val -11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a:p>
            <a:pPr algn="ctr"/>
            <a:r>
              <a:rPr lang="en-US" sz="1600" dirty="0"/>
              <a:t>distractions</a:t>
            </a:r>
          </a:p>
        </p:txBody>
      </p:sp>
      <p:sp>
        <p:nvSpPr>
          <p:cNvPr id="6" name="TextBox 5">
            <a:extLst>
              <a:ext uri="{FF2B5EF4-FFF2-40B4-BE49-F238E27FC236}">
                <a16:creationId xmlns:a16="http://schemas.microsoft.com/office/drawing/2014/main" id="{DE0EBB5C-E977-4CD0-A91A-D7DA48296125}"/>
              </a:ext>
            </a:extLst>
          </p:cNvPr>
          <p:cNvSpPr txBox="1"/>
          <p:nvPr/>
        </p:nvSpPr>
        <p:spPr>
          <a:xfrm>
            <a:off x="5924433" y="3308369"/>
            <a:ext cx="610639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Ask local superintendents re: DEI video</a:t>
            </a:r>
          </a:p>
          <a:p>
            <a:pPr marL="285750" indent="-285750">
              <a:buFont typeface="Arial" panose="020B0604020202020204" pitchFamily="34" charset="0"/>
              <a:buChar char="•"/>
            </a:pPr>
            <a:r>
              <a:rPr lang="en-US" sz="2400" dirty="0"/>
              <a:t>Share the message of the Equity Lens campaign</a:t>
            </a:r>
            <a:endParaRPr lang="en-US" sz="1800" dirty="0"/>
          </a:p>
        </p:txBody>
      </p:sp>
      <p:sp>
        <p:nvSpPr>
          <p:cNvPr id="7" name="Thought Bubble: Cloud 6">
            <a:extLst>
              <a:ext uri="{FF2B5EF4-FFF2-40B4-BE49-F238E27FC236}">
                <a16:creationId xmlns:a16="http://schemas.microsoft.com/office/drawing/2014/main" id="{5D89A083-66DC-4668-A4F1-6C14D4431BE0}"/>
              </a:ext>
            </a:extLst>
          </p:cNvPr>
          <p:cNvSpPr/>
          <p:nvPr/>
        </p:nvSpPr>
        <p:spPr>
          <a:xfrm>
            <a:off x="2905125" y="3381196"/>
            <a:ext cx="2739269" cy="1200329"/>
          </a:xfrm>
          <a:prstGeom prst="cloudCallout">
            <a:avLst>
              <a:gd name="adj1" fmla="val 69502"/>
              <a:gd name="adj2" fmla="val 1321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can be done ASAP</a:t>
            </a:r>
          </a:p>
        </p:txBody>
      </p:sp>
      <p:sp>
        <p:nvSpPr>
          <p:cNvPr id="9" name="TextBox 8">
            <a:extLst>
              <a:ext uri="{FF2B5EF4-FFF2-40B4-BE49-F238E27FC236}">
                <a16:creationId xmlns:a16="http://schemas.microsoft.com/office/drawing/2014/main" id="{9407859A-B856-4316-82A7-46FB4750A9AE}"/>
              </a:ext>
            </a:extLst>
          </p:cNvPr>
          <p:cNvSpPr txBox="1"/>
          <p:nvPr/>
        </p:nvSpPr>
        <p:spPr>
          <a:xfrm>
            <a:off x="3678574" y="5050036"/>
            <a:ext cx="626745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Department of Education has pledged its commitment to Racial Equity work</a:t>
            </a:r>
          </a:p>
          <a:p>
            <a:pPr marL="342900" indent="-342900">
              <a:buFont typeface="Arial" panose="020B0604020202020204" pitchFamily="34" charset="0"/>
              <a:buChar char="•"/>
            </a:pPr>
            <a:r>
              <a:rPr lang="en-US" sz="2400" dirty="0"/>
              <a:t>KRS 158.649 outlines the commitment from the legislature to closing Achievement Gaps </a:t>
            </a:r>
          </a:p>
        </p:txBody>
      </p:sp>
      <p:sp>
        <p:nvSpPr>
          <p:cNvPr id="11" name="Thought Bubble: Cloud 10">
            <a:extLst>
              <a:ext uri="{FF2B5EF4-FFF2-40B4-BE49-F238E27FC236}">
                <a16:creationId xmlns:a16="http://schemas.microsoft.com/office/drawing/2014/main" id="{8EEC7ECB-B3C2-466B-97BE-3DF492FF9119}"/>
              </a:ext>
            </a:extLst>
          </p:cNvPr>
          <p:cNvSpPr/>
          <p:nvPr/>
        </p:nvSpPr>
        <p:spPr>
          <a:xfrm>
            <a:off x="9172575" y="4314825"/>
            <a:ext cx="2679457" cy="1428750"/>
          </a:xfrm>
          <a:prstGeom prst="cloudCallout">
            <a:avLst>
              <a:gd name="adj1" fmla="val -28385"/>
              <a:gd name="adj2" fmla="val 791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have a shared commitment to Equity</a:t>
            </a:r>
          </a:p>
        </p:txBody>
      </p:sp>
    </p:spTree>
    <p:extLst>
      <p:ext uri="{BB962C8B-B14F-4D97-AF65-F5344CB8AC3E}">
        <p14:creationId xmlns:p14="http://schemas.microsoft.com/office/powerpoint/2010/main" val="30709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8000"/>
                            </p:stCondLst>
                            <p:childTnLst>
                              <p:par>
                                <p:cTn id="17" presetID="10" presetClass="entr" presetSubtype="0" fill="hold" grpId="0" nodeType="afterEffect">
                                  <p:stCondLst>
                                    <p:cond delay="10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20000"/>
                            </p:stCondLst>
                            <p:childTnLst>
                              <p:par>
                                <p:cTn id="21" presetID="10" presetClass="entr" presetSubtype="0" fill="hold" grpId="0"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24000"/>
                            </p:stCondLst>
                            <p:childTnLst>
                              <p:par>
                                <p:cTn id="25" presetID="10" presetClass="entr" presetSubtype="0" fill="hold" grpId="0" nodeType="afterEffect">
                                  <p:stCondLst>
                                    <p:cond delay="10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36000"/>
                            </p:stCondLst>
                            <p:childTnLst>
                              <p:par>
                                <p:cTn id="29" presetID="10" presetClass="entr" presetSubtype="0" fill="hold" grpId="0" nodeType="afterEffect">
                                  <p:stCondLst>
                                    <p:cond delay="2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p:bldP spid="7" grpId="0" animBg="1"/>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Autofit/>
          </a:bodyPr>
          <a:lstStyle/>
          <a:p>
            <a:r>
              <a:rPr lang="en-US" sz="2800" dirty="0">
                <a:solidFill>
                  <a:srgbClr val="FFFFFF"/>
                </a:solidFill>
              </a:rPr>
              <a:t>These are words written by the Prichard Committee’s founding chairman, Edward F. Prichard Jr., for Kentucky’s Governor Breathitt in 1964.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7732063" y="247734"/>
            <a:ext cx="2423388" cy="3001682"/>
          </a:xfrm>
        </p:spPr>
        <p:txBody>
          <a:bodyPr numCol="1" anchor="ctr">
            <a:normAutofit/>
          </a:bodyPr>
          <a:lstStyle/>
          <a:p>
            <a:endParaRPr lang="en-US" dirty="0"/>
          </a:p>
          <a:p>
            <a:pPr marL="0" indent="0">
              <a:buNone/>
            </a:pPr>
            <a:endParaRPr lang="en-US" dirty="0"/>
          </a:p>
          <a:p>
            <a:endParaRPr lang="en-US" dirty="0"/>
          </a:p>
        </p:txBody>
      </p:sp>
      <p:sp>
        <p:nvSpPr>
          <p:cNvPr id="9" name="TextBox 8">
            <a:extLst>
              <a:ext uri="{FF2B5EF4-FFF2-40B4-BE49-F238E27FC236}">
                <a16:creationId xmlns:a16="http://schemas.microsoft.com/office/drawing/2014/main" id="{2DE87E27-1740-4226-8C2F-0C6A96B36ABE}"/>
              </a:ext>
            </a:extLst>
          </p:cNvPr>
          <p:cNvSpPr txBox="1"/>
          <p:nvPr/>
        </p:nvSpPr>
        <p:spPr>
          <a:xfrm>
            <a:off x="4512930" y="433260"/>
            <a:ext cx="6992236" cy="5632311"/>
          </a:xfrm>
          <a:prstGeom prst="rect">
            <a:avLst/>
          </a:prstGeom>
          <a:noFill/>
        </p:spPr>
        <p:txBody>
          <a:bodyPr wrap="square">
            <a:spAutoFit/>
          </a:bodyPr>
          <a:lstStyle/>
          <a:p>
            <a:r>
              <a:rPr lang="en-US" sz="4000" dirty="0"/>
              <a:t>“Ours is the vision and ours the growing reality of a great society in which the </a:t>
            </a:r>
            <a:r>
              <a:rPr lang="en-US" sz="3600" dirty="0"/>
              <a:t>accidents</a:t>
            </a:r>
            <a:r>
              <a:rPr lang="en-US" sz="4000" dirty="0"/>
              <a:t> of race and color, parentage and poverty, location and geography will not be allowed to dim the light of human hope and to cripple the possibilities of human growth.” — Ned Breathitt</a:t>
            </a:r>
          </a:p>
        </p:txBody>
      </p:sp>
    </p:spTree>
    <p:extLst>
      <p:ext uri="{BB962C8B-B14F-4D97-AF65-F5344CB8AC3E}">
        <p14:creationId xmlns:p14="http://schemas.microsoft.com/office/powerpoint/2010/main" val="97255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EF04C-5F6B-47F4-BD2C-2192451543E8}"/>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Equity Toolkit</a:t>
            </a:r>
            <a:br>
              <a:rPr lang="en-US" b="1" dirty="0">
                <a:solidFill>
                  <a:srgbClr val="FFFFFF"/>
                </a:solidFill>
              </a:rPr>
            </a:br>
            <a:r>
              <a:rPr lang="en-US" dirty="0">
                <a:solidFill>
                  <a:srgbClr val="FFFFFF"/>
                </a:solidFill>
              </a:rPr>
              <a:t>Table of Contents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3D7C10-80FF-4092-B168-0CCEACCE9822}"/>
              </a:ext>
            </a:extLst>
          </p:cNvPr>
          <p:cNvSpPr>
            <a:spLocks noGrp="1"/>
          </p:cNvSpPr>
          <p:nvPr>
            <p:ph idx="1"/>
          </p:nvPr>
        </p:nvSpPr>
        <p:spPr>
          <a:xfrm>
            <a:off x="4456833" y="953293"/>
            <a:ext cx="6906491" cy="5585619"/>
          </a:xfrm>
        </p:spPr>
        <p:txBody>
          <a:bodyPr anchor="ctr">
            <a:normAutofit fontScale="25000" lnSpcReduction="20000"/>
          </a:bodyPr>
          <a:lstStyle/>
          <a:p>
            <a:r>
              <a:rPr lang="en-US" sz="6400" dirty="0"/>
              <a:t>Definitions of Equity</a:t>
            </a:r>
          </a:p>
          <a:p>
            <a:pPr lvl="1"/>
            <a:r>
              <a:rPr lang="en-US" sz="6400" dirty="0">
                <a:hlinkClick r:id="rId3" action="ppaction://hlinksldjump"/>
              </a:rPr>
              <a:t>Prichard Definition</a:t>
            </a:r>
            <a:endParaRPr lang="en-US" sz="6400" dirty="0"/>
          </a:p>
          <a:p>
            <a:pPr lvl="1"/>
            <a:r>
              <a:rPr lang="en-US" sz="6400" dirty="0">
                <a:hlinkClick r:id="rId4" action="ppaction://hlinksldjump"/>
              </a:rPr>
              <a:t>Council on Postsecondary Education Definition</a:t>
            </a:r>
            <a:endParaRPr lang="en-US" sz="6400" dirty="0"/>
          </a:p>
          <a:p>
            <a:pPr lvl="1"/>
            <a:r>
              <a:rPr lang="en-US" sz="6400" dirty="0">
                <a:hlinkClick r:id="rId5" action="ppaction://hlinksldjump"/>
              </a:rPr>
              <a:t>Modified from Center for Assessment and Policy Development</a:t>
            </a:r>
            <a:endParaRPr lang="en-US" sz="6400" dirty="0"/>
          </a:p>
          <a:p>
            <a:r>
              <a:rPr lang="en-US" sz="6400" dirty="0">
                <a:hlinkClick r:id="rId6"/>
              </a:rPr>
              <a:t>Prichard Demographic Data- K Prep through 2019</a:t>
            </a:r>
            <a:endParaRPr lang="en-US" sz="6400" dirty="0"/>
          </a:p>
          <a:p>
            <a:r>
              <a:rPr lang="en-US" sz="6400" dirty="0">
                <a:hlinkClick r:id="rId7"/>
              </a:rPr>
              <a:t>Kentucky Summative Assessment Data; 2021</a:t>
            </a:r>
            <a:endParaRPr lang="en-US" sz="6400" dirty="0"/>
          </a:p>
          <a:p>
            <a:r>
              <a:rPr lang="en-US" sz="6400" dirty="0">
                <a:hlinkClick r:id="rId8"/>
              </a:rPr>
              <a:t>Kentucky Summative Assessment Comparison- Novice Performance</a:t>
            </a:r>
            <a:endParaRPr lang="en-US" sz="6400" dirty="0"/>
          </a:p>
          <a:p>
            <a:r>
              <a:rPr lang="en-US" sz="6400" dirty="0">
                <a:hlinkClick r:id="rId9"/>
              </a:rPr>
              <a:t>Stand Up- Meeting Talking Points</a:t>
            </a:r>
            <a:endParaRPr lang="en-US" sz="6400" dirty="0"/>
          </a:p>
          <a:p>
            <a:r>
              <a:rPr lang="en-US" sz="6400" dirty="0">
                <a:hlinkClick r:id="rId10"/>
              </a:rPr>
              <a:t>Write- Form letter for legislators</a:t>
            </a:r>
            <a:endParaRPr lang="en-US" sz="6400" dirty="0"/>
          </a:p>
          <a:p>
            <a:r>
              <a:rPr lang="en-US" sz="6400" dirty="0">
                <a:hlinkClick r:id="rId11"/>
              </a:rPr>
              <a:t>Connect- Partner Organization in Kentucky; Nationally</a:t>
            </a:r>
            <a:endParaRPr lang="en-US" sz="6400" dirty="0"/>
          </a:p>
          <a:p>
            <a:r>
              <a:rPr lang="en-US" sz="6400" dirty="0">
                <a:hlinkClick r:id="rId12"/>
              </a:rPr>
              <a:t>Organize- Kentucky School Board Association recommendations for running for a school board in Kentucky</a:t>
            </a:r>
            <a:endParaRPr lang="en-US" sz="6400" dirty="0"/>
          </a:p>
          <a:p>
            <a:r>
              <a:rPr lang="en-US" sz="6400" dirty="0">
                <a:hlinkClick r:id="rId13"/>
              </a:rPr>
              <a:t>Leadership Training- Commonwealth Institute for Parent Leadership</a:t>
            </a:r>
            <a:endParaRPr lang="en-US" sz="6400" dirty="0"/>
          </a:p>
          <a:p>
            <a:r>
              <a:rPr lang="en-US" sz="6400" dirty="0"/>
              <a:t>Social Media Campaign- Equity Lens Campaign</a:t>
            </a:r>
          </a:p>
          <a:p>
            <a:pPr lvl="1"/>
            <a:r>
              <a:rPr lang="en-US" sz="6400" dirty="0">
                <a:hlinkClick r:id="rId14"/>
              </a:rPr>
              <a:t>Facebook</a:t>
            </a:r>
            <a:endParaRPr lang="en-US" sz="6400" dirty="0"/>
          </a:p>
          <a:p>
            <a:pPr lvl="1"/>
            <a:r>
              <a:rPr lang="en-US" sz="6400" dirty="0">
                <a:hlinkClick r:id="rId15"/>
              </a:rPr>
              <a:t>Twitter</a:t>
            </a:r>
            <a:endParaRPr lang="en-US" sz="6400" dirty="0"/>
          </a:p>
          <a:p>
            <a:pPr lvl="1"/>
            <a:r>
              <a:rPr lang="en-US" sz="6400" dirty="0">
                <a:hlinkClick r:id="rId16"/>
              </a:rPr>
              <a:t>Instagram</a:t>
            </a:r>
            <a:endParaRPr lang="en-US" sz="6400" dirty="0"/>
          </a:p>
          <a:p>
            <a:pPr lvl="1"/>
            <a:r>
              <a:rPr lang="en-US" sz="6400" dirty="0">
                <a:hlinkClick r:id="rId17"/>
              </a:rPr>
              <a:t>LinkedIn</a:t>
            </a:r>
            <a:endParaRPr lang="en-US" sz="6400" dirty="0"/>
          </a:p>
          <a:p>
            <a:r>
              <a:rPr lang="en-US" sz="6400" dirty="0">
                <a:hlinkClick r:id="rId18" action="ppaction://hlinksldjump"/>
              </a:rPr>
              <a:t>School District Diversity, Equity and Inclusivity Video</a:t>
            </a:r>
            <a:endParaRPr lang="en-US" sz="6400" dirty="0"/>
          </a:p>
          <a:p>
            <a:r>
              <a:rPr lang="en-US" sz="6400" dirty="0">
                <a:hlinkClick r:id="rId19" action="ppaction://hlinksldjump"/>
              </a:rPr>
              <a:t>Kentucky State Profile </a:t>
            </a:r>
            <a:endParaRPr lang="en-US" sz="6400" dirty="0"/>
          </a:p>
          <a:p>
            <a:r>
              <a:rPr lang="en-US" sz="6400" dirty="0">
                <a:hlinkClick r:id="rId20"/>
              </a:rPr>
              <a:t>COVID Equity talking points</a:t>
            </a:r>
            <a:endParaRPr lang="en-US" sz="6400" dirty="0"/>
          </a:p>
          <a:p>
            <a:r>
              <a:rPr lang="en-US" sz="6400" dirty="0"/>
              <a:t>Legislative Strategies</a:t>
            </a:r>
          </a:p>
          <a:p>
            <a:pPr lvl="1"/>
            <a:r>
              <a:rPr lang="en-US" sz="6400" dirty="0">
                <a:hlinkClick r:id="rId21"/>
              </a:rPr>
              <a:t>Kentucky Commission on Race and Access to Opportunity</a:t>
            </a:r>
            <a:endParaRPr lang="en-US" sz="6400" dirty="0"/>
          </a:p>
          <a:p>
            <a:pPr lvl="1"/>
            <a:r>
              <a:rPr lang="en-US" sz="6400" dirty="0">
                <a:hlinkClick r:id="rId22"/>
              </a:rPr>
              <a:t>Links to Kentucky State Legislators</a:t>
            </a:r>
            <a:endParaRPr lang="en-US" sz="6400" dirty="0"/>
          </a:p>
          <a:p>
            <a:endParaRPr lang="en-US" sz="1200" i="1" dirty="0"/>
          </a:p>
          <a:p>
            <a:endParaRPr lang="en-US" sz="1200" i="1" dirty="0"/>
          </a:p>
          <a:p>
            <a:endParaRPr lang="en-US" sz="1200" i="1" dirty="0"/>
          </a:p>
          <a:p>
            <a:endParaRPr lang="en-US" sz="1200" i="1" dirty="0"/>
          </a:p>
          <a:p>
            <a:pPr lvl="1"/>
            <a:endParaRPr lang="en-US" sz="800" i="1" dirty="0"/>
          </a:p>
        </p:txBody>
      </p:sp>
    </p:spTree>
    <p:extLst>
      <p:ext uri="{BB962C8B-B14F-4D97-AF65-F5344CB8AC3E}">
        <p14:creationId xmlns:p14="http://schemas.microsoft.com/office/powerpoint/2010/main" val="171391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EF04C-5F6B-47F4-BD2C-2192451543E8}"/>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Study</a:t>
            </a:r>
            <a:r>
              <a:rPr lang="en-US" dirty="0">
                <a:solidFill>
                  <a:srgbClr val="FFFFFF"/>
                </a:solidFill>
              </a:rPr>
              <a:t>- What is Equity?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3D7C10-80FF-4092-B168-0CCEACCE9822}"/>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“Equity- Students in the groups that have historically had less opportunity to excel – students with low family incomes, African American students, Hispanic and Latino students, Native American students, students with learning differences, and students learning English – will catch up with their peers.”</a:t>
            </a:r>
          </a:p>
          <a:p>
            <a:pPr marL="0" indent="0">
              <a:buNone/>
            </a:pPr>
            <a:endParaRPr lang="en-US" sz="1800" dirty="0"/>
          </a:p>
          <a:p>
            <a:pPr marL="0" indent="0" algn="r">
              <a:buNone/>
            </a:pPr>
            <a:r>
              <a:rPr lang="en-US" sz="1200" i="1" dirty="0"/>
              <a:t>Courtesy Excellence with Equity: It’s Everybody’s Business, 2016 </a:t>
            </a:r>
          </a:p>
        </p:txBody>
      </p:sp>
    </p:spTree>
    <p:extLst>
      <p:ext uri="{BB962C8B-B14F-4D97-AF65-F5344CB8AC3E}">
        <p14:creationId xmlns:p14="http://schemas.microsoft.com/office/powerpoint/2010/main" val="353345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EF04C-5F6B-47F4-BD2C-2192451543E8}"/>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Study</a:t>
            </a:r>
            <a:r>
              <a:rPr lang="en-US" dirty="0">
                <a:solidFill>
                  <a:srgbClr val="FFFFFF"/>
                </a:solidFill>
              </a:rPr>
              <a:t>- What is Equity?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3D7C10-80FF-4092-B168-0CCEACCE9822}"/>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Equity - The creation of opportunities for historically underrepresented populations to have equal access to and participate in educational programs.</a:t>
            </a:r>
          </a:p>
          <a:p>
            <a:pPr marL="0" indent="0" algn="r">
              <a:buNone/>
            </a:pPr>
            <a:endParaRPr lang="en-US" sz="1200" i="1" dirty="0"/>
          </a:p>
          <a:p>
            <a:pPr marL="0" indent="0" algn="r">
              <a:buNone/>
            </a:pPr>
            <a:endParaRPr lang="en-US" sz="1200" i="1" dirty="0"/>
          </a:p>
          <a:p>
            <a:pPr marL="0" indent="0" algn="r">
              <a:buNone/>
            </a:pPr>
            <a:r>
              <a:rPr lang="en-US" sz="1200" i="1" dirty="0"/>
              <a:t>Courtesy Kentucky Council on Postsecondary Education: Diversity, Equity, and Inclusion</a:t>
            </a:r>
          </a:p>
          <a:p>
            <a:pPr marL="0" indent="0" algn="r">
              <a:buNone/>
            </a:pPr>
            <a:r>
              <a:rPr lang="en-US" sz="1200" i="1" dirty="0"/>
              <a:t> Kentucky Public Postsecondary Education Policy for Diversity, Equity and Inclusion, 2016</a:t>
            </a:r>
          </a:p>
        </p:txBody>
      </p:sp>
    </p:spTree>
    <p:extLst>
      <p:ext uri="{BB962C8B-B14F-4D97-AF65-F5344CB8AC3E}">
        <p14:creationId xmlns:p14="http://schemas.microsoft.com/office/powerpoint/2010/main" val="407405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2F24B-E74F-4A65-9C44-6D79006D0350}"/>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Inform</a:t>
            </a:r>
            <a:r>
              <a:rPr lang="en-US" dirty="0">
                <a:solidFill>
                  <a:srgbClr val="FFFFFF"/>
                </a:solidFill>
              </a:rPr>
              <a:t>- How does Equity impact Kentucky public education?</a:t>
            </a:r>
            <a:br>
              <a:rPr lang="en-US" dirty="0">
                <a:solidFill>
                  <a:srgbClr val="FFFFFF"/>
                </a:solidFill>
              </a:rPr>
            </a:br>
            <a:endParaRPr lang="en-US"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AC434F6-5B63-4D8C-B9AE-709D14E54AEA}"/>
              </a:ext>
            </a:extLst>
          </p:cNvPr>
          <p:cNvSpPr>
            <a:spLocks noGrp="1"/>
          </p:cNvSpPr>
          <p:nvPr>
            <p:ph idx="1"/>
          </p:nvPr>
        </p:nvSpPr>
        <p:spPr>
          <a:xfrm>
            <a:off x="4447308" y="591344"/>
            <a:ext cx="6906491" cy="5585619"/>
          </a:xfrm>
        </p:spPr>
        <p:txBody>
          <a:bodyPr anchor="ctr">
            <a:normAutofit/>
          </a:bodyPr>
          <a:lstStyle/>
          <a:p>
            <a:pPr marL="0" indent="0">
              <a:buNone/>
            </a:pPr>
            <a:r>
              <a:rPr lang="en-US" sz="4400" dirty="0"/>
              <a:t>This is Equity!</a:t>
            </a:r>
          </a:p>
          <a:p>
            <a:pPr marL="0" indent="0">
              <a:buNone/>
            </a:pPr>
            <a:endParaRPr lang="en-US" sz="2400" dirty="0"/>
          </a:p>
          <a:p>
            <a:r>
              <a:rPr lang="en-US" dirty="0"/>
              <a:t>Special Education</a:t>
            </a:r>
          </a:p>
          <a:p>
            <a:r>
              <a:rPr lang="en-US" dirty="0"/>
              <a:t>Social-Emotional Learning</a:t>
            </a:r>
          </a:p>
          <a:p>
            <a:r>
              <a:rPr lang="en-US" dirty="0"/>
              <a:t>Free and Reduced Lunch</a:t>
            </a:r>
          </a:p>
          <a:p>
            <a:r>
              <a:rPr lang="en-US" dirty="0"/>
              <a:t>School Transportation</a:t>
            </a:r>
          </a:p>
          <a:p>
            <a:r>
              <a:rPr lang="en-US" dirty="0"/>
              <a:t>SEEK Funding Model</a:t>
            </a:r>
          </a:p>
        </p:txBody>
      </p:sp>
    </p:spTree>
    <p:extLst>
      <p:ext uri="{BB962C8B-B14F-4D97-AF65-F5344CB8AC3E}">
        <p14:creationId xmlns:p14="http://schemas.microsoft.com/office/powerpoint/2010/main" val="181925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EF04C-5F6B-47F4-BD2C-2192451543E8}"/>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Inform</a:t>
            </a:r>
            <a:r>
              <a:rPr lang="en-US" dirty="0">
                <a:solidFill>
                  <a:srgbClr val="FFFFFF"/>
                </a:solidFill>
              </a:rPr>
              <a:t>- </a:t>
            </a:r>
            <a:r>
              <a:rPr lang="en-US" sz="4000" dirty="0">
                <a:solidFill>
                  <a:srgbClr val="FFFFFF"/>
                </a:solidFill>
              </a:rPr>
              <a:t>Where are there gaps in Equitable opportunities?</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3D7C10-80FF-4092-B168-0CCEACCE9822}"/>
              </a:ext>
            </a:extLst>
          </p:cNvPr>
          <p:cNvSpPr>
            <a:spLocks noGrp="1"/>
          </p:cNvSpPr>
          <p:nvPr>
            <p:ph idx="1"/>
          </p:nvPr>
        </p:nvSpPr>
        <p:spPr>
          <a:xfrm>
            <a:off x="4447308" y="591344"/>
            <a:ext cx="6906491" cy="5585619"/>
          </a:xfrm>
        </p:spPr>
        <p:txBody>
          <a:bodyPr anchor="ctr">
            <a:normAutofit/>
          </a:bodyPr>
          <a:lstStyle/>
          <a:p>
            <a:pPr marL="0" indent="0">
              <a:buNone/>
            </a:pPr>
            <a:r>
              <a:rPr lang="en-US" sz="3200" dirty="0"/>
              <a:t>Equity is the condition that would be achieved if one’s identity no longer predicted, in a statistical sense, how one fares.</a:t>
            </a:r>
          </a:p>
          <a:p>
            <a:pPr marL="0" indent="0">
              <a:buNone/>
            </a:pPr>
            <a:endParaRPr lang="en-US" sz="3200" dirty="0"/>
          </a:p>
          <a:p>
            <a:pPr marL="0" indent="0" algn="r">
              <a:buNone/>
            </a:pPr>
            <a:r>
              <a:rPr lang="en-US" sz="1200" i="1" dirty="0"/>
              <a:t>Modified from Center for Assessment and Policy Development</a:t>
            </a:r>
          </a:p>
          <a:p>
            <a:pPr marL="0" indent="0">
              <a:buNone/>
            </a:pPr>
            <a:endParaRPr lang="en-US" sz="1200" i="1" dirty="0"/>
          </a:p>
        </p:txBody>
      </p:sp>
    </p:spTree>
    <p:extLst>
      <p:ext uri="{BB962C8B-B14F-4D97-AF65-F5344CB8AC3E}">
        <p14:creationId xmlns:p14="http://schemas.microsoft.com/office/powerpoint/2010/main" val="99037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7732063" y="247734"/>
            <a:ext cx="2423388" cy="3001682"/>
          </a:xfrm>
        </p:spPr>
        <p:txBody>
          <a:bodyPr numCol="1" anchor="ctr">
            <a:normAutofit/>
          </a:bodyPr>
          <a:lstStyle/>
          <a:p>
            <a:endParaRPr lang="en-US" dirty="0"/>
          </a:p>
          <a:p>
            <a:endParaRPr lang="en-US" dirty="0"/>
          </a:p>
          <a:p>
            <a:pPr marL="0" indent="0">
              <a:buNone/>
            </a:pPr>
            <a:endParaRPr lang="en-US" dirty="0"/>
          </a:p>
        </p:txBody>
      </p:sp>
      <p:sp>
        <p:nvSpPr>
          <p:cNvPr id="14" name="Title 1">
            <a:extLst>
              <a:ext uri="{FF2B5EF4-FFF2-40B4-BE49-F238E27FC236}">
                <a16:creationId xmlns:a16="http://schemas.microsoft.com/office/drawing/2014/main" id="{82E1F2D5-FEFD-4884-8EEE-71E110129C38}"/>
              </a:ext>
            </a:extLst>
          </p:cNvPr>
          <p:cNvSpPr txBox="1">
            <a:spLocks/>
          </p:cNvSpPr>
          <p:nvPr/>
        </p:nvSpPr>
        <p:spPr>
          <a:xfrm>
            <a:off x="236485" y="41574"/>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FF"/>
                </a:solidFill>
              </a:rPr>
              <a:t>Inform</a:t>
            </a:r>
            <a:r>
              <a:rPr lang="en-US" dirty="0">
                <a:solidFill>
                  <a:srgbClr val="FFFFFF"/>
                </a:solidFill>
              </a:rPr>
              <a:t>- </a:t>
            </a:r>
            <a:r>
              <a:rPr lang="en-US" sz="4000" dirty="0">
                <a:solidFill>
                  <a:srgbClr val="FFFFFF"/>
                </a:solidFill>
              </a:rPr>
              <a:t>Where are there gaps in Equitable opportunities?</a:t>
            </a:r>
            <a:br>
              <a:rPr lang="en-US" dirty="0">
                <a:solidFill>
                  <a:srgbClr val="FFFFFF"/>
                </a:solidFill>
              </a:rPr>
            </a:br>
            <a:endParaRPr lang="en-US" b="1" dirty="0">
              <a:solidFill>
                <a:srgbClr val="FFFFFF"/>
              </a:solidFill>
            </a:endParaRPr>
          </a:p>
        </p:txBody>
      </p:sp>
      <p:pic>
        <p:nvPicPr>
          <p:cNvPr id="5" name="Picture 4" descr="A picture containing text, screenshot, computer, indoor&#10;&#10;Description automatically generated">
            <a:extLst>
              <a:ext uri="{FF2B5EF4-FFF2-40B4-BE49-F238E27FC236}">
                <a16:creationId xmlns:a16="http://schemas.microsoft.com/office/drawing/2014/main" id="{C7191845-FA64-49E5-A9F6-981743690E24}"/>
              </a:ext>
            </a:extLst>
          </p:cNvPr>
          <p:cNvPicPr>
            <a:picLocks noChangeAspect="1"/>
          </p:cNvPicPr>
          <p:nvPr/>
        </p:nvPicPr>
        <p:blipFill rotWithShape="1">
          <a:blip r:embed="rId3"/>
          <a:srcRect l="48750" t="25228" r="18967" b="20785"/>
          <a:stretch/>
        </p:blipFill>
        <p:spPr>
          <a:xfrm>
            <a:off x="3656114" y="153238"/>
            <a:ext cx="4763729" cy="2623122"/>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606F9441-CE21-47B6-A2AB-5F0401D65668}"/>
              </a:ext>
            </a:extLst>
          </p:cNvPr>
          <p:cNvPicPr>
            <a:picLocks noChangeAspect="1"/>
          </p:cNvPicPr>
          <p:nvPr/>
        </p:nvPicPr>
        <p:blipFill rotWithShape="1">
          <a:blip r:embed="rId4"/>
          <a:srcRect l="45571" t="17801" r="19048" b="10882"/>
          <a:stretch/>
        </p:blipFill>
        <p:spPr>
          <a:xfrm>
            <a:off x="7041198" y="2624152"/>
            <a:ext cx="4791714" cy="3180335"/>
          </a:xfrm>
          <a:prstGeom prst="rect">
            <a:avLst/>
          </a:prstGeom>
        </p:spPr>
      </p:pic>
      <p:pic>
        <p:nvPicPr>
          <p:cNvPr id="11" name="Picture 10">
            <a:extLst>
              <a:ext uri="{FF2B5EF4-FFF2-40B4-BE49-F238E27FC236}">
                <a16:creationId xmlns:a16="http://schemas.microsoft.com/office/drawing/2014/main" id="{A1D043C8-31B1-45FA-A17B-D7E32C55C5D4}"/>
              </a:ext>
            </a:extLst>
          </p:cNvPr>
          <p:cNvPicPr>
            <a:picLocks noChangeAspect="1"/>
          </p:cNvPicPr>
          <p:nvPr/>
        </p:nvPicPr>
        <p:blipFill rotWithShape="1">
          <a:blip r:embed="rId5"/>
          <a:srcRect l="44919" t="17801" r="30706" b="34155"/>
          <a:stretch/>
        </p:blipFill>
        <p:spPr>
          <a:xfrm>
            <a:off x="1524086" y="3376486"/>
            <a:ext cx="5284279" cy="3429522"/>
          </a:xfrm>
          <a:prstGeom prst="rect">
            <a:avLst/>
          </a:prstGeom>
        </p:spPr>
      </p:pic>
      <p:sp>
        <p:nvSpPr>
          <p:cNvPr id="2" name="TextBox 1">
            <a:extLst>
              <a:ext uri="{FF2B5EF4-FFF2-40B4-BE49-F238E27FC236}">
                <a16:creationId xmlns:a16="http://schemas.microsoft.com/office/drawing/2014/main" id="{4DAE4AA4-B8CC-412F-BCDF-A4B802A41015}"/>
              </a:ext>
            </a:extLst>
          </p:cNvPr>
          <p:cNvSpPr txBox="1"/>
          <p:nvPr/>
        </p:nvSpPr>
        <p:spPr>
          <a:xfrm>
            <a:off x="8489133" y="153238"/>
            <a:ext cx="3695957" cy="2585323"/>
          </a:xfrm>
          <a:prstGeom prst="rect">
            <a:avLst/>
          </a:prstGeom>
          <a:noFill/>
        </p:spPr>
        <p:txBody>
          <a:bodyPr wrap="square" rtlCol="0">
            <a:spAutoFit/>
          </a:bodyPr>
          <a:lstStyle/>
          <a:p>
            <a:r>
              <a:rPr lang="en-US" dirty="0">
                <a:hlinkClick r:id="rId6"/>
              </a:rPr>
              <a:t>Click Here for Prichard Committee Data Walk</a:t>
            </a:r>
            <a:endParaRPr lang="en-US" dirty="0"/>
          </a:p>
          <a:p>
            <a:endParaRPr lang="en-US" dirty="0"/>
          </a:p>
          <a:p>
            <a:r>
              <a:rPr lang="en-US" dirty="0">
                <a:hlinkClick r:id="rId7"/>
              </a:rPr>
              <a:t>Click here for 2021 Summative Assessment Data</a:t>
            </a:r>
            <a:endParaRPr lang="en-US" dirty="0"/>
          </a:p>
          <a:p>
            <a:endParaRPr lang="en-US" dirty="0"/>
          </a:p>
          <a:p>
            <a:r>
              <a:rPr lang="en-US" dirty="0">
                <a:hlinkClick r:id="rId8"/>
              </a:rPr>
              <a:t>Click here for Novice Data Comparison- Summative Assessments</a:t>
            </a:r>
            <a:endParaRPr lang="en-US" dirty="0"/>
          </a:p>
        </p:txBody>
      </p:sp>
    </p:spTree>
    <p:extLst>
      <p:ext uri="{BB962C8B-B14F-4D97-AF65-F5344CB8AC3E}">
        <p14:creationId xmlns:p14="http://schemas.microsoft.com/office/powerpoint/2010/main" val="38193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10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a:t>
            </a:r>
            <a:r>
              <a:rPr lang="en-US" dirty="0">
                <a:solidFill>
                  <a:srgbClr val="FFFFFF"/>
                </a:solidFill>
              </a:rPr>
              <a:t> What can you do locally?</a:t>
            </a:r>
            <a:br>
              <a:rPr lang="en-US" dirty="0">
                <a:solidFill>
                  <a:srgbClr val="FFFFFF"/>
                </a:solidFill>
              </a:rPr>
            </a:br>
            <a:br>
              <a:rPr lang="en-US" dirty="0">
                <a:solidFill>
                  <a:srgbClr val="FFFFFF"/>
                </a:solidFill>
              </a:rPr>
            </a:br>
            <a:r>
              <a:rPr lang="en-US" sz="1600" dirty="0">
                <a:solidFill>
                  <a:srgbClr val="FFFFFF"/>
                </a:solidFill>
              </a:rPr>
              <a:t>*Source- </a:t>
            </a:r>
            <a:r>
              <a:rPr lang="en-US" sz="1600" dirty="0">
                <a:solidFill>
                  <a:srgbClr val="FFFFFF"/>
                </a:solidFill>
                <a:hlinkClick r:id="rId3"/>
              </a:rPr>
              <a:t>Brandyn Campbell Communications</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56833" y="1153572"/>
            <a:ext cx="6906491" cy="5585619"/>
          </a:xfrm>
        </p:spPr>
        <p:txBody>
          <a:bodyPr anchor="ctr">
            <a:normAutofit fontScale="92500" lnSpcReduction="10000"/>
          </a:bodyPr>
          <a:lstStyle/>
          <a:p>
            <a:pPr marL="0" indent="0">
              <a:buNone/>
            </a:pPr>
            <a:r>
              <a:rPr lang="en-US" b="1" dirty="0">
                <a:hlinkClick r:id="rId4"/>
              </a:rPr>
              <a:t>Show Up</a:t>
            </a:r>
            <a:endParaRPr lang="en-US" b="1" dirty="0"/>
          </a:p>
          <a:p>
            <a:r>
              <a:rPr lang="en-US" dirty="0"/>
              <a:t>Show up and speak up at school board meetings in your community</a:t>
            </a:r>
          </a:p>
          <a:p>
            <a:pPr marL="0" indent="0">
              <a:buNone/>
            </a:pPr>
            <a:r>
              <a:rPr lang="en-US" b="1" dirty="0">
                <a:hlinkClick r:id="rId5"/>
              </a:rPr>
              <a:t>Write</a:t>
            </a:r>
            <a:endParaRPr lang="en-US" b="1" dirty="0"/>
          </a:p>
          <a:p>
            <a:r>
              <a:rPr lang="en-US" dirty="0"/>
              <a:t>Voice your support and commitment to Equity work to your legislators, superintendent, and school board</a:t>
            </a:r>
          </a:p>
          <a:p>
            <a:pPr marL="0" indent="0">
              <a:buNone/>
            </a:pPr>
            <a:r>
              <a:rPr lang="en-US" b="1" dirty="0">
                <a:hlinkClick r:id="rId6"/>
              </a:rPr>
              <a:t>Connect</a:t>
            </a:r>
            <a:endParaRPr lang="en-US" b="1" dirty="0"/>
          </a:p>
          <a:p>
            <a:r>
              <a:rPr lang="en-US" dirty="0"/>
              <a:t>Find out what groups are already coordinating a response where you live</a:t>
            </a:r>
          </a:p>
          <a:p>
            <a:pPr marL="0" indent="0">
              <a:buNone/>
            </a:pPr>
            <a:r>
              <a:rPr lang="en-US" dirty="0"/>
              <a:t> </a:t>
            </a:r>
            <a:r>
              <a:rPr lang="en-US" b="1" dirty="0">
                <a:hlinkClick r:id="rId7"/>
              </a:rPr>
              <a:t>Organize</a:t>
            </a:r>
            <a:endParaRPr lang="en-US" b="1" dirty="0"/>
          </a:p>
          <a:p>
            <a:r>
              <a:rPr lang="en-US" dirty="0"/>
              <a:t>School board races are at the forefront of this fight; learn who is running in your district and familiarize with their platforms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35098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AA569-9E58-4809-9712-CAABC4060E8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Engage-</a:t>
            </a:r>
            <a:r>
              <a:rPr lang="en-US" dirty="0">
                <a:solidFill>
                  <a:srgbClr val="FFFFFF"/>
                </a:solidFill>
              </a:rPr>
              <a:t> What can you do locally?</a:t>
            </a:r>
            <a:br>
              <a:rPr lang="en-US" dirty="0">
                <a:solidFill>
                  <a:srgbClr val="FFFFFF"/>
                </a:solidFill>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A79088-EAAC-407E-9E89-124F888F13D0}"/>
              </a:ext>
            </a:extLst>
          </p:cNvPr>
          <p:cNvSpPr>
            <a:spLocks noGrp="1"/>
          </p:cNvSpPr>
          <p:nvPr>
            <p:ph idx="1"/>
          </p:nvPr>
        </p:nvSpPr>
        <p:spPr>
          <a:xfrm>
            <a:off x="4456833" y="1153572"/>
            <a:ext cx="6906491" cy="5585619"/>
          </a:xfrm>
        </p:spPr>
        <p:txBody>
          <a:bodyPr anchor="ctr">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Commonwealth Institute for Parent Leadership (CIPL)</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CIPL Fellowship-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click here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to learn more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sz="3200" dirty="0">
              <a:solidFill>
                <a:prstClr val="black"/>
              </a:solidFill>
              <a:latin typeface="Calibri" panose="020F0502020204030204"/>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CIPL Nominations- who do you know that wants to engage but needs support?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9961008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0DF5AAE038468D475252A5540129" ma:contentTypeVersion="9" ma:contentTypeDescription="Create a new document." ma:contentTypeScope="" ma:versionID="0d2d50faa8dac6663e9c658a5f4c03fe">
  <xsd:schema xmlns:xsd="http://www.w3.org/2001/XMLSchema" xmlns:xs="http://www.w3.org/2001/XMLSchema" xmlns:p="http://schemas.microsoft.com/office/2006/metadata/properties" xmlns:ns3="f78e1958-4ed2-4d99-891b-515ecc0d4179" xmlns:ns4="8d0449f0-a0d0-4e8e-a6ba-404a891fdb2b" targetNamespace="http://schemas.microsoft.com/office/2006/metadata/properties" ma:root="true" ma:fieldsID="90058f4159067cdfd6922e681e708c17" ns3:_="" ns4:_="">
    <xsd:import namespace="f78e1958-4ed2-4d99-891b-515ecc0d4179"/>
    <xsd:import namespace="8d0449f0-a0d0-4e8e-a6ba-404a891fdb2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e1958-4ed2-4d99-891b-515ecc0d4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0449f0-a0d0-4e8e-a6ba-404a891fdb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238D5E-7986-4830-81E7-C4151CE22EDB}">
  <ds:schemaRefs>
    <ds:schemaRef ds:uri="http://purl.org/dc/terms/"/>
    <ds:schemaRef ds:uri="8d0449f0-a0d0-4e8e-a6ba-404a891fdb2b"/>
    <ds:schemaRef ds:uri="f78e1958-4ed2-4d99-891b-515ecc0d4179"/>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82168DF5-F9A2-49E8-B19F-35E3DD52425D}">
  <ds:schemaRefs>
    <ds:schemaRef ds:uri="http://schemas.microsoft.com/sharepoint/v3/contenttype/forms"/>
  </ds:schemaRefs>
</ds:datastoreItem>
</file>

<file path=customXml/itemProps3.xml><?xml version="1.0" encoding="utf-8"?>
<ds:datastoreItem xmlns:ds="http://schemas.openxmlformats.org/officeDocument/2006/customXml" ds:itemID="{887551DB-F5CB-49CC-9F14-3545A367D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e1958-4ed2-4d99-891b-515ecc0d4179"/>
    <ds:schemaRef ds:uri="8d0449f0-a0d0-4e8e-a6ba-404a891fd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15696</TotalTime>
  <Words>2764</Words>
  <Application>Microsoft Office PowerPoint</Application>
  <PresentationFormat>Widescreen</PresentationFormat>
  <Paragraphs>178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Equity Coalition Toolkit:  Study, Inform, and Engage</vt:lpstr>
      <vt:lpstr>Equity Toolkit Table of Contents</vt:lpstr>
      <vt:lpstr>Study- What is Equity?</vt:lpstr>
      <vt:lpstr>Study- What is Equity?</vt:lpstr>
      <vt:lpstr>Inform- How does Equity impact Kentucky public education? </vt:lpstr>
      <vt:lpstr>Inform- Where are there gaps in Equitable opportunities?</vt:lpstr>
      <vt:lpstr>PowerPoint Presentation</vt:lpstr>
      <vt:lpstr>Engage- What can you do locally?  *Source- Brandyn Campbell Communications</vt:lpstr>
      <vt:lpstr>Engage- What can you do locally? </vt:lpstr>
      <vt:lpstr>Engage- How can you support Prichard Committee efforts?</vt:lpstr>
      <vt:lpstr>Engage- What can you ask for locally?</vt:lpstr>
      <vt:lpstr>Engage- What about the focus on long-standing issues in education in Kentucky?</vt:lpstr>
      <vt:lpstr>Engage- What about the focus on long-standing issues in education in Kentucky?</vt:lpstr>
      <vt:lpstr>Engage- What about supporting our students as we return to in-person schooling?</vt:lpstr>
      <vt:lpstr>Engage- What about supporting our students as we return to in-person schooling?</vt:lpstr>
      <vt:lpstr>Engage- Are there opportunities to engage the legislature?</vt:lpstr>
      <vt:lpstr>Mobilize- What are the strategies to keep in mind?</vt:lpstr>
      <vt:lpstr>These are words written by the Prichard Committee’s founding chairman, Edward F. Prichard Jr., for Kentucky’s Governor Breathitt in 1964.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Coalition Toolkit: BR 60 and BR 69</dc:title>
  <dc:creator>Chaka Cummings</dc:creator>
  <cp:lastModifiedBy>Chaka Cummings</cp:lastModifiedBy>
  <cp:revision>31</cp:revision>
  <dcterms:created xsi:type="dcterms:W3CDTF">2021-08-02T15:32:55Z</dcterms:created>
  <dcterms:modified xsi:type="dcterms:W3CDTF">2021-12-14T21:02:16Z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0x01010020300DF5AAE038468D475252A5540129</vt:lpwstr>
  </property>
</Properties>
</file>