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58" r:id="rId6"/>
    <p:sldId id="273" r:id="rId7"/>
    <p:sldId id="266" r:id="rId8"/>
    <p:sldId id="267" r:id="rId9"/>
    <p:sldId id="268" r:id="rId10"/>
    <p:sldId id="271" r:id="rId11"/>
    <p:sldId id="272" r:id="rId12"/>
    <p:sldId id="27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05A952-448B-499E-93B8-C330DBF9B67A}" v="1" dt="2021-10-04T17:50:18.350"/>
    <p1510:client id="{A023247A-3632-BC9F-AEB7-DC81789CDADC}" v="48" dt="2021-10-10T22:35:58.7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2AA8-F1A7-4303-800F-428AE1A61DE9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E3CE-F6B4-415A-B7BD-4FF287C13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656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2AA8-F1A7-4303-800F-428AE1A61DE9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E3CE-F6B4-415A-B7BD-4FF287C13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24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2AA8-F1A7-4303-800F-428AE1A61DE9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E3CE-F6B4-415A-B7BD-4FF287C13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944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2AA8-F1A7-4303-800F-428AE1A61DE9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E3CE-F6B4-415A-B7BD-4FF287C13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325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2AA8-F1A7-4303-800F-428AE1A61DE9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E3CE-F6B4-415A-B7BD-4FF287C13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998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2AA8-F1A7-4303-800F-428AE1A61DE9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E3CE-F6B4-415A-B7BD-4FF287C13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291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2AA8-F1A7-4303-800F-428AE1A61DE9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E3CE-F6B4-415A-B7BD-4FF287C13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67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2AA8-F1A7-4303-800F-428AE1A61DE9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E3CE-F6B4-415A-B7BD-4FF287C13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044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2AA8-F1A7-4303-800F-428AE1A61DE9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E3CE-F6B4-415A-B7BD-4FF287C13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100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2AA8-F1A7-4303-800F-428AE1A61DE9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E3CE-F6B4-415A-B7BD-4FF287C13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268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2AA8-F1A7-4303-800F-428AE1A61DE9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E3CE-F6B4-415A-B7BD-4FF287C13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729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52AA8-F1A7-4303-800F-428AE1A61DE9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3E3CE-F6B4-415A-B7BD-4FF287C13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501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prichardcommittee.org/wp-content/uploads/2020/12/Teaching-Matters-Most-2020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prichardcommittee.org/wp-content/uploads/2020/12/Teaching-Matters-Most-2020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yschoolreportcard.com/" TargetMode="External"/><Relationship Id="rId2" Type="http://schemas.openxmlformats.org/officeDocument/2006/relationships/hyperlink" Target="https://kcewsreports.ky.gov/t/KCEWS/views/PrichardCommitteeCountyProfiles2021/Pg2?%3Aiid=1&amp;%3AisGuestRedirectFromVizportal=y&amp;%3Adisplay_count=n&amp;%3AshowVizHome=n&amp;%3Aorigin=viz_share_link&amp;%3Aembed=y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richardcommittee.org/groundswell/?location=cov" TargetMode="External"/><Relationship Id="rId2" Type="http://schemas.openxmlformats.org/officeDocument/2006/relationships/hyperlink" Target="https://prichardcommittee.org/groundswell/?location=mccracken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s://prichardcommittee.org/groundswell/?location=covington1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dtrust.org/resource/targeted-intensive-tutoring/" TargetMode="External"/><Relationship Id="rId2" Type="http://schemas.openxmlformats.org/officeDocument/2006/relationships/hyperlink" Target="https://edtrust.org/resource/expanded-learning-time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5DCB5928-DC7D-4612-9922-441966E156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6" name="Freeform: Shape 25">
            <a:extLst>
              <a:ext uri="{FF2B5EF4-FFF2-40B4-BE49-F238E27FC236}">
                <a16:creationId xmlns:a16="http://schemas.microsoft.com/office/drawing/2014/main" id="{682C1161-1736-45EC-99B7-33F3CAE9D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59047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762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8" name="Freeform: Shape 27">
            <a:extLst>
              <a:ext uri="{FF2B5EF4-FFF2-40B4-BE49-F238E27FC236}">
                <a16:creationId xmlns:a16="http://schemas.microsoft.com/office/drawing/2014/main" id="{84D4DDB8-B68F-45B0-9F62-C4279996F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48887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250088-5395-43B3-9F36-F5C274FF5F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br>
              <a:rPr lang="en-US" sz="4100" b="1"/>
            </a:br>
            <a:br>
              <a:rPr lang="en-US" sz="4100" b="1"/>
            </a:br>
            <a:r>
              <a:rPr lang="en-US" sz="4100" b="1"/>
              <a:t>Building Solid Reading &amp; Math Skills by 3</a:t>
            </a:r>
            <a:r>
              <a:rPr lang="en-US" sz="4100" b="1" baseline="30000"/>
              <a:t>rd</a:t>
            </a:r>
            <a:r>
              <a:rPr lang="en-US" sz="4100" b="1"/>
              <a:t> Grade</a:t>
            </a:r>
            <a:endParaRPr lang="en-US" sz="4100" b="1">
              <a:cs typeface="Calibri Light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5" descr="Graphical user interface, website&#10;&#10;Description automatically generated">
            <a:extLst>
              <a:ext uri="{FF2B5EF4-FFF2-40B4-BE49-F238E27FC236}">
                <a16:creationId xmlns:a16="http://schemas.microsoft.com/office/drawing/2014/main" id="{F6BB8792-EA99-48D6-ACBC-27B39A6941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867" t="25358" r="28328" b="43839"/>
          <a:stretch/>
        </p:blipFill>
        <p:spPr>
          <a:xfrm>
            <a:off x="5414356" y="2114183"/>
            <a:ext cx="6408836" cy="2478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124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4EF04C-5F6B-47F4-BD2C-219245154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</a:rPr>
              <a:t>Why is this important?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D7C10-80FF-4092-B168-0CCEACCE9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Research shows that by the end of 3rd grade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16% of students not reading proficiently do not graduate high school on time</a:t>
            </a:r>
          </a:p>
          <a:p>
            <a:r>
              <a:rPr lang="en-US" sz="2400" dirty="0"/>
              <a:t>That rate rises to 26% for non-minority students who live in poverty</a:t>
            </a:r>
          </a:p>
          <a:p>
            <a:r>
              <a:rPr lang="en-US" sz="2400" dirty="0"/>
              <a:t>That rate rises to 25% for African American and Hispanic students</a:t>
            </a:r>
          </a:p>
          <a:p>
            <a:r>
              <a:rPr lang="en-US" sz="2400" dirty="0"/>
              <a:t>That rate rises to over 30% for African American and Hispanic students in poverty</a:t>
            </a:r>
          </a:p>
          <a:p>
            <a:pPr marL="0" indent="0" algn="r">
              <a:buNone/>
            </a:pPr>
            <a:r>
              <a:rPr lang="en-US" sz="1600" i="1" dirty="0"/>
              <a:t>Courtesy </a:t>
            </a:r>
            <a:r>
              <a:rPr lang="en-US" sz="1600" b="1" i="1" dirty="0">
                <a:hlinkClick r:id="rId2"/>
              </a:rPr>
              <a:t>Teaching Matters Most: Student Success in the Early Grades</a:t>
            </a:r>
            <a:endParaRPr lang="en-US" sz="1600" i="1" dirty="0"/>
          </a:p>
        </p:txBody>
      </p:sp>
      <p:pic>
        <p:nvPicPr>
          <p:cNvPr id="5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819CAA7-B1EA-4626-996D-4BBF1A426D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7578" y="6355745"/>
            <a:ext cx="364672" cy="364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911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4EF04C-5F6B-47F4-BD2C-219245154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</a:rPr>
              <a:t>Why is this important?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D7C10-80FF-4092-B168-0CCEACCE9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The performance of Kentucky’s students has also declined relative to the nation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Only 35% of public school fourth graders scored proficient or above on the 2019 National Assessment of Education Progress (NAEP)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That put Kentucky’s ranking at 26th among the 50 states, a decline from 17th in 2018</a:t>
            </a:r>
          </a:p>
          <a:p>
            <a:pPr marL="0" indent="0">
              <a:buNone/>
            </a:pPr>
            <a:endParaRPr lang="en-US" sz="2400" dirty="0"/>
          </a:p>
          <a:p>
            <a:pPr marL="0" indent="0" algn="r">
              <a:buNone/>
            </a:pPr>
            <a:r>
              <a:rPr lang="en-US" sz="1600" i="1" dirty="0"/>
              <a:t>Courtesy </a:t>
            </a:r>
            <a:r>
              <a:rPr lang="en-US" sz="1600" b="1" i="1" dirty="0">
                <a:hlinkClick r:id="rId2"/>
              </a:rPr>
              <a:t>Teaching Matters Most: Student Success in the Early Grades</a:t>
            </a:r>
            <a:endParaRPr lang="en-US" sz="1600" i="1" dirty="0"/>
          </a:p>
        </p:txBody>
      </p:sp>
      <p:pic>
        <p:nvPicPr>
          <p:cNvPr id="4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C098E5A-E854-4689-BCF8-55633515A9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7578" y="6355745"/>
            <a:ext cx="364672" cy="364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505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4EF04C-5F6B-47F4-BD2C-219245154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</a:rPr>
              <a:t>What does Kentucky data look like?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D7C10-80FF-4092-B168-0CCEACCE9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 fontScale="92500" lnSpcReduction="10000"/>
          </a:bodyPr>
          <a:lstStyle/>
          <a:p>
            <a:pPr marL="0" indent="0">
              <a:buNone/>
            </a:pPr>
            <a:endParaRPr lang="en-US" sz="3500" b="1" dirty="0"/>
          </a:p>
          <a:p>
            <a:pPr marL="0" indent="0">
              <a:buNone/>
            </a:pPr>
            <a:r>
              <a:rPr lang="en-US" sz="3500" b="1" dirty="0"/>
              <a:t>Kentucky Summative Assessment Data: 2020-2021 School Year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sz="3000" b="1" i="1" dirty="0">
                <a:solidFill>
                  <a:srgbClr val="FF0000"/>
                </a:solidFill>
              </a:rPr>
              <a:t>60.5% of all Kentucky elementary student are not proficient in Reading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79.9% for Black students</a:t>
            </a:r>
          </a:p>
          <a:p>
            <a:r>
              <a:rPr lang="en-US" dirty="0"/>
              <a:t>72.1% for </a:t>
            </a:r>
            <a:r>
              <a:rPr lang="en-US" dirty="0" err="1"/>
              <a:t>LatinX</a:t>
            </a:r>
            <a:r>
              <a:rPr lang="en-US" dirty="0"/>
              <a:t> students</a:t>
            </a:r>
          </a:p>
          <a:p>
            <a:r>
              <a:rPr lang="en-US" dirty="0"/>
              <a:t>69.6% for economically disadvantaged students</a:t>
            </a:r>
          </a:p>
          <a:p>
            <a:r>
              <a:rPr lang="en-US" dirty="0"/>
              <a:t>74.5% for students with identified disabilities</a:t>
            </a:r>
          </a:p>
          <a:p>
            <a:r>
              <a:rPr lang="en-US" dirty="0"/>
              <a:t>85.6% for English language learners.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88FE768E-5E06-4951-8D56-95490681BD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7578" y="6355745"/>
            <a:ext cx="364672" cy="364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627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4EF04C-5F6B-47F4-BD2C-219245154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</a:rPr>
              <a:t>What does Kentucky data look like?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D7C10-80FF-4092-B168-0CCEACCE9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 fontScale="92500" lnSpcReduction="10000"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Kentucky Summative Assessment Data: 2020-2021 School Year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 </a:t>
            </a:r>
            <a:r>
              <a:rPr lang="en-US" sz="3000" b="1" i="1" dirty="0">
                <a:solidFill>
                  <a:srgbClr val="FF0000"/>
                </a:solidFill>
              </a:rPr>
              <a:t>68.6% of all Kentucky elementary student are not proficient in Math in 2021. </a:t>
            </a:r>
          </a:p>
          <a:p>
            <a:pPr marL="0" indent="0">
              <a:buNone/>
            </a:pPr>
            <a:endParaRPr lang="en-US" b="1" i="1" dirty="0">
              <a:solidFill>
                <a:srgbClr val="FF0000"/>
              </a:solidFill>
            </a:endParaRPr>
          </a:p>
          <a:p>
            <a:r>
              <a:rPr lang="en-US" dirty="0"/>
              <a:t>88.7% for Black students</a:t>
            </a:r>
          </a:p>
          <a:p>
            <a:r>
              <a:rPr lang="en-US" dirty="0"/>
              <a:t>80% for Latino students</a:t>
            </a:r>
          </a:p>
          <a:p>
            <a:r>
              <a:rPr lang="en-US" dirty="0"/>
              <a:t>78.6% for economically disadvantaged students</a:t>
            </a:r>
          </a:p>
          <a:p>
            <a:r>
              <a:rPr lang="en-US" dirty="0"/>
              <a:t>82.3% for students with identified disabilities</a:t>
            </a:r>
          </a:p>
          <a:p>
            <a:r>
              <a:rPr lang="en-US" dirty="0"/>
              <a:t>87.8%% for English language learners.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34BE3CD6-C287-4688-8F9F-12B9ED736F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7578" y="6355745"/>
            <a:ext cx="364672" cy="364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557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4EF04C-5F6B-47F4-BD2C-219245154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</a:rPr>
              <a:t>How do I find out how schools in my district are performing?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D7C10-80FF-4092-B168-0CCEACCE9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>
                <a:solidFill>
                  <a:srgbClr val="555555"/>
                </a:solidFill>
                <a:effectLst/>
              </a:rPr>
              <a:t>The Prichard Committee Community Profiles</a:t>
            </a:r>
          </a:p>
          <a:p>
            <a:r>
              <a:rPr lang="en-US" sz="2400" b="0" i="0" u="none" strike="noStrike" dirty="0">
                <a:solidFill>
                  <a:srgbClr val="00853E"/>
                </a:solidFill>
                <a:effectLst/>
                <a:hlinkClick r:id="rId2"/>
              </a:rPr>
              <a:t>Click this link</a:t>
            </a:r>
            <a:r>
              <a:rPr lang="en-US" sz="2400" b="0" i="0" dirty="0">
                <a:solidFill>
                  <a:srgbClr val="555555"/>
                </a:solidFill>
                <a:effectLst/>
              </a:rPr>
              <a:t> and select your district from the drop-down menu at the top of the page</a:t>
            </a:r>
          </a:p>
          <a:p>
            <a:pPr marL="0" indent="0">
              <a:buNone/>
            </a:pPr>
            <a:endParaRPr lang="en-US" sz="2400" dirty="0">
              <a:solidFill>
                <a:srgbClr val="555555"/>
              </a:solidFill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rgbClr val="555555"/>
                </a:solidFill>
                <a:effectLst/>
                <a:latin typeface="Muli"/>
              </a:rPr>
              <a:t>Kentucky Department of Education </a:t>
            </a:r>
          </a:p>
          <a:p>
            <a:r>
              <a:rPr lang="en-US" sz="2400" b="0" i="0" u="none" strike="noStrike" dirty="0">
                <a:solidFill>
                  <a:srgbClr val="00853E"/>
                </a:solidFill>
                <a:effectLst/>
                <a:latin typeface="inherit"/>
                <a:hlinkClick r:id="rId3"/>
              </a:rPr>
              <a:t>School Report Card</a:t>
            </a:r>
            <a:r>
              <a:rPr lang="en-US" sz="2400" b="0" i="0" dirty="0">
                <a:solidFill>
                  <a:srgbClr val="555555"/>
                </a:solidFill>
                <a:effectLst/>
                <a:latin typeface="Muli"/>
              </a:rPr>
              <a:t> and enter your school’s name on the homepage. Scroll to Academic Performance and click on Assessment Results.  </a:t>
            </a:r>
            <a:endParaRPr lang="en-US" sz="2400" b="1" dirty="0"/>
          </a:p>
        </p:txBody>
      </p:sp>
      <p:pic>
        <p:nvPicPr>
          <p:cNvPr id="4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8A1B8FDB-66AC-4F2A-96CC-736DF54DFF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7578" y="6355745"/>
            <a:ext cx="364672" cy="364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429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6AA569-9E58-4809-9712-CAABC4060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</a:rPr>
              <a:t>Create a groundswell of action.</a:t>
            </a:r>
            <a:endParaRPr lang="en-US" sz="3600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79088-EAAC-407E-9E89-124F888F1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020" y="636190"/>
            <a:ext cx="6906491" cy="5585619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endParaRPr lang="en-US" sz="4800" b="1" dirty="0"/>
          </a:p>
          <a:p>
            <a:pPr marL="0" indent="0">
              <a:buNone/>
            </a:pPr>
            <a:r>
              <a:rPr lang="en-US" sz="4800" dirty="0"/>
              <a:t>Act by creating local campaigns to raise awareness about the issue</a:t>
            </a:r>
          </a:p>
          <a:p>
            <a:pPr marL="0" indent="0">
              <a:buNone/>
            </a:pPr>
            <a:endParaRPr lang="en-US" sz="4800" dirty="0"/>
          </a:p>
          <a:p>
            <a:pPr algn="l" fontAlgn="base"/>
            <a:r>
              <a:rPr lang="en-US" sz="3200" b="0" i="0" u="none" strike="noStrike" dirty="0">
                <a:solidFill>
                  <a:srgbClr val="00853E"/>
                </a:solidFill>
                <a:effectLst/>
                <a:hlinkClick r:id="rId2"/>
              </a:rPr>
              <a:t>Accelerating Learning</a:t>
            </a:r>
            <a:r>
              <a:rPr lang="en-US" sz="3200" b="0" i="0" dirty="0">
                <a:solidFill>
                  <a:srgbClr val="555555"/>
                </a:solidFill>
                <a:effectLst/>
              </a:rPr>
              <a:t> – McCracken County </a:t>
            </a:r>
          </a:p>
          <a:p>
            <a:pPr marL="0" indent="0" algn="l" fontAlgn="base">
              <a:buNone/>
            </a:pPr>
            <a:endParaRPr lang="en-US" sz="3200" b="0" i="0" dirty="0">
              <a:solidFill>
                <a:srgbClr val="555555"/>
              </a:solidFill>
              <a:effectLst/>
            </a:endParaRPr>
          </a:p>
          <a:p>
            <a:pPr algn="l" fontAlgn="base"/>
            <a:r>
              <a:rPr lang="en-US" sz="3200" b="0" i="0" u="none" strike="noStrike" dirty="0">
                <a:solidFill>
                  <a:srgbClr val="00853E"/>
                </a:solidFill>
                <a:effectLst/>
                <a:hlinkClick r:id="rId3"/>
              </a:rPr>
              <a:t>Read Ready Covington</a:t>
            </a:r>
            <a:r>
              <a:rPr lang="en-US" sz="3200" b="0" i="0" dirty="0">
                <a:solidFill>
                  <a:srgbClr val="555555"/>
                </a:solidFill>
                <a:effectLst/>
              </a:rPr>
              <a:t> – Kenton County </a:t>
            </a:r>
          </a:p>
          <a:p>
            <a:pPr marL="0" indent="0" algn="l" fontAlgn="base">
              <a:buNone/>
            </a:pPr>
            <a:endParaRPr lang="en-US" sz="3200" b="0" i="0" dirty="0">
              <a:solidFill>
                <a:srgbClr val="555555"/>
              </a:solidFill>
              <a:effectLst/>
            </a:endParaRPr>
          </a:p>
          <a:p>
            <a:pPr algn="l" fontAlgn="base"/>
            <a:r>
              <a:rPr lang="en-US" sz="3200" b="0" i="0" u="none" strike="noStrike" dirty="0">
                <a:solidFill>
                  <a:srgbClr val="00853E"/>
                </a:solidFill>
                <a:effectLst/>
                <a:hlinkClick r:id="rId4"/>
              </a:rPr>
              <a:t>Literacy Kits for Hispanic Families</a:t>
            </a:r>
            <a:r>
              <a:rPr lang="en-US" sz="3200" b="0" i="0" dirty="0">
                <a:solidFill>
                  <a:srgbClr val="555555"/>
                </a:solidFill>
                <a:effectLst/>
              </a:rPr>
              <a:t> – Kenton County 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767D4F2-7E28-450E-A22A-FC4174A691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07578" y="6355745"/>
            <a:ext cx="364672" cy="364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81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6AA569-9E58-4809-9712-CAABC4060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</a:rPr>
              <a:t>Create a groundswell of action.</a:t>
            </a:r>
            <a:endParaRPr lang="en-US" sz="3600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79088-EAAC-407E-9E89-124F888F1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020" y="636190"/>
            <a:ext cx="6906491" cy="5585619"/>
          </a:xfrm>
        </p:spPr>
        <p:txBody>
          <a:bodyPr anchor="ctr">
            <a:normAutofit fontScale="77500" lnSpcReduction="20000"/>
          </a:bodyPr>
          <a:lstStyle/>
          <a:p>
            <a:pPr marL="0" indent="0">
              <a:buNone/>
            </a:pPr>
            <a:endParaRPr lang="en-US" sz="4800" b="1" dirty="0"/>
          </a:p>
          <a:p>
            <a:pPr marL="0" indent="0">
              <a:buNone/>
            </a:pPr>
            <a:r>
              <a:rPr lang="en-US" sz="4800" dirty="0"/>
              <a:t>Evidenced-based Solutions Districts can Implement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dirty="0"/>
              <a:t>The Education Trust recommends:</a:t>
            </a:r>
          </a:p>
          <a:p>
            <a:pPr marL="0" indent="0">
              <a:buNone/>
            </a:pPr>
            <a:endParaRPr lang="en-US" sz="4000" dirty="0"/>
          </a:p>
          <a:p>
            <a:r>
              <a:rPr lang="en-US" sz="38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sz="3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xtended learning time</a:t>
            </a:r>
            <a:endParaRPr lang="en-US" sz="3800" u="sng" dirty="0">
              <a:solidFill>
                <a:srgbClr val="0563C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800" u="sng" dirty="0">
              <a:solidFill>
                <a:srgbClr val="0563C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38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T</a:t>
            </a:r>
            <a:r>
              <a:rPr lang="en-US" sz="3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argeted, intensive tutoring</a:t>
            </a:r>
            <a:endParaRPr lang="en-US" sz="3800" u="sng" dirty="0">
              <a:solidFill>
                <a:srgbClr val="0563C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800" u="sng" dirty="0">
              <a:solidFill>
                <a:srgbClr val="0563C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38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Building strong relationships between faculty and students</a:t>
            </a:r>
            <a:endParaRPr lang="en-US" sz="38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CB65F615-6EF5-49F2-9381-7F6A1EE425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7578" y="6355745"/>
            <a:ext cx="364672" cy="364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083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6AA569-9E58-4809-9712-CAABC4060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</a:rPr>
              <a:t>Use our </a:t>
            </a:r>
            <a:br>
              <a:rPr lang="en-US" b="1" dirty="0">
                <a:solidFill>
                  <a:srgbClr val="FFFFFF"/>
                </a:solidFill>
              </a:rPr>
            </a:br>
            <a:r>
              <a:rPr lang="en-US" b="1" dirty="0">
                <a:solidFill>
                  <a:srgbClr val="FFFFFF"/>
                </a:solidFill>
              </a:rPr>
              <a:t>Toolbox.</a:t>
            </a:r>
            <a:endParaRPr lang="en-US" sz="3600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79088-EAAC-407E-9E89-124F888F1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020" y="636190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b="1" dirty="0">
              <a:cs typeface="Calibri"/>
            </a:endParaRPr>
          </a:p>
          <a:p>
            <a:pPr marL="0" indent="0">
              <a:buNone/>
            </a:pPr>
            <a:r>
              <a:rPr lang="en-US" dirty="0">
                <a:ea typeface="+mn-lt"/>
                <a:cs typeface="+mn-lt"/>
              </a:rPr>
              <a:t>https://prichardcommittee.org/building-solid-reading-math-skills-by-3rd-grade/</a:t>
            </a:r>
            <a:endParaRPr lang="en-US">
              <a:cs typeface="Calibri"/>
            </a:endParaRPr>
          </a:p>
          <a:p>
            <a:pPr marL="0" indent="0">
              <a:buNone/>
            </a:pPr>
            <a:endParaRPr lang="en-US" sz="1400" dirty="0">
              <a:cs typeface="Calibri"/>
            </a:endParaRPr>
          </a:p>
          <a:p>
            <a:pPr marL="0" indent="0">
              <a:buNone/>
            </a:pPr>
            <a:endParaRPr lang="en-US" sz="1400" dirty="0">
              <a:cs typeface="Calibri"/>
            </a:endParaRPr>
          </a:p>
          <a:p>
            <a:pPr marL="0" indent="0">
              <a:buNone/>
            </a:pPr>
            <a:endParaRPr lang="en-US" sz="1400" dirty="0">
              <a:cs typeface="Calibri"/>
            </a:endParaRPr>
          </a:p>
        </p:txBody>
      </p:sp>
      <p:pic>
        <p:nvPicPr>
          <p:cNvPr id="4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0B9B725F-3C4D-433B-BFE9-1C121901F0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7578" y="6355745"/>
            <a:ext cx="364672" cy="364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94130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300DF5AAE038468D475252A5540129" ma:contentTypeVersion="9" ma:contentTypeDescription="Create a new document." ma:contentTypeScope="" ma:versionID="0d2d50faa8dac6663e9c658a5f4c03fe">
  <xsd:schema xmlns:xsd="http://www.w3.org/2001/XMLSchema" xmlns:xs="http://www.w3.org/2001/XMLSchema" xmlns:p="http://schemas.microsoft.com/office/2006/metadata/properties" xmlns:ns3="f78e1958-4ed2-4d99-891b-515ecc0d4179" xmlns:ns4="8d0449f0-a0d0-4e8e-a6ba-404a891fdb2b" targetNamespace="http://schemas.microsoft.com/office/2006/metadata/properties" ma:root="true" ma:fieldsID="90058f4159067cdfd6922e681e708c17" ns3:_="" ns4:_="">
    <xsd:import namespace="f78e1958-4ed2-4d99-891b-515ecc0d4179"/>
    <xsd:import namespace="8d0449f0-a0d0-4e8e-a6ba-404a891fdb2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8e1958-4ed2-4d99-891b-515ecc0d41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0449f0-a0d0-4e8e-a6ba-404a891fdb2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87551DB-F5CB-49CC-9F14-3545A367D0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78e1958-4ed2-4d99-891b-515ecc0d4179"/>
    <ds:schemaRef ds:uri="8d0449f0-a0d0-4e8e-a6ba-404a891fdb2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2168DF5-F9A2-49E8-B19F-35E3DD52425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3238D5E-7986-4830-81E7-C4151CE22EDB}">
  <ds:schemaRefs>
    <ds:schemaRef ds:uri="http://purl.org/dc/elements/1.1/"/>
    <ds:schemaRef ds:uri="http://purl.org/dc/terms/"/>
    <ds:schemaRef ds:uri="8d0449f0-a0d0-4e8e-a6ba-404a891fdb2b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microsoft.com/office/infopath/2007/PartnerControls"/>
    <ds:schemaRef ds:uri="f78e1958-4ed2-4d99-891b-515ecc0d417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21382</TotalTime>
  <Words>426</Words>
  <Application>Microsoft Office PowerPoint</Application>
  <PresentationFormat>Widescreen</PresentationFormat>
  <Paragraphs>73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1_Office Theme</vt:lpstr>
      <vt:lpstr>  Building Solid Reading &amp; Math Skills by 3rd Grade</vt:lpstr>
      <vt:lpstr>Why is this important? </vt:lpstr>
      <vt:lpstr>Why is this important? </vt:lpstr>
      <vt:lpstr>What does Kentucky data look like? </vt:lpstr>
      <vt:lpstr>What does Kentucky data look like? </vt:lpstr>
      <vt:lpstr>How do I find out how schools in my district are performing? </vt:lpstr>
      <vt:lpstr>Create a groundswell of action.</vt:lpstr>
      <vt:lpstr>Create a groundswell of action.</vt:lpstr>
      <vt:lpstr>Use our  Toolbox.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Equity Coalition Toolkit: BR 60 and BR 69</dc:title>
  <dc:creator>Chaka Cummings</dc:creator>
  <cp:lastModifiedBy>Chaka Cummings</cp:lastModifiedBy>
  <cp:revision>55</cp:revision>
  <dcterms:created xsi:type="dcterms:W3CDTF">2021-08-02T15:32:55Z</dcterms:created>
  <dcterms:modified xsi:type="dcterms:W3CDTF">2021-10-10T22:36:17Z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0x01010020300DF5AAE038468D475252A5540129</vt:lpwstr>
  </property>
</Properties>
</file>