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7" r:id="rId6"/>
    <p:sldId id="257" r:id="rId7"/>
    <p:sldId id="258" r:id="rId8"/>
    <p:sldId id="259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57A5D-2E4E-4116-B87E-276973CB5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A2FC3-9959-4ED2-9FBE-29EBD2FF38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F250E-BBC3-4A6B-9E3C-6AFD2045A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B732E-FAC6-4DBA-BFEB-BEC384585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B560-8B77-45D6-B6F0-E95CCA6C5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5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77432-D688-41D5-902F-C8EE391B1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0628C-184B-4D8A-82C4-12C06FE0F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66BBE-93A9-4A74-940D-65E499C16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33342-2E5C-44BD-8441-0671E4F8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69AB6-0878-47F7-AB2D-719F7D577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0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AE4D07-26C4-43DC-9FDA-385211CBE8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90B4AD-5B99-455E-A30F-067A767C4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5D5E2-DCB3-4206-9967-C0CD42442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FEBDE-AA78-41DC-8B8D-CF0B3AC3F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5456-7CB8-4713-8E66-360DE0AD2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5C81B-392A-4554-A20E-FDF5BE9A9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1692A-53C3-4C51-B712-0EB05BF75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07B46-B24C-4E84-9B80-EEA6C2C7D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1DDCB-0101-4C1F-8418-87ADBE91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438CA-D323-4242-95B0-B71779A0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1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D13B1-3D15-4380-851B-4C33ADAAA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B1759-F051-4E6F-A1A2-2338F79A3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AAA1C-8E77-46E7-B55F-FC0F9970A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F8960-FB4F-4842-BB23-6610E48B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C3655-C282-449C-A1F3-8D7D41A1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04E5F-D7AF-4F2A-8CDF-5B2A2E1F0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598B7-36CE-4743-B007-64E93932B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D8EC2-1208-4232-B0ED-7F41CBFB1E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4E2832-6731-4C2E-AB1A-87C9B0272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4F5D2-CE0F-4F1B-8EB4-14669D81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02C43-5B76-481B-BA71-CC4495E2D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64C03-5455-4BFE-A406-D61DE4F70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6D950-2D82-41BA-8302-F418D841E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1D836D-C923-4B42-9B2E-E4EF9D149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B6A07-ED0E-43A8-9AB0-A925E6FF25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E537E-244B-47F1-90AD-61AFC02AA5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7A4B97-E4B8-4D7E-A76A-6E49B9CDA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C1229E-BF0F-45AD-94EF-905F4763C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E00418-7DDE-4793-A07C-CDC0191C6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F1452-F1CA-4DCB-99E1-9A295079F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64318-1DC7-4E53-AB63-862C6EDD7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710CCC-B5DA-4F15-9C50-53041E78A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9D59C-592D-4291-A651-0F5479858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0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DD3349-A61F-4C1D-9A6F-133D1420F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018C87-B6B7-4FF9-BF71-6808D1A2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A4769-8626-40FD-A722-41484C212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2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49531-1164-4DD7-972E-391B5E43D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7C089-820C-45D4-8EB8-FB998B80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255685-5FD6-4457-B9DD-760D52A4D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08647-7C94-472D-8813-A30DF98D3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E75F9-0404-4D7F-9EE4-0618D4C0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1004E-C580-4514-A8AB-5E93DB05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3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B3FFD-96B5-44A0-996A-E9BF1310A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023B6E-3A5D-4653-921A-CF343E407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15F4A-9D89-4106-A14B-C84C16496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2607AE-821B-4492-9265-9C604746B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10188-7092-4632-AAE2-75EBE28D4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E503D-D805-4B43-ACD7-D6B6F3F64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0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BE9DCA-059E-40DC-B07F-E95AA3903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E11C7-ADDC-458B-A51C-530F9CA29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507CE-32C2-4B20-B1C4-613D9FC82E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2CEEB-6ECB-4477-B5BC-0C32FA6B1D78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8570E-8938-484D-B222-CF7CF0E5D0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9096B-14BB-44D7-82A0-E6F698B600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3DA04-6CEF-4190-9EFF-984496B8B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9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richardcommittee.org/wp-content/uploads/2020/08/CIPLDocumentFinal.pdf" TargetMode="External"/><Relationship Id="rId2" Type="http://schemas.openxmlformats.org/officeDocument/2006/relationships/hyperlink" Target="https://prichardcommittee.org/cip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ichardcommittee.org/the-kentucky-education-reform-act-30-years-later/" TargetMode="External"/><Relationship Id="rId2" Type="http://schemas.openxmlformats.org/officeDocument/2006/relationships/hyperlink" Target="https://nces.ed.gov/edfin/pdf/lawsuits/Rose_v_CBE_ky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23">
            <a:extLst>
              <a:ext uri="{FF2B5EF4-FFF2-40B4-BE49-F238E27FC236}">
                <a16:creationId xmlns:a16="http://schemas.microsoft.com/office/drawing/2014/main" id="{BC8B11F9-68C5-43F4-9117-FB32EF89D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: Shape 25">
            <a:extLst>
              <a:ext uri="{FF2B5EF4-FFF2-40B4-BE49-F238E27FC236}">
                <a16:creationId xmlns:a16="http://schemas.microsoft.com/office/drawing/2014/main" id="{DF2FCBAA-62E1-4067-AB44-3175F3AB7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4" y="352519"/>
            <a:ext cx="7535357" cy="6505483"/>
          </a:xfrm>
          <a:custGeom>
            <a:avLst/>
            <a:gdLst>
              <a:gd name="connsiteX0" fmla="*/ 870790 w 7535357"/>
              <a:gd name="connsiteY0" fmla="*/ 6324367 h 6505483"/>
              <a:gd name="connsiteX1" fmla="*/ 887365 w 7535357"/>
              <a:gd name="connsiteY1" fmla="*/ 6353077 h 6505483"/>
              <a:gd name="connsiteX2" fmla="*/ 941227 w 7535357"/>
              <a:gd name="connsiteY2" fmla="*/ 6446366 h 6505483"/>
              <a:gd name="connsiteX3" fmla="*/ 975359 w 7535357"/>
              <a:gd name="connsiteY3" fmla="*/ 6505483 h 6505483"/>
              <a:gd name="connsiteX4" fmla="*/ 968986 w 7535357"/>
              <a:gd name="connsiteY4" fmla="*/ 6505483 h 6505483"/>
              <a:gd name="connsiteX5" fmla="*/ 2633174 w 7535357"/>
              <a:gd name="connsiteY5" fmla="*/ 2601984 h 6505483"/>
              <a:gd name="connsiteX6" fmla="*/ 5550429 w 7535357"/>
              <a:gd name="connsiteY6" fmla="*/ 2609297 h 6505483"/>
              <a:gd name="connsiteX7" fmla="*/ 6003423 w 7535357"/>
              <a:gd name="connsiteY7" fmla="*/ 2865446 h 6505483"/>
              <a:gd name="connsiteX8" fmla="*/ 7465225 w 7535357"/>
              <a:gd name="connsiteY8" fmla="*/ 5397364 h 6505483"/>
              <a:gd name="connsiteX9" fmla="*/ 7463717 w 7535357"/>
              <a:gd name="connsiteY9" fmla="*/ 5923211 h 6505483"/>
              <a:gd name="connsiteX10" fmla="*/ 7159062 w 7535357"/>
              <a:gd name="connsiteY10" fmla="*/ 6451662 h 6505483"/>
              <a:gd name="connsiteX11" fmla="*/ 7128035 w 7535357"/>
              <a:gd name="connsiteY11" fmla="*/ 6505483 h 6505483"/>
              <a:gd name="connsiteX12" fmla="*/ 1073039 w 7535357"/>
              <a:gd name="connsiteY12" fmla="*/ 6505483 h 6505483"/>
              <a:gd name="connsiteX13" fmla="*/ 986766 w 7535357"/>
              <a:gd name="connsiteY13" fmla="*/ 6356056 h 6505483"/>
              <a:gd name="connsiteX14" fmla="*/ 729452 w 7535357"/>
              <a:gd name="connsiteY14" fmla="*/ 5910374 h 6505483"/>
              <a:gd name="connsiteX15" fmla="*/ 734117 w 7535357"/>
              <a:gd name="connsiteY15" fmla="*/ 5389995 h 6505483"/>
              <a:gd name="connsiteX16" fmla="*/ 2186411 w 7535357"/>
              <a:gd name="connsiteY16" fmla="*/ 2859923 h 6505483"/>
              <a:gd name="connsiteX17" fmla="*/ 2633174 w 7535357"/>
              <a:gd name="connsiteY17" fmla="*/ 2601984 h 6505483"/>
              <a:gd name="connsiteX18" fmla="*/ 631805 w 7535357"/>
              <a:gd name="connsiteY18" fmla="*/ 1616850 h 6505483"/>
              <a:gd name="connsiteX19" fmla="*/ 1562676 w 7535357"/>
              <a:gd name="connsiteY19" fmla="*/ 1616850 h 6505483"/>
              <a:gd name="connsiteX20" fmla="*/ 1705423 w 7535357"/>
              <a:gd name="connsiteY20" fmla="*/ 1700980 h 6505483"/>
              <a:gd name="connsiteX21" fmla="*/ 2171863 w 7535357"/>
              <a:gd name="connsiteY21" fmla="*/ 2504221 h 6505483"/>
              <a:gd name="connsiteX22" fmla="*/ 2171863 w 7535357"/>
              <a:gd name="connsiteY22" fmla="*/ 2668475 h 6505483"/>
              <a:gd name="connsiteX23" fmla="*/ 1705423 w 7535357"/>
              <a:gd name="connsiteY23" fmla="*/ 3471716 h 6505483"/>
              <a:gd name="connsiteX24" fmla="*/ 1562676 w 7535357"/>
              <a:gd name="connsiteY24" fmla="*/ 3555846 h 6505483"/>
              <a:gd name="connsiteX25" fmla="*/ 631805 w 7535357"/>
              <a:gd name="connsiteY25" fmla="*/ 3555846 h 6505483"/>
              <a:gd name="connsiteX26" fmla="*/ 487048 w 7535357"/>
              <a:gd name="connsiteY26" fmla="*/ 3471716 h 6505483"/>
              <a:gd name="connsiteX27" fmla="*/ 22618 w 7535357"/>
              <a:gd name="connsiteY27" fmla="*/ 2668475 h 6505483"/>
              <a:gd name="connsiteX28" fmla="*/ 22618 w 7535357"/>
              <a:gd name="connsiteY28" fmla="*/ 2504221 h 6505483"/>
              <a:gd name="connsiteX29" fmla="*/ 487048 w 7535357"/>
              <a:gd name="connsiteY29" fmla="*/ 1700980 h 6505483"/>
              <a:gd name="connsiteX30" fmla="*/ 631805 w 7535357"/>
              <a:gd name="connsiteY30" fmla="*/ 1616850 h 6505483"/>
              <a:gd name="connsiteX31" fmla="*/ 2438663 w 7535357"/>
              <a:gd name="connsiteY31" fmla="*/ 0 h 6505483"/>
              <a:gd name="connsiteX32" fmla="*/ 3658537 w 7535357"/>
              <a:gd name="connsiteY32" fmla="*/ 0 h 6505483"/>
              <a:gd name="connsiteX33" fmla="*/ 3832803 w 7535357"/>
              <a:gd name="connsiteY33" fmla="*/ 96870 h 6505483"/>
              <a:gd name="connsiteX34" fmla="*/ 4442740 w 7535357"/>
              <a:gd name="connsiteY34" fmla="*/ 1140907 h 6505483"/>
              <a:gd name="connsiteX35" fmla="*/ 4442740 w 7535357"/>
              <a:gd name="connsiteY35" fmla="*/ 1341821 h 6505483"/>
              <a:gd name="connsiteX36" fmla="*/ 3832803 w 7535357"/>
              <a:gd name="connsiteY36" fmla="*/ 2385858 h 6505483"/>
              <a:gd name="connsiteX37" fmla="*/ 3658537 w 7535357"/>
              <a:gd name="connsiteY37" fmla="*/ 2482727 h 6505483"/>
              <a:gd name="connsiteX38" fmla="*/ 2438663 w 7535357"/>
              <a:gd name="connsiteY38" fmla="*/ 2482727 h 6505483"/>
              <a:gd name="connsiteX39" fmla="*/ 2264396 w 7535357"/>
              <a:gd name="connsiteY39" fmla="*/ 2385858 h 6505483"/>
              <a:gd name="connsiteX40" fmla="*/ 1654460 w 7535357"/>
              <a:gd name="connsiteY40" fmla="*/ 1341821 h 6505483"/>
              <a:gd name="connsiteX41" fmla="*/ 1654460 w 7535357"/>
              <a:gd name="connsiteY41" fmla="*/ 1140907 h 6505483"/>
              <a:gd name="connsiteX42" fmla="*/ 2264396 w 7535357"/>
              <a:gd name="connsiteY42" fmla="*/ 96870 h 6505483"/>
              <a:gd name="connsiteX43" fmla="*/ 2438663 w 7535357"/>
              <a:gd name="connsiteY43" fmla="*/ 0 h 650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7535357" h="6505483">
                <a:moveTo>
                  <a:pt x="870790" y="6324367"/>
                </a:moveTo>
                <a:lnTo>
                  <a:pt x="887365" y="6353077"/>
                </a:lnTo>
                <a:cubicBezTo>
                  <a:pt x="904174" y="6382190"/>
                  <a:pt x="922103" y="6413242"/>
                  <a:pt x="941227" y="6446366"/>
                </a:cubicBezTo>
                <a:lnTo>
                  <a:pt x="975359" y="6505483"/>
                </a:lnTo>
                <a:lnTo>
                  <a:pt x="968986" y="6505483"/>
                </a:lnTo>
                <a:close/>
                <a:moveTo>
                  <a:pt x="2633174" y="2601984"/>
                </a:moveTo>
                <a:cubicBezTo>
                  <a:pt x="2633174" y="2601984"/>
                  <a:pt x="2633174" y="2601984"/>
                  <a:pt x="5550429" y="2609297"/>
                </a:cubicBezTo>
                <a:cubicBezTo>
                  <a:pt x="5736287" y="2604071"/>
                  <a:pt x="5911862" y="2706860"/>
                  <a:pt x="6003423" y="2865446"/>
                </a:cubicBezTo>
                <a:cubicBezTo>
                  <a:pt x="6003423" y="2865446"/>
                  <a:pt x="6003423" y="2865446"/>
                  <a:pt x="7465225" y="5397364"/>
                </a:cubicBezTo>
                <a:cubicBezTo>
                  <a:pt x="7559943" y="5561419"/>
                  <a:pt x="7558015" y="5759398"/>
                  <a:pt x="7463717" y="5923211"/>
                </a:cubicBezTo>
                <a:cubicBezTo>
                  <a:pt x="7463717" y="5923211"/>
                  <a:pt x="7463717" y="5923211"/>
                  <a:pt x="7159062" y="6451662"/>
                </a:cubicBezTo>
                <a:lnTo>
                  <a:pt x="7128035" y="6505483"/>
                </a:lnTo>
                <a:lnTo>
                  <a:pt x="1073039" y="6505483"/>
                </a:lnTo>
                <a:lnTo>
                  <a:pt x="986766" y="6356056"/>
                </a:lnTo>
                <a:cubicBezTo>
                  <a:pt x="906468" y="6216974"/>
                  <a:pt x="820815" y="6068620"/>
                  <a:pt x="729452" y="5910374"/>
                </a:cubicBezTo>
                <a:cubicBezTo>
                  <a:pt x="637892" y="5751787"/>
                  <a:pt x="636662" y="5548340"/>
                  <a:pt x="734117" y="5389995"/>
                </a:cubicBezTo>
                <a:cubicBezTo>
                  <a:pt x="734117" y="5389995"/>
                  <a:pt x="734117" y="5389995"/>
                  <a:pt x="2186411" y="2859923"/>
                </a:cubicBezTo>
                <a:cubicBezTo>
                  <a:pt x="2275261" y="2699254"/>
                  <a:pt x="2449608" y="2598596"/>
                  <a:pt x="2633174" y="2601984"/>
                </a:cubicBezTo>
                <a:close/>
                <a:moveTo>
                  <a:pt x="631805" y="1616850"/>
                </a:moveTo>
                <a:cubicBezTo>
                  <a:pt x="631805" y="1616850"/>
                  <a:pt x="631805" y="1616850"/>
                  <a:pt x="1562676" y="1616850"/>
                </a:cubicBezTo>
                <a:cubicBezTo>
                  <a:pt x="1620981" y="1616850"/>
                  <a:pt x="1677276" y="1648900"/>
                  <a:pt x="1705423" y="1700980"/>
                </a:cubicBezTo>
                <a:cubicBezTo>
                  <a:pt x="1705423" y="1700980"/>
                  <a:pt x="1705423" y="1700980"/>
                  <a:pt x="2171863" y="2504221"/>
                </a:cubicBezTo>
                <a:cubicBezTo>
                  <a:pt x="2202021" y="2554299"/>
                  <a:pt x="2202021" y="2618398"/>
                  <a:pt x="2171863" y="2668475"/>
                </a:cubicBezTo>
                <a:cubicBezTo>
                  <a:pt x="2171863" y="2668475"/>
                  <a:pt x="2171863" y="2668475"/>
                  <a:pt x="1705423" y="3471716"/>
                </a:cubicBezTo>
                <a:cubicBezTo>
                  <a:pt x="1677276" y="3523797"/>
                  <a:pt x="1620981" y="3555846"/>
                  <a:pt x="1562676" y="3555846"/>
                </a:cubicBezTo>
                <a:cubicBezTo>
                  <a:pt x="1562676" y="3555846"/>
                  <a:pt x="1562676" y="3555846"/>
                  <a:pt x="631805" y="3555846"/>
                </a:cubicBezTo>
                <a:cubicBezTo>
                  <a:pt x="571490" y="3555846"/>
                  <a:pt x="517206" y="3523797"/>
                  <a:pt x="487048" y="3471716"/>
                </a:cubicBezTo>
                <a:cubicBezTo>
                  <a:pt x="487048" y="3471716"/>
                  <a:pt x="487048" y="3471716"/>
                  <a:pt x="22618" y="2668475"/>
                </a:cubicBezTo>
                <a:cubicBezTo>
                  <a:pt x="-7540" y="2618398"/>
                  <a:pt x="-7540" y="2554299"/>
                  <a:pt x="22618" y="2504221"/>
                </a:cubicBezTo>
                <a:cubicBezTo>
                  <a:pt x="22618" y="2504221"/>
                  <a:pt x="22618" y="2504221"/>
                  <a:pt x="487048" y="1700980"/>
                </a:cubicBezTo>
                <a:cubicBezTo>
                  <a:pt x="517206" y="1648900"/>
                  <a:pt x="571490" y="1616850"/>
                  <a:pt x="631805" y="1616850"/>
                </a:cubicBezTo>
                <a:close/>
                <a:moveTo>
                  <a:pt x="2438663" y="0"/>
                </a:moveTo>
                <a:cubicBezTo>
                  <a:pt x="3658537" y="0"/>
                  <a:pt x="3658537" y="0"/>
                  <a:pt x="3658537" y="0"/>
                </a:cubicBezTo>
                <a:cubicBezTo>
                  <a:pt x="3720256" y="0"/>
                  <a:pt x="3800129" y="43054"/>
                  <a:pt x="3832803" y="96870"/>
                </a:cubicBezTo>
                <a:cubicBezTo>
                  <a:pt x="4442740" y="1140907"/>
                  <a:pt x="4442740" y="1140907"/>
                  <a:pt x="4442740" y="1140907"/>
                </a:cubicBezTo>
                <a:cubicBezTo>
                  <a:pt x="4471785" y="1198311"/>
                  <a:pt x="4471785" y="1284417"/>
                  <a:pt x="4442740" y="1341821"/>
                </a:cubicBezTo>
                <a:cubicBezTo>
                  <a:pt x="3832803" y="2385858"/>
                  <a:pt x="3832803" y="2385858"/>
                  <a:pt x="3832803" y="2385858"/>
                </a:cubicBezTo>
                <a:cubicBezTo>
                  <a:pt x="3800129" y="2439675"/>
                  <a:pt x="3720256" y="2482727"/>
                  <a:pt x="3658537" y="2482727"/>
                </a:cubicBezTo>
                <a:lnTo>
                  <a:pt x="2438663" y="2482727"/>
                </a:lnTo>
                <a:cubicBezTo>
                  <a:pt x="2373313" y="2482727"/>
                  <a:pt x="2293441" y="2439675"/>
                  <a:pt x="2264396" y="2385858"/>
                </a:cubicBezTo>
                <a:cubicBezTo>
                  <a:pt x="1654460" y="1341821"/>
                  <a:pt x="1654460" y="1341821"/>
                  <a:pt x="1654460" y="1341821"/>
                </a:cubicBezTo>
                <a:cubicBezTo>
                  <a:pt x="1621784" y="1284417"/>
                  <a:pt x="1621784" y="1198311"/>
                  <a:pt x="1654460" y="1140907"/>
                </a:cubicBezTo>
                <a:cubicBezTo>
                  <a:pt x="2264396" y="96870"/>
                  <a:pt x="2264396" y="96870"/>
                  <a:pt x="2264396" y="96870"/>
                </a:cubicBezTo>
                <a:cubicBezTo>
                  <a:pt x="2293441" y="43054"/>
                  <a:pt x="2373313" y="0"/>
                  <a:pt x="243866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B6AFE0-6CFD-4FBE-80D8-286ED0F793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4605" y="1023582"/>
            <a:ext cx="6225435" cy="1768345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August 18, 2021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2D677-0641-4F1D-8656-12B317990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56394" y="2938866"/>
            <a:ext cx="4093646" cy="1469911"/>
          </a:xfrm>
        </p:spPr>
        <p:txBody>
          <a:bodyPr>
            <a:normAutofit/>
          </a:bodyPr>
          <a:lstStyle/>
          <a:p>
            <a:pPr algn="r"/>
            <a:endParaRPr lang="en-US" dirty="0"/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52E177B2-9808-4DA4-86F3-A5FAFBC4D6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035" y="739855"/>
            <a:ext cx="1708054" cy="1708054"/>
          </a:xfrm>
          <a:prstGeom prst="rect">
            <a:avLst/>
          </a:prstGeo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9EF2EF15-BB50-440D-B733-755C0CF06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321" y="4551459"/>
            <a:ext cx="3963436" cy="99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6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3266564"/>
          </a:xfrm>
        </p:spPr>
        <p:txBody>
          <a:bodyPr anchor="ctr"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I’ll send out a new link for September’s meeting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Recording today’s meeting to share </a:t>
            </a:r>
            <a:r>
              <a:rPr lang="en-US" sz="2000" b="1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directly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with folx that have reached out re: attendance (teacher coalition members, in particular)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0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638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Today’s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3266564"/>
          </a:xfrm>
        </p:spPr>
        <p:txBody>
          <a:bodyPr anchor="ctr"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Laura Beard of our Family Engagement Team at Prichard Committee: Commonwealth Institute for Parent Leadership (CIPL) 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eview our subcommittee work from our last Coalition meeting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Equity Toolkit to the Coalition</a:t>
            </a:r>
          </a:p>
          <a:p>
            <a:pPr marL="457200" lvl="1" indent="0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Breakout Rooms to discuss and gather feedback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0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134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Laura Beard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2484884"/>
          </a:xfrm>
        </p:spPr>
        <p:txBody>
          <a:bodyPr anchor="ctr">
            <a:normAutofit lnSpcReduction="10000"/>
          </a:bodyPr>
          <a:lstStyle/>
          <a:p>
            <a:pPr marL="457200" lvl="1" indent="0">
              <a:buNone/>
            </a:pPr>
            <a:r>
              <a:rPr lang="en-US" sz="4000" dirty="0">
                <a:hlinkClick r:id="rId2"/>
              </a:rPr>
              <a:t>Commonwealth Institute for Parent Leadership (CIPL)</a:t>
            </a:r>
            <a:endParaRPr lang="en-US" sz="4000" dirty="0"/>
          </a:p>
          <a:p>
            <a:pPr marL="457200" lvl="1" indent="0">
              <a:buNone/>
            </a:pPr>
            <a:endParaRPr lang="en-US" sz="4000" dirty="0"/>
          </a:p>
          <a:p>
            <a:pPr marL="457200" lvl="1" indent="0">
              <a:buNone/>
            </a:pPr>
            <a:r>
              <a:rPr lang="en-US" sz="3200" dirty="0"/>
              <a:t>CIPL Fellowship- </a:t>
            </a:r>
            <a:r>
              <a:rPr lang="en-US" sz="3200" dirty="0">
                <a:hlinkClick r:id="rId3"/>
              </a:rPr>
              <a:t>click here </a:t>
            </a:r>
            <a:r>
              <a:rPr lang="en-US" sz="3200" dirty="0"/>
              <a:t>to learn more</a:t>
            </a:r>
            <a:endParaRPr lang="en-US" sz="28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31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Review of </a:t>
            </a:r>
            <a:r>
              <a:rPr lang="en-US" sz="3600" dirty="0">
                <a:solidFill>
                  <a:srgbClr val="FFFFFF"/>
                </a:solidFill>
              </a:rPr>
              <a:t>Subcommittee Work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2484884"/>
          </a:xfrm>
        </p:spPr>
        <p:txBody>
          <a:bodyPr anchor="ctr"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n-US" sz="3600" dirty="0"/>
              <a:t>THANK YOU!!!</a:t>
            </a:r>
          </a:p>
          <a:p>
            <a:pPr marL="457200" lvl="1" indent="0">
              <a:buNone/>
            </a:pPr>
            <a:endParaRPr lang="en-US" sz="3600" dirty="0"/>
          </a:p>
          <a:p>
            <a:pPr marL="457200" lvl="1" indent="0">
              <a:buNone/>
            </a:pPr>
            <a:r>
              <a:rPr lang="en-US" sz="3600" dirty="0"/>
              <a:t>Facilitators-</a:t>
            </a:r>
          </a:p>
          <a:p>
            <a:pPr marL="457200" lvl="1" indent="0">
              <a:buNone/>
            </a:pPr>
            <a:r>
              <a:rPr lang="en-US" sz="3600" dirty="0"/>
              <a:t>Ben </a:t>
            </a:r>
            <a:r>
              <a:rPr lang="en-US" sz="3600" dirty="0" err="1"/>
              <a:t>Gies</a:t>
            </a:r>
            <a:endParaRPr lang="en-US" sz="3600" dirty="0"/>
          </a:p>
          <a:p>
            <a:pPr marL="457200" lvl="1" indent="0">
              <a:buNone/>
            </a:pPr>
            <a:r>
              <a:rPr lang="en-US" sz="3600" dirty="0"/>
              <a:t>Penny Christian</a:t>
            </a:r>
          </a:p>
          <a:p>
            <a:pPr marL="457200" lvl="1" indent="0">
              <a:buNone/>
            </a:pPr>
            <a:r>
              <a:rPr lang="en-US" sz="3600" dirty="0"/>
              <a:t>Stephanie Devine</a:t>
            </a:r>
          </a:p>
          <a:p>
            <a:pPr lvl="1">
              <a:buFont typeface="+mj-lt"/>
              <a:buAutoNum type="arabicPeriod"/>
            </a:pPr>
            <a:endParaRPr lang="en-US" sz="1200" dirty="0"/>
          </a:p>
          <a:p>
            <a:pPr marL="457200" lvl="1" indent="0">
              <a:buNone/>
            </a:pPr>
            <a:endParaRPr lang="en-US" sz="12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583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Review of </a:t>
            </a:r>
            <a:r>
              <a:rPr lang="en-US" sz="3600" dirty="0">
                <a:solidFill>
                  <a:srgbClr val="FFFFFF"/>
                </a:solidFill>
              </a:rPr>
              <a:t>Subcommittee Work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2484884"/>
          </a:xfrm>
        </p:spPr>
        <p:txBody>
          <a:bodyPr anchor="ctr">
            <a:normAutofit fontScale="47500" lnSpcReduction="20000"/>
          </a:bodyPr>
          <a:lstStyle/>
          <a:p>
            <a:pPr marL="457200" lvl="1" indent="0">
              <a:buNone/>
            </a:pPr>
            <a:r>
              <a:rPr lang="en-US" sz="3600" b="1" i="1" u="sng" dirty="0"/>
              <a:t>Early Childhood Themes:</a:t>
            </a:r>
          </a:p>
          <a:p>
            <a:pPr marL="457200" lvl="1" indent="0">
              <a:buNone/>
            </a:pPr>
            <a:endParaRPr lang="en-US" sz="3600" dirty="0"/>
          </a:p>
          <a:p>
            <a:pPr lvl="1"/>
            <a:r>
              <a:rPr lang="en-US" sz="3600" dirty="0"/>
              <a:t>Define “Equity”- rural communities: Equity beyond racial Equity</a:t>
            </a:r>
          </a:p>
          <a:p>
            <a:pPr lvl="1"/>
            <a:endParaRPr lang="en-US" sz="3600" dirty="0"/>
          </a:p>
          <a:p>
            <a:pPr lvl="1"/>
            <a:r>
              <a:rPr lang="en-US" sz="3600" dirty="0"/>
              <a:t>Equitable access to Early Childhood programs- Kindergarten readiness, childcare</a:t>
            </a:r>
          </a:p>
          <a:p>
            <a:pPr lvl="1"/>
            <a:endParaRPr lang="en-US" sz="3600" dirty="0"/>
          </a:p>
          <a:p>
            <a:pPr lvl="1"/>
            <a:r>
              <a:rPr lang="en-US" sz="3600" dirty="0"/>
              <a:t>Preparing ECE teachers- best teacher regardless of geography</a:t>
            </a:r>
          </a:p>
          <a:p>
            <a:pPr lvl="1"/>
            <a:endParaRPr lang="en-US" sz="3600" dirty="0"/>
          </a:p>
          <a:p>
            <a:pPr lvl="1"/>
            <a:r>
              <a:rPr lang="en-US" sz="3600" dirty="0"/>
              <a:t>Highlight- Learning Grove DEI Task Force</a:t>
            </a:r>
          </a:p>
          <a:p>
            <a:pPr marL="457200" lvl="1" indent="0">
              <a:buNone/>
            </a:pPr>
            <a:endParaRPr lang="en-US" sz="12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257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Review of </a:t>
            </a:r>
            <a:r>
              <a:rPr lang="en-US" sz="3600" dirty="0">
                <a:solidFill>
                  <a:srgbClr val="FFFFFF"/>
                </a:solidFill>
              </a:rPr>
              <a:t>Subcommittee Work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2484884"/>
          </a:xfrm>
        </p:spPr>
        <p:txBody>
          <a:bodyPr anchor="ctr">
            <a:normAutofit fontScale="25000" lnSpcReduction="20000"/>
          </a:bodyPr>
          <a:lstStyle/>
          <a:p>
            <a:pPr marL="457200" lvl="1" indent="0">
              <a:buNone/>
            </a:pPr>
            <a:r>
              <a:rPr lang="en-US" sz="7200" b="1" i="1" u="sng" dirty="0"/>
              <a:t>K-12 Themes:</a:t>
            </a:r>
          </a:p>
          <a:p>
            <a:pPr marL="457200" lvl="1" indent="0">
              <a:buNone/>
            </a:pPr>
            <a:endParaRPr lang="en-US" sz="7200" dirty="0"/>
          </a:p>
          <a:p>
            <a:pPr lvl="1"/>
            <a:r>
              <a:rPr lang="en-US" sz="7200" dirty="0"/>
              <a:t>Understand history- </a:t>
            </a:r>
            <a:r>
              <a:rPr lang="en-US" sz="7200" dirty="0">
                <a:hlinkClick r:id="rId2"/>
              </a:rPr>
              <a:t>Rose v. Council for Better Education</a:t>
            </a:r>
            <a:r>
              <a:rPr lang="en-US" sz="7200" dirty="0"/>
              <a:t> -&gt; </a:t>
            </a:r>
            <a:r>
              <a:rPr lang="en-US" sz="7200" dirty="0">
                <a:hlinkClick r:id="rId3"/>
              </a:rPr>
              <a:t>KERA</a:t>
            </a:r>
            <a:endParaRPr lang="en-US" sz="7200" dirty="0"/>
          </a:p>
          <a:p>
            <a:pPr lvl="1"/>
            <a:endParaRPr lang="en-US" sz="7200" dirty="0"/>
          </a:p>
          <a:p>
            <a:pPr lvl="1"/>
            <a:r>
              <a:rPr lang="en-US" sz="7200" dirty="0"/>
              <a:t>Verbiage matters:</a:t>
            </a:r>
          </a:p>
          <a:p>
            <a:pPr lvl="2"/>
            <a:r>
              <a:rPr lang="en-US" sz="7200" dirty="0"/>
              <a:t>Excellence is the standard</a:t>
            </a:r>
          </a:p>
          <a:p>
            <a:pPr lvl="2"/>
            <a:r>
              <a:rPr lang="en-US" sz="7200" dirty="0"/>
              <a:t>Equity then becomes the outcome</a:t>
            </a:r>
          </a:p>
          <a:p>
            <a:pPr lvl="2"/>
            <a:endParaRPr lang="en-US" sz="7200" dirty="0"/>
          </a:p>
          <a:p>
            <a:pPr lvl="1"/>
            <a:r>
              <a:rPr lang="en-US" sz="7200" dirty="0"/>
              <a:t>Challenge paradigm of low expectations</a:t>
            </a:r>
          </a:p>
          <a:p>
            <a:pPr lvl="1"/>
            <a:endParaRPr lang="en-US" sz="7200" dirty="0"/>
          </a:p>
          <a:p>
            <a:pPr lvl="1"/>
            <a:r>
              <a:rPr lang="en-US" sz="7200" dirty="0"/>
              <a:t>How do we garner empathy for Equity?</a:t>
            </a:r>
          </a:p>
          <a:p>
            <a:pPr lvl="1"/>
            <a:endParaRPr lang="en-US" sz="7200" dirty="0"/>
          </a:p>
          <a:p>
            <a:pPr lvl="1"/>
            <a:r>
              <a:rPr lang="en-US" sz="7200" dirty="0"/>
              <a:t>Where is there legislative opportunity to advance Equity narrative?</a:t>
            </a:r>
          </a:p>
          <a:p>
            <a:pPr marL="457200" lvl="1" indent="0">
              <a:buNone/>
            </a:pPr>
            <a:endParaRPr lang="en-US" sz="12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458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Review of </a:t>
            </a:r>
            <a:r>
              <a:rPr lang="en-US" sz="3600" dirty="0">
                <a:solidFill>
                  <a:srgbClr val="FFFFFF"/>
                </a:solidFill>
              </a:rPr>
              <a:t>Subcommittee Work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2484884"/>
          </a:xfrm>
        </p:spPr>
        <p:txBody>
          <a:bodyPr anchor="ctr">
            <a:normAutofit fontScale="25000" lnSpcReduction="20000"/>
          </a:bodyPr>
          <a:lstStyle/>
          <a:p>
            <a:pPr marL="457200" lvl="1" indent="0">
              <a:buNone/>
            </a:pPr>
            <a:endParaRPr lang="en-US" sz="7200" b="1" i="1" u="sng" dirty="0"/>
          </a:p>
          <a:p>
            <a:pPr marL="457200" lvl="1" indent="0">
              <a:buNone/>
            </a:pPr>
            <a:r>
              <a:rPr lang="en-US" sz="7200" b="1" i="1" u="sng" dirty="0"/>
              <a:t>Postsecondary Themes:</a:t>
            </a:r>
          </a:p>
          <a:p>
            <a:pPr marL="457200" lvl="1" indent="0">
              <a:buNone/>
            </a:pPr>
            <a:endParaRPr lang="en-US" sz="7200" dirty="0"/>
          </a:p>
          <a:p>
            <a:pPr lvl="1"/>
            <a:r>
              <a:rPr lang="en-US" sz="7200" dirty="0"/>
              <a:t>Acknowledgement of systemic race issues is not a condemnation</a:t>
            </a:r>
          </a:p>
          <a:p>
            <a:pPr lvl="1"/>
            <a:endParaRPr lang="en-US" sz="7200" dirty="0"/>
          </a:p>
          <a:p>
            <a:pPr lvl="1"/>
            <a:r>
              <a:rPr lang="en-US" sz="7200" dirty="0"/>
              <a:t>Great Equity work has been a focus and progress has been made- can’t afford setbacks </a:t>
            </a:r>
          </a:p>
          <a:p>
            <a:pPr lvl="1"/>
            <a:endParaRPr lang="en-US" sz="7200" dirty="0"/>
          </a:p>
          <a:p>
            <a:pPr lvl="1"/>
            <a:r>
              <a:rPr lang="en-US" sz="7200" dirty="0"/>
              <a:t>Kentucky and the tradition of localized control</a:t>
            </a:r>
          </a:p>
          <a:p>
            <a:pPr lvl="2"/>
            <a:r>
              <a:rPr lang="en-US" sz="6800" dirty="0"/>
              <a:t>Governor’s Scholars selection</a:t>
            </a:r>
          </a:p>
          <a:p>
            <a:pPr lvl="2"/>
            <a:r>
              <a:rPr lang="en-US" sz="6800" dirty="0"/>
              <a:t>Curriculum and Assessment design at K-12 level</a:t>
            </a:r>
          </a:p>
          <a:p>
            <a:pPr lvl="2"/>
            <a:endParaRPr lang="en-US" sz="6800" dirty="0"/>
          </a:p>
          <a:p>
            <a:pPr lvl="1"/>
            <a:r>
              <a:rPr lang="en-US" sz="7200" dirty="0"/>
              <a:t>Accreditation issues re: BR 69</a:t>
            </a:r>
          </a:p>
          <a:p>
            <a:pPr lvl="1"/>
            <a:endParaRPr lang="en-US" sz="7200" dirty="0"/>
          </a:p>
          <a:p>
            <a:pPr lvl="1"/>
            <a:r>
              <a:rPr lang="en-US" sz="7200" dirty="0"/>
              <a:t>Ask legislators- What do you want students to be prepared to do?</a:t>
            </a:r>
          </a:p>
          <a:p>
            <a:pPr marL="457200" lvl="1" indent="0">
              <a:buNone/>
            </a:pPr>
            <a:endParaRPr lang="en-US" sz="12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930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Equity Coalition Toolkit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2484884"/>
          </a:xfrm>
        </p:spPr>
        <p:txBody>
          <a:bodyPr anchor="ctr">
            <a:noAutofit/>
          </a:bodyPr>
          <a:lstStyle/>
          <a:p>
            <a:pPr marL="457200" lvl="1" indent="0">
              <a:buNone/>
            </a:pPr>
            <a:r>
              <a:rPr lang="en-US" sz="2000" b="1" i="1" u="sng" dirty="0"/>
              <a:t>Built around Prichard Themes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Study- Defining Equity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Inform- Where does “Equity” appear in education? How does data drive Equity in education initiatives?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Engage- What can you do to advance the Equity mission and shift the narrative around Equity in education?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Mobilize- What are the specific “calls to action” from today’s meeting?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603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300DF5AAE038468D475252A5540129" ma:contentTypeVersion="9" ma:contentTypeDescription="Create a new document." ma:contentTypeScope="" ma:versionID="0d2d50faa8dac6663e9c658a5f4c03fe">
  <xsd:schema xmlns:xsd="http://www.w3.org/2001/XMLSchema" xmlns:xs="http://www.w3.org/2001/XMLSchema" xmlns:p="http://schemas.microsoft.com/office/2006/metadata/properties" xmlns:ns3="f78e1958-4ed2-4d99-891b-515ecc0d4179" xmlns:ns4="8d0449f0-a0d0-4e8e-a6ba-404a891fdb2b" targetNamespace="http://schemas.microsoft.com/office/2006/metadata/properties" ma:root="true" ma:fieldsID="90058f4159067cdfd6922e681e708c17" ns3:_="" ns4:_="">
    <xsd:import namespace="f78e1958-4ed2-4d99-891b-515ecc0d4179"/>
    <xsd:import namespace="8d0449f0-a0d0-4e8e-a6ba-404a891fdb2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8e1958-4ed2-4d99-891b-515ecc0d41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449f0-a0d0-4e8e-a6ba-404a891fdb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4223BC-6EBE-47D4-9FF3-03F159AF56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8e1958-4ed2-4d99-891b-515ecc0d4179"/>
    <ds:schemaRef ds:uri="8d0449f0-a0d0-4e8e-a6ba-404a891fdb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32E31B-9A55-4271-87F7-178FAB85CC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8F213D-5CEB-4E12-BA80-155E4347D817}">
  <ds:schemaRefs>
    <ds:schemaRef ds:uri="f78e1958-4ed2-4d99-891b-515ecc0d4179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8d0449f0-a0d0-4e8e-a6ba-404a891fdb2b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10628</TotalTime>
  <Words>337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August 18, 2021 </vt:lpstr>
      <vt:lpstr>Housekeeping</vt:lpstr>
      <vt:lpstr>Today’s Goals</vt:lpstr>
      <vt:lpstr>Laura Beard</vt:lpstr>
      <vt:lpstr>Review of Subcommittee Work</vt:lpstr>
      <vt:lpstr>Review of Subcommittee Work</vt:lpstr>
      <vt:lpstr>Review of Subcommittee Work</vt:lpstr>
      <vt:lpstr>Review of Subcommittee Work</vt:lpstr>
      <vt:lpstr>Equity Coalition Toolkit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July 21, 2021</dc:title>
  <dc:creator>chaka.pc@outlook.com</dc:creator>
  <cp:lastModifiedBy>Chaka Cummings</cp:lastModifiedBy>
  <cp:revision>9</cp:revision>
  <dcterms:created xsi:type="dcterms:W3CDTF">2021-07-20T14:15:44Z</dcterms:created>
  <dcterms:modified xsi:type="dcterms:W3CDTF">2021-08-18T14:25:19Z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0x01010020300DF5AAE038468D475252A5540129</vt:lpwstr>
  </property>
</Properties>
</file>