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41" d="100"/>
          <a:sy n="41" d="100"/>
        </p:scale>
        <p:origin x="80" y="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1E81B8-8B24-437D-8A2F-7404EB50EC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E57315-29B6-4C18-9FCB-4D4F9A0C0C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863776-B21D-4324-9FC9-A6BCF1FEA9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D8D57-E4DD-485F-ABE5-56A9CAB76D37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9C2EAC-14D5-41D0-990E-F4D931402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4D1FEF-B675-4384-A3E5-3EA5CD9F34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162C4-0ED6-41A7-8472-70BC12EED9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87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90EC46-BD30-4116-82D6-CA90106055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C263D5-E58D-4E2D-B6E9-FE8C5474AE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24CEA4-BAC2-49C8-A088-03ACD4E553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D8D57-E4DD-485F-ABE5-56A9CAB76D37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885A07-26B7-4FF5-9D48-60137AEC32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1F6CFA-6EF4-49D6-8E56-C8142DFE5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162C4-0ED6-41A7-8472-70BC12EED9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224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651EDB4-6766-4091-B48D-5C9A1C25B5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027723-A286-4214-8ED0-E84B7AF0B8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947EA5-1AA3-4444-92B3-250935AEF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D8D57-E4DD-485F-ABE5-56A9CAB76D37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2E7A0C-3882-4DE0-90C8-0EE382290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2376D0-508A-4316-B73F-81CE9B437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162C4-0ED6-41A7-8472-70BC12EED9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557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E8866E-0F54-4EE5-8B53-65DF13A832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4D675F-1009-4D3B-AE37-EBEF8857EC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3CE02E-F197-4AB4-B827-3C5CE7BCC5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D8D57-E4DD-485F-ABE5-56A9CAB76D37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EE9225-F3E8-40E0-87DF-E2A3E72C92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FF90FE-1C59-4918-AD55-F3A0C37246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162C4-0ED6-41A7-8472-70BC12EED9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817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8C9FF8-8939-4C5F-AC9E-E29D71B40E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790F6C-37E7-4616-8880-DD969B0239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BDBE37-63C7-4E0E-9FF1-D5DA65F1A0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D8D57-E4DD-485F-ABE5-56A9CAB76D37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57E92C-53DB-4391-877A-872B6D4AB7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C7CFFE-88D5-485B-A5E8-DFC7CF3BB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162C4-0ED6-41A7-8472-70BC12EED9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345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9D1F00-86DC-4B55-910C-B324979079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01DDFA-1D99-4FC2-A698-025891FB82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7D4AAC-44C9-4C97-BA0C-B996CC966E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6A7ECA-4833-4383-BA37-092D90E195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D8D57-E4DD-485F-ABE5-56A9CAB76D37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55EE6B-95A8-48BF-8CD7-E55127A0F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9701AD-0052-4201-BB66-3C68E2513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162C4-0ED6-41A7-8472-70BC12EED9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673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BFAF31-BA9C-4368-91B3-9511EB69E0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C795EC-32C6-4AAA-BAE0-F2AA2E060D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0BA094-46BE-44AB-92E0-CAC62AE99F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D35F5B6-AA41-45B2-8E06-47D3460933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F8056C6-8CA5-4E6D-A287-52B542D331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EF9DDA8-B1C7-41F6-B08C-3C7997B032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D8D57-E4DD-485F-ABE5-56A9CAB76D37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5129D55-21F9-425B-90DE-02FF9799F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C51CF76-7338-4B83-B18B-59109D5EA4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162C4-0ED6-41A7-8472-70BC12EED9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300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5C4994-4A9F-4F03-A9B5-BD7B71006D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625CACA-8A12-4843-89C3-2B50057046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D8D57-E4DD-485F-ABE5-56A9CAB76D37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348360-96FB-42D4-BE14-CFA1D9647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557950-4808-4ED9-A38E-DCF22ACA3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162C4-0ED6-41A7-8472-70BC12EED9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658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D6E67F-42AD-4B6A-AC09-81C04BFF6E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D8D57-E4DD-485F-ABE5-56A9CAB76D37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5004B29-FA30-484F-88B9-AF738BAA7A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289AFF-9693-46DF-94C1-1E3A3EFC3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162C4-0ED6-41A7-8472-70BC12EED9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603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C39152-28D1-4996-826C-E7263E093B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E5ABD0-26BB-450D-B17B-D923C3FA35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971570-22AE-49B3-A9A9-07B472989F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61807A-B2AA-485B-935B-C9C526C74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D8D57-E4DD-485F-ABE5-56A9CAB76D37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668530-ECB8-47BD-99DB-D8654E4AC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781FB1-6D44-460A-8379-9A644126D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162C4-0ED6-41A7-8472-70BC12EED9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9142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CA6EAF-4766-4C1C-AE64-DAEBB2150B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975EE22-6FF2-476F-B2EA-2C110836D8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2236AC-3A54-4D6A-A8CB-933C62BE6D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ED1BEC-5349-431F-9516-F35230C68E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D8D57-E4DD-485F-ABE5-56A9CAB76D37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2704D8-5FF0-4E2D-B8F2-C6852EA6F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FA7297-3B34-4190-A283-3437D16D2A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162C4-0ED6-41A7-8472-70BC12EED9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170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30302C4-5F58-40EF-89A6-6097F7C689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D7E6BF-1E99-4986-8569-7830E94880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48E7A8-D5D0-408D-9421-53C7CEADFD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1D8D57-E4DD-485F-ABE5-56A9CAB76D37}" type="datetimeFigureOut">
              <a:rPr lang="en-US" smtClean="0"/>
              <a:t>6/16/2021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3BA9B8-19A1-41D5-97CA-15BF6BD3B7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B0EFEE-EDA6-44C8-A832-C8A35176E8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9162C4-0ED6-41A7-8472-70BC12EED9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356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apps.legislature.ky.gov/record/22rs/prefiled/BR69.html" TargetMode="External"/><Relationship Id="rId2" Type="http://schemas.openxmlformats.org/officeDocument/2006/relationships/hyperlink" Target="https://apps.legislature.ky.gov/record/22rs/prefiled/BR60.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jpg"/><Relationship Id="rId4" Type="http://schemas.openxmlformats.org/officeDocument/2006/relationships/hyperlink" Target="https://www.ket.org/program/kentucky-tonight/#scheduled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s://www.npr.org/2021/06/02/1001055828/the-brewing-political-battle-over-critical-race-theory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s://prichardcommittee.org/equity-coalition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B712E947-0734-45F9-9C4F-41114EC3A3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4C6B5652-C661-4C58-B937-F0F490F7FC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B936867-6407-43FB-9DE6-1B0879D0CB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ACD0B258-678B-4A8C-894F-848AF24A19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C8D58395-74AF-401A-AF2F-76B6FCF71D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2F003F3F-F118-41D2-AA3F-74DB0D1970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7D1E7EA-7F8A-4FF2-974E-16CFCA59FB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6825" y="457201"/>
            <a:ext cx="2844800" cy="358887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Chaka Cummings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E0C5330-A6BD-4F47-9549-99CC8DFFA0ED}"/>
              </a:ext>
            </a:extLst>
          </p:cNvPr>
          <p:cNvSpPr txBox="1"/>
          <p:nvPr/>
        </p:nvSpPr>
        <p:spPr>
          <a:xfrm>
            <a:off x="4649245" y="669363"/>
            <a:ext cx="3290579" cy="55342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Educator- 16 year; teacher, asst. principal, principal, coach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From NYC; lived in Kentucky for 9 years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BA- Berea College; MBA- UK; pursuing PhD- UK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Avid sports fan and Disney freak</a:t>
            </a:r>
          </a:p>
        </p:txBody>
      </p:sp>
      <p:pic>
        <p:nvPicPr>
          <p:cNvPr id="5" name="Content Placeholder 4" descr="A picture containing text&#10;&#10;Description automatically generated">
            <a:extLst>
              <a:ext uri="{FF2B5EF4-FFF2-40B4-BE49-F238E27FC236}">
                <a16:creationId xmlns:a16="http://schemas.microsoft.com/office/drawing/2014/main" id="{69D4DB59-FFFC-4C11-A0E7-7BC8E214515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7859" y="1770000"/>
            <a:ext cx="2823586" cy="642365"/>
          </a:xfrm>
          <a:prstGeom prst="rect">
            <a:avLst/>
          </a:prstGeom>
        </p:spPr>
      </p:pic>
      <p:pic>
        <p:nvPicPr>
          <p:cNvPr id="7" name="Picture 6" descr="A picture containing outdoor, person, person&#10;&#10;Description automatically generated">
            <a:extLst>
              <a:ext uri="{FF2B5EF4-FFF2-40B4-BE49-F238E27FC236}">
                <a16:creationId xmlns:a16="http://schemas.microsoft.com/office/drawing/2014/main" id="{164325C3-4FDB-44F2-B6D8-83097DA4253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73653" y="3589863"/>
            <a:ext cx="2011997" cy="2395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71852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81AEB8A9-B768-4E30-BA55-D919E66873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0001" y="-2"/>
            <a:ext cx="4069936" cy="685800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7D1E7EA-7F8A-4FF2-974E-16CFCA59FB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640080"/>
            <a:ext cx="3096427" cy="561323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What we will do today- 6/16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98909BA-74C3-45E6-B53D-F290E857983B}"/>
              </a:ext>
            </a:extLst>
          </p:cNvPr>
          <p:cNvSpPr txBox="1"/>
          <p:nvPr/>
        </p:nvSpPr>
        <p:spPr>
          <a:xfrm>
            <a:off x="4699818" y="640082"/>
            <a:ext cx="6848715" cy="46735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4572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Discuss Bill Requests 60 and 69</a:t>
            </a:r>
          </a:p>
          <a:p>
            <a:pPr marL="4572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4572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Begin identifying possible actions we can take in our local communities to contribute to these conversations</a:t>
            </a:r>
          </a:p>
          <a:p>
            <a:pPr marL="4572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4572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Understand how we can activate our EC subcommittees to make solutions-oriented recommendations regarding curriculum analysis and design at the district level</a:t>
            </a:r>
          </a:p>
        </p:txBody>
      </p:sp>
      <p:pic>
        <p:nvPicPr>
          <p:cNvPr id="8" name="Content Placeholder 4" descr="A picture containing text&#10;&#10;Description automatically generated">
            <a:extLst>
              <a:ext uri="{FF2B5EF4-FFF2-40B4-BE49-F238E27FC236}">
                <a16:creationId xmlns:a16="http://schemas.microsoft.com/office/drawing/2014/main" id="{D1D27DC4-192A-46C2-A9E9-9D2D8FADCA2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0414" y="5770880"/>
            <a:ext cx="4761586" cy="1087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08133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81AEB8A9-B768-4E30-BA55-D919E66873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0001" y="-2"/>
            <a:ext cx="4069936" cy="685800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7D1E7EA-7F8A-4FF2-974E-16CFCA59FB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640080"/>
            <a:ext cx="3096427" cy="561323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Part 1- Bill Requests 60 and 69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91DD4C7-DDB2-4D29-A70D-26A5E81E9712}"/>
              </a:ext>
            </a:extLst>
          </p:cNvPr>
          <p:cNvSpPr txBox="1"/>
          <p:nvPr/>
        </p:nvSpPr>
        <p:spPr>
          <a:xfrm>
            <a:off x="4699818" y="640082"/>
            <a:ext cx="6848715" cy="50190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/>
          <a:p>
            <a:pPr marL="4572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>
                <a:hlinkClick r:id="rId2"/>
              </a:rPr>
              <a:t>Bill Request 60 (Education Non-Discrimination Act)</a:t>
            </a:r>
            <a:endParaRPr lang="en-US" sz="2200" dirty="0"/>
          </a:p>
          <a:p>
            <a:pPr marL="228600">
              <a:lnSpc>
                <a:spcPct val="90000"/>
              </a:lnSpc>
              <a:spcAft>
                <a:spcPts val="600"/>
              </a:spcAft>
            </a:pPr>
            <a:endParaRPr lang="en-US" sz="2200" dirty="0"/>
          </a:p>
          <a:p>
            <a:pPr marL="4572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>
                <a:hlinkClick r:id="rId3"/>
              </a:rPr>
              <a:t>Bill Request 69</a:t>
            </a:r>
            <a:endParaRPr lang="en-US" sz="2200" dirty="0"/>
          </a:p>
          <a:p>
            <a:pPr marL="228600">
              <a:lnSpc>
                <a:spcPct val="90000"/>
              </a:lnSpc>
              <a:spcAft>
                <a:spcPts val="600"/>
              </a:spcAft>
            </a:pPr>
            <a:endParaRPr lang="en-US" sz="2200" dirty="0"/>
          </a:p>
          <a:p>
            <a:pPr marL="4572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>
                <a:hlinkClick r:id="rId4"/>
              </a:rPr>
              <a:t>Kentucky Tonight- Debating Critical Race Theory</a:t>
            </a:r>
            <a:endParaRPr lang="en-US" sz="2200" dirty="0"/>
          </a:p>
          <a:p>
            <a:pPr marL="4572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3600" dirty="0"/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3000" dirty="0"/>
              <a:t>BREAKOUT ROOM QUESTION TO CONSIDER: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3000" dirty="0"/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3000" dirty="0"/>
              <a:t>How do you believe this type of legislation will impact Kentucky students</a:t>
            </a:r>
          </a:p>
          <a:p>
            <a:pPr marL="914400" lvl="1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000" dirty="0"/>
              <a:t>In your city?</a:t>
            </a:r>
          </a:p>
          <a:p>
            <a:pPr marL="914400" lvl="1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000" dirty="0"/>
              <a:t>In Kentucky, broadly?</a:t>
            </a:r>
            <a:endParaRPr lang="en-US" sz="1600" dirty="0"/>
          </a:p>
        </p:txBody>
      </p:sp>
      <p:pic>
        <p:nvPicPr>
          <p:cNvPr id="5" name="Content Placeholder 4" descr="A picture containing text&#10;&#10;Description automatically generated">
            <a:extLst>
              <a:ext uri="{FF2B5EF4-FFF2-40B4-BE49-F238E27FC236}">
                <a16:creationId xmlns:a16="http://schemas.microsoft.com/office/drawing/2014/main" id="{69D4DB59-FFFC-4C11-A0E7-7BC8E214515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6960" y="5773954"/>
            <a:ext cx="4765040" cy="1084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69801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81AEB8A9-B768-4E30-BA55-D919E66873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0001" y="-2"/>
            <a:ext cx="4069936" cy="685800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7D1E7EA-7F8A-4FF2-974E-16CFCA59FB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640080"/>
            <a:ext cx="3096427" cy="561323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Local Response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BB53038-EBE0-4C91-A45E-B7388AC31C91}"/>
              </a:ext>
            </a:extLst>
          </p:cNvPr>
          <p:cNvSpPr txBox="1"/>
          <p:nvPr/>
        </p:nvSpPr>
        <p:spPr>
          <a:xfrm>
            <a:off x="4699818" y="640082"/>
            <a:ext cx="6848715" cy="46431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BREAKOUT ROOM QUESTIONS TO CONSIDER: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571500" indent="-457200">
              <a:lnSpc>
                <a:spcPct val="9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400" dirty="0"/>
              <a:t>What has the local response to discussions around Critical Race Theory been like, in your experience?</a:t>
            </a:r>
          </a:p>
          <a:p>
            <a:pPr marL="571500" indent="-457200">
              <a:lnSpc>
                <a:spcPct val="90000"/>
              </a:lnSpc>
              <a:spcAft>
                <a:spcPts val="600"/>
              </a:spcAft>
              <a:buFont typeface="+mj-lt"/>
              <a:buAutoNum type="arabicPeriod"/>
            </a:pPr>
            <a:endParaRPr lang="en-US" sz="2400" dirty="0"/>
          </a:p>
          <a:p>
            <a:pPr marL="571500" indent="-457200">
              <a:lnSpc>
                <a:spcPct val="9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400" dirty="0"/>
              <a:t>What has the local response to pre-filed Bill Request 60 and 69 been like? What has the local response to </a:t>
            </a:r>
            <a:r>
              <a:rPr lang="en-US" sz="2400" dirty="0">
                <a:hlinkClick r:id="rId2"/>
              </a:rPr>
              <a:t>legislation like this that is appearing throughout the United States</a:t>
            </a:r>
            <a:r>
              <a:rPr lang="en-US" sz="2400" dirty="0"/>
              <a:t>?</a:t>
            </a:r>
          </a:p>
        </p:txBody>
      </p:sp>
      <p:pic>
        <p:nvPicPr>
          <p:cNvPr id="8" name="Content Placeholder 4" descr="A picture containing text&#10;&#10;Description automatically generated">
            <a:extLst>
              <a:ext uri="{FF2B5EF4-FFF2-40B4-BE49-F238E27FC236}">
                <a16:creationId xmlns:a16="http://schemas.microsoft.com/office/drawing/2014/main" id="{C6EA2CE3-9707-4B7E-B35F-BE5988BC508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6960" y="5773954"/>
            <a:ext cx="4765040" cy="1084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08561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81AEB8A9-B768-4E30-BA55-D919E66873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0001" y="-2"/>
            <a:ext cx="4069936" cy="685800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7D1E7EA-7F8A-4FF2-974E-16CFCA59FB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640080"/>
            <a:ext cx="3096427" cy="561323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4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EC Subcommittees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8E1C44-7ECB-4025-B1A1-7B32A1CD2D20}"/>
              </a:ext>
            </a:extLst>
          </p:cNvPr>
          <p:cNvSpPr txBox="1"/>
          <p:nvPr/>
        </p:nvSpPr>
        <p:spPr>
          <a:xfrm>
            <a:off x="4699818" y="640082"/>
            <a:ext cx="6848715" cy="48971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My understanding (correct me if I am wrong, here):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Equity Coalition has subcommittees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Those subcommittees are based, in part, around interest at specific educational levels</a:t>
            </a:r>
          </a:p>
          <a:p>
            <a:pPr marL="742950" lvl="1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Early Childhood</a:t>
            </a:r>
          </a:p>
          <a:p>
            <a:pPr marL="742950" lvl="1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K-12</a:t>
            </a:r>
          </a:p>
          <a:p>
            <a:pPr marL="742950" lvl="1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Post-Secondary</a:t>
            </a:r>
          </a:p>
          <a:p>
            <a:pPr marL="742950" lvl="1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800" dirty="0"/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BREAKOUT ROOM QUESTIONS TO CONSIDER: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How can we activate these subcommittees to make actionable, solutions-oriented recommendations around teaching race in schools?</a:t>
            </a:r>
          </a:p>
        </p:txBody>
      </p:sp>
      <p:pic>
        <p:nvPicPr>
          <p:cNvPr id="8" name="Content Placeholder 4" descr="A picture containing text&#10;&#10;Description automatically generated">
            <a:extLst>
              <a:ext uri="{FF2B5EF4-FFF2-40B4-BE49-F238E27FC236}">
                <a16:creationId xmlns:a16="http://schemas.microsoft.com/office/drawing/2014/main" id="{DF007E21-CD99-4911-B8E3-DC446B00B19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6960" y="5773954"/>
            <a:ext cx="4765040" cy="1084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22830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81AEB8A9-B768-4E30-BA55-D919E66873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0001" y="-2"/>
            <a:ext cx="4069936" cy="685800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7D1E7EA-7F8A-4FF2-974E-16CFCA59FB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640080"/>
            <a:ext cx="3096427" cy="561323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400" dirty="0">
                <a:solidFill>
                  <a:srgbClr val="FFFFFF"/>
                </a:solidFill>
              </a:rPr>
              <a:t>Our time has together has come to an end…</a:t>
            </a:r>
            <a:endParaRPr lang="en-US" sz="34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8E1C44-7ECB-4025-B1A1-7B32A1CD2D20}"/>
              </a:ext>
            </a:extLst>
          </p:cNvPr>
          <p:cNvSpPr txBox="1"/>
          <p:nvPr/>
        </p:nvSpPr>
        <p:spPr>
          <a:xfrm>
            <a:off x="4699818" y="640082"/>
            <a:ext cx="6848715" cy="48971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NEXT STEPS: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Reflect upon conversations and recommendations from this meeting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2800" dirty="0"/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Upload the PowerPoint to </a:t>
            </a:r>
            <a:r>
              <a:rPr lang="en-US" sz="2800" dirty="0">
                <a:hlinkClick r:id="rId2"/>
              </a:rPr>
              <a:t>Equity Coalition page of website</a:t>
            </a:r>
            <a:endParaRPr lang="en-US" sz="2800" dirty="0"/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2800" dirty="0"/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Next meeting: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Wednesday, July 21 10:30 AM- 12:00PM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2800" dirty="0"/>
          </a:p>
        </p:txBody>
      </p:sp>
      <p:pic>
        <p:nvPicPr>
          <p:cNvPr id="8" name="Content Placeholder 4" descr="A picture containing text&#10;&#10;Description automatically generated">
            <a:extLst>
              <a:ext uri="{FF2B5EF4-FFF2-40B4-BE49-F238E27FC236}">
                <a16:creationId xmlns:a16="http://schemas.microsoft.com/office/drawing/2014/main" id="{DF007E21-CD99-4911-B8E3-DC446B00B19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6960" y="5773954"/>
            <a:ext cx="4765040" cy="1084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54074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298</Words>
  <Application>Microsoft Office PowerPoint</Application>
  <PresentationFormat>Widescreen</PresentationFormat>
  <Paragraphs>50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Chaka Cummings</vt:lpstr>
      <vt:lpstr>What we will do today- 6/16</vt:lpstr>
      <vt:lpstr>Part 1- Bill Requests 60 and 69</vt:lpstr>
      <vt:lpstr>Local Response</vt:lpstr>
      <vt:lpstr>EC Subcommittees</vt:lpstr>
      <vt:lpstr>Our time has together has come to an end…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Chaka Cummings</dc:title>
  <dc:creator>Chaka Cummings</dc:creator>
  <cp:lastModifiedBy>chaka.pc@outlook.com</cp:lastModifiedBy>
  <cp:revision>7</cp:revision>
  <dcterms:created xsi:type="dcterms:W3CDTF">2021-06-16T12:35:50Z</dcterms:created>
  <dcterms:modified xsi:type="dcterms:W3CDTF">2021-06-16T13:46:31Z</dcterms:modified>
</cp:coreProperties>
</file>