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9" r:id="rId6"/>
    <p:sldId id="270" r:id="rId7"/>
    <p:sldId id="277" r:id="rId8"/>
    <p:sldId id="278" r:id="rId9"/>
    <p:sldId id="279" r:id="rId10"/>
    <p:sldId id="280" r:id="rId11"/>
    <p:sldId id="282" r:id="rId12"/>
    <p:sldId id="281" r:id="rId13"/>
    <p:sldId id="28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4E912D-F2F8-4132-949E-F1B85EE7BED8}">
          <p14:sldIdLst>
            <p14:sldId id="256"/>
            <p14:sldId id="257"/>
            <p14:sldId id="261"/>
            <p14:sldId id="262"/>
            <p14:sldId id="259"/>
            <p14:sldId id="270"/>
            <p14:sldId id="277"/>
            <p14:sldId id="278"/>
            <p14:sldId id="279"/>
            <p14:sldId id="280"/>
            <p14:sldId id="282"/>
            <p14:sldId id="281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361F3-F460-4637-AE30-9551164AC00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93D32-98A5-47A8-A63F-8E3A00B6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0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9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32C7-A296-4289-9319-AB9F5967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3E9C-FEDA-4EAA-B634-0E508D90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D87A-5D0D-4AE0-9C5D-B4CFBD3D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090-C163-476E-96E3-6DA6AD4554A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69B8B-09AB-441C-B43C-F8EF5029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AF6DC-9885-4B8E-A9E1-1C78E18D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41FD-16D8-46BD-8A41-DE22D3FA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5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3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uesyemre.com/2013/04/10/17-free-live-webinars-for-librarians-in-april-by-ellyssa-krosk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esk with a computer and a chair in a room&#10;&#10;Description automatically generated">
            <a:extLst>
              <a:ext uri="{FF2B5EF4-FFF2-40B4-BE49-F238E27FC236}">
                <a16:creationId xmlns:a16="http://schemas.microsoft.com/office/drawing/2014/main" id="{26568A6E-677C-463B-BD41-A969B3CF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74" b="11326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0AF48-FFB7-44A5-B6A3-3BB92ABC1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Welcome Class of 2021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41F35-5D14-47A7-9CA1-0C62B1A6A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040AA45-1DF4-438A-AE20-9327707C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2" y="1563624"/>
            <a:ext cx="2932176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6C4F6-11B9-49B8-8225-2E63CD6C2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Leadership Project</a:t>
            </a:r>
            <a:br>
              <a:rPr lang="en-US" sz="37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spc="-5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B23657C-2F98-4DDF-9F91-0557E8B07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9" y="2457139"/>
            <a:ext cx="5977938" cy="3383902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Innovation in Education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Equity in Education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1 page Report and 5 </a:t>
            </a:r>
            <a:r>
              <a:rPr lang="en-US" sz="1800" dirty="0" err="1">
                <a:solidFill>
                  <a:srgbClr val="FFFFFF"/>
                </a:solidFill>
              </a:rPr>
              <a:t>powerpoint</a:t>
            </a:r>
            <a:r>
              <a:rPr lang="en-US" sz="1800" dirty="0">
                <a:solidFill>
                  <a:srgbClr val="FFFFFF"/>
                </a:solidFill>
              </a:rPr>
              <a:t> slides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61C63592-1F7F-4013-ADB3-64C67D569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1982" y="1770977"/>
            <a:ext cx="3294253" cy="3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79636-CC1A-4113-BF42-8D29B84FE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/>
              <a:t>Networking Participation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D981C-AB77-4906-9A5B-B68C631E2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2 Café Conversations led by CiPl Fellows</a:t>
            </a: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A9AB9-AF71-4AFF-A1A3-A5956FF1B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9" r="20559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4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681C2-AD81-4215-9F3E-9594F83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return you will receive… </a:t>
            </a:r>
            <a:br>
              <a:rPr lang="en-US" sz="44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spc="-5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9D00A-B0A9-4F42-9EC2-4FE5ACBB1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Foundational information in deep Dive webinars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January retreat 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Summit</a:t>
            </a: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 letter of recognition 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Graduation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within the Groundswell initiative to increase education advocacy</a:t>
            </a: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6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3A88-F2B0-4C05-8F3F-B5D5EBC2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started-Andria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70A4-FE6E-4B98-AD8D-9E44B9D0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Us on Social Media</a:t>
            </a:r>
          </a:p>
          <a:p>
            <a:r>
              <a:rPr lang="en-US" dirty="0"/>
              <a:t>Sign up for Groundswell</a:t>
            </a:r>
          </a:p>
          <a:p>
            <a:r>
              <a:rPr lang="en-US" dirty="0"/>
              <a:t>Read the Big Bold Future Report </a:t>
            </a:r>
          </a:p>
        </p:txBody>
      </p:sp>
    </p:spTree>
    <p:extLst>
      <p:ext uri="{BB962C8B-B14F-4D97-AF65-F5344CB8AC3E}">
        <p14:creationId xmlns:p14="http://schemas.microsoft.com/office/powerpoint/2010/main" val="108756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5A136-F989-4A6B-BC47-12066446E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Questions in the Chat Box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4F4C-F3E5-48AD-868F-2ABE9AF3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joining us!!!!</a:t>
            </a: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A41ADF65-5D8D-4168-9BE5-3BA3E574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0517" y="639097"/>
            <a:ext cx="2744184" cy="274418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813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8552A09-235F-4027-B9C7-B09D159C7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000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866E-0216-4E1D-B253-4DBB44671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Housekeeping</a:t>
            </a:r>
            <a:b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spc="-5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1E6E3-BA23-406D-B737-42A33AE82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9613" y="1004888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Sign in by putting your name in the Chat box 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Please put your phone or computer Audio on Mute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short survey will follow the webinar please make sure to complete it 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9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68A07-906B-485C-9CDF-2C85094F2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3494790"/>
          </a:xfrm>
        </p:spPr>
        <p:txBody>
          <a:bodyPr>
            <a:normAutofit/>
          </a:bodyPr>
          <a:lstStyle/>
          <a:p>
            <a:r>
              <a:rPr lang="en-US" sz="6800" dirty="0"/>
              <a:t>Introductions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039E9366-1D2F-409A-883D-7003434EC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643D54E-3783-4880-A37B-C51FBC393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A2BE2-FE5A-4DBE-B7EA-942F6310080B}"/>
              </a:ext>
            </a:extLst>
          </p:cNvPr>
          <p:cNvSpPr txBox="1"/>
          <p:nvPr/>
        </p:nvSpPr>
        <p:spPr>
          <a:xfrm>
            <a:off x="6995604" y="4483223"/>
            <a:ext cx="4163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thing you hope to get from the Fellowship </a:t>
            </a:r>
          </a:p>
        </p:txBody>
      </p:sp>
    </p:spTree>
    <p:extLst>
      <p:ext uri="{BB962C8B-B14F-4D97-AF65-F5344CB8AC3E}">
        <p14:creationId xmlns:p14="http://schemas.microsoft.com/office/powerpoint/2010/main" val="360783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flower&#10;&#10;Description automatically generated">
            <a:extLst>
              <a:ext uri="{FF2B5EF4-FFF2-40B4-BE49-F238E27FC236}">
                <a16:creationId xmlns:a16="http://schemas.microsoft.com/office/drawing/2014/main" id="{9FC15C64-252A-48C9-AF46-2F6A2FC8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r="1" b="17963"/>
          <a:stretch/>
        </p:blipFill>
        <p:spPr>
          <a:xfrm>
            <a:off x="366822" y="228610"/>
            <a:ext cx="6805791" cy="413920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2A651-885B-4F03-B791-AC53F948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1900">
                <a:solidFill>
                  <a:srgbClr val="FFFFFF"/>
                </a:solidFill>
              </a:rPr>
              <a:t>Laura Beard-Family Engagement Coordinator</a:t>
            </a:r>
            <a:br>
              <a:rPr lang="en-US" sz="1900">
                <a:solidFill>
                  <a:srgbClr val="FFFFFF"/>
                </a:solidFill>
              </a:rPr>
            </a:br>
            <a:br>
              <a:rPr lang="en-US" sz="1900">
                <a:solidFill>
                  <a:srgbClr val="FFFFFF"/>
                </a:solidFill>
              </a:rPr>
            </a:br>
            <a:r>
              <a:rPr lang="en-US" sz="1900">
                <a:solidFill>
                  <a:srgbClr val="FFFFFF"/>
                </a:solidFill>
              </a:rPr>
              <a:t>Andria Jackson-Community Engagement Coordinator</a:t>
            </a:r>
            <a:br>
              <a:rPr lang="en-US" sz="1900">
                <a:solidFill>
                  <a:srgbClr val="FFFFFF"/>
                </a:solidFill>
              </a:rPr>
            </a:br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6B1D463-A244-4C08-B60A-3895A0143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"/>
          <a:stretch/>
        </p:blipFill>
        <p:spPr>
          <a:xfrm>
            <a:off x="8127173" y="223607"/>
            <a:ext cx="3698005" cy="4508265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2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8CAD5-61A8-489E-9064-F0DE61246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1"/>
            <a:ext cx="7319175" cy="3374931"/>
          </a:xfrm>
        </p:spPr>
        <p:txBody>
          <a:bodyPr>
            <a:normAutofit/>
          </a:bodyPr>
          <a:lstStyle/>
          <a:p>
            <a:r>
              <a:rPr lang="en-US" sz="8000"/>
              <a:t>Leadership and Learning Goal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A68FD-13A3-4234-AF3D-9CD56F90C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Graduates are able to provide leadership in parent-school-community partnerships that enhance student achievement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9305460E-6D13-4D35-A20F-EF869065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816D44C-5F7C-41A5-BDC7-B2ADF0414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947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8A193-C532-4AA8-8224-5C52CB97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2582"/>
            <a:ext cx="5921921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8800"/>
              <a:t>Beliefs of CIPL</a:t>
            </a:r>
            <a:br>
              <a:rPr lang="en-US" sz="8800"/>
            </a:br>
            <a:endParaRPr lang="en-US" sz="88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50021" y="1595483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172D-76B1-49AB-A8DD-4C75CF6D7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621697"/>
            <a:ext cx="3621025" cy="514797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All parents have hopes and dreams for their children</a:t>
            </a:r>
          </a:p>
          <a:p>
            <a:pPr>
              <a:lnSpc>
                <a:spcPct val="100000"/>
              </a:lnSpc>
            </a:pPr>
            <a:r>
              <a:rPr lang="en-US" sz="1400"/>
              <a:t>All parents have the capacity to support their child’s learning </a:t>
            </a:r>
          </a:p>
          <a:p>
            <a:pPr>
              <a:lnSpc>
                <a:spcPct val="100000"/>
              </a:lnSpc>
            </a:pPr>
            <a:r>
              <a:rPr lang="en-US" sz="1400"/>
              <a:t>Families and schools should be equal partners (Dual Capacity)</a:t>
            </a:r>
          </a:p>
          <a:p>
            <a:pPr>
              <a:lnSpc>
                <a:spcPct val="100000"/>
              </a:lnSpc>
            </a:pPr>
            <a:r>
              <a:rPr lang="en-US" sz="1400"/>
              <a:t>High-quality, equitable and inclusive education is the shared responsibility of families, schools and communities </a:t>
            </a:r>
          </a:p>
          <a:p>
            <a:pPr>
              <a:lnSpc>
                <a:spcPct val="100000"/>
              </a:lnSpc>
            </a:pPr>
            <a:r>
              <a:rPr lang="en-US" sz="1400"/>
              <a:t>Relationships with Leadership are essential for system change</a:t>
            </a:r>
          </a:p>
          <a:p>
            <a:pPr>
              <a:lnSpc>
                <a:spcPct val="100000"/>
              </a:lnSpc>
            </a:pPr>
            <a:r>
              <a:rPr lang="en-US" sz="1400"/>
              <a:t>Families, students and communities are owners in the schools and therefore hold incredible power and influence </a:t>
            </a:r>
          </a:p>
          <a:p>
            <a:pPr>
              <a:lnSpc>
                <a:spcPct val="100000"/>
              </a:lnSpc>
            </a:pPr>
            <a:endParaRPr lang="en-US" sz="1400"/>
          </a:p>
          <a:p>
            <a:pPr marL="0" indent="0">
              <a:lnSpc>
                <a:spcPct val="100000"/>
              </a:lnSpc>
              <a:buNone/>
            </a:pPr>
            <a:r>
              <a:rPr lang="en-US" sz="1400"/>
              <a:t>-4 Core Values from </a:t>
            </a:r>
            <a:r>
              <a:rPr lang="en-US" sz="1400" i="1"/>
              <a:t>Beyond the Bakesale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907E6-DC1F-49A9-A946-CEB2CB330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793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552F1-28E3-4F4C-9822-D8D6027D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3073550" cy="51262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Authentic Participation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3DD71D7-15D1-4BB2-AC70-FA71E06B4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3786" y="621697"/>
            <a:ext cx="6791894" cy="5147973"/>
          </a:xfrm>
        </p:spPr>
        <p:txBody>
          <a:bodyPr vert="horz" lIns="0" tIns="45720" rIns="0" bIns="45720" rtlCol="0" anchor="ctr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 community of parents committed to school improvement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Relationships of trust between parents and schools 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Development of parent participation and leadership skills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Parent opportunity to influence the process and outcomes of an issue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sz="2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sz="2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4E4FB9-9BBF-47B3-A09F-01A3868E9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134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0DF9A-BD0C-4D80-A6B9-ADAD78132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749" y="963997"/>
            <a:ext cx="3787457" cy="493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you are responsible for…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1ECD450-C601-4455-B556-5927B4055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1798" y="963507"/>
            <a:ext cx="5968181" cy="4938851"/>
          </a:xfrm>
        </p:spPr>
        <p:txBody>
          <a:bodyPr vert="horz" lIns="0" tIns="45720" rIns="0" bIns="45720" rtlCol="0" anchor="ctr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Orientation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Webinars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Leadership-Project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Cafes</a:t>
            </a: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Groundswell Gathering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886E7-289A-45CF-AD48-1C905856D964}"/>
              </a:ext>
            </a:extLst>
          </p:cNvPr>
          <p:cNvSpPr txBox="1"/>
          <p:nvPr/>
        </p:nvSpPr>
        <p:spPr>
          <a:xfrm>
            <a:off x="4971974" y="5574268"/>
            <a:ext cx="589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www.prichardcommittee.org/fellow     Password 2021class</a:t>
            </a:r>
          </a:p>
        </p:txBody>
      </p:sp>
    </p:spTree>
    <p:extLst>
      <p:ext uri="{BB962C8B-B14F-4D97-AF65-F5344CB8AC3E}">
        <p14:creationId xmlns:p14="http://schemas.microsoft.com/office/powerpoint/2010/main" val="147675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443A2-B9DC-4418-B909-0C57719B4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/>
              <a:t>Webinars</a:t>
            </a:r>
          </a:p>
          <a:p>
            <a:pPr algn="r"/>
            <a:r>
              <a:rPr lang="en-US" sz="2000" dirty="0"/>
              <a:t>First one is  Tuesday Oct. 27th</a:t>
            </a:r>
          </a:p>
          <a:p>
            <a:pPr algn="r"/>
            <a:r>
              <a:rPr lang="en-US" sz="2000" dirty="0"/>
              <a:t>6:30-7:30pm ET</a:t>
            </a:r>
          </a:p>
          <a:p>
            <a:pPr algn="r"/>
            <a:r>
              <a:rPr lang="en-US" sz="2000" b="1" i="1" u="sng" dirty="0"/>
              <a:t>The History of Public Education in Kentucky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omputer mouse next to it&#10;&#10;Description automatically generated">
            <a:extLst>
              <a:ext uri="{FF2B5EF4-FFF2-40B4-BE49-F238E27FC236}">
                <a16:creationId xmlns:a16="http://schemas.microsoft.com/office/drawing/2014/main" id="{6C194ED5-1C14-4286-B83D-CDADE05E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5212" y="1523148"/>
            <a:ext cx="4574046" cy="38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86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3424"/>
      </a:dk2>
      <a:lt2>
        <a:srgbClr val="E2E6E8"/>
      </a:lt2>
      <a:accent1>
        <a:srgbClr val="DB9071"/>
      </a:accent1>
      <a:accent2>
        <a:srgbClr val="BD9F56"/>
      </a:accent2>
      <a:accent3>
        <a:srgbClr val="9EA75F"/>
      </a:accent3>
      <a:accent4>
        <a:srgbClr val="7CB04F"/>
      </a:accent4>
      <a:accent5>
        <a:srgbClr val="59B655"/>
      </a:accent5>
      <a:accent6>
        <a:srgbClr val="52B577"/>
      </a:accent6>
      <a:hlink>
        <a:srgbClr val="5E8A9B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324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 Pro Cond Light</vt:lpstr>
      <vt:lpstr>Speak Pro</vt:lpstr>
      <vt:lpstr>RetrospectVTI</vt:lpstr>
      <vt:lpstr>Welcome Class of 2021</vt:lpstr>
      <vt:lpstr>Housekeeping </vt:lpstr>
      <vt:lpstr>Introductions</vt:lpstr>
      <vt:lpstr>Laura Beard-Family Engagement Coordinator  Andria Jackson-Community Engagement Coordinator </vt:lpstr>
      <vt:lpstr>Leadership and Learning Goal</vt:lpstr>
      <vt:lpstr>Beliefs of CIPL </vt:lpstr>
      <vt:lpstr>Authentic Participation</vt:lpstr>
      <vt:lpstr>What you are responsible for…</vt:lpstr>
      <vt:lpstr>PowerPoint Presentation</vt:lpstr>
      <vt:lpstr>Community Leadership Project </vt:lpstr>
      <vt:lpstr>Networking Participation</vt:lpstr>
      <vt:lpstr>In return you will receive…  </vt:lpstr>
      <vt:lpstr>Let’s get started-Andria  </vt:lpstr>
      <vt:lpstr>Questions in the Chat Box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2021</dc:title>
  <dc:creator>Andria Jackson</dc:creator>
  <cp:lastModifiedBy>Laura Beard</cp:lastModifiedBy>
  <cp:revision>3</cp:revision>
  <dcterms:created xsi:type="dcterms:W3CDTF">2020-10-12T22:33:01Z</dcterms:created>
  <dcterms:modified xsi:type="dcterms:W3CDTF">2020-10-14T00:04:20Z</dcterms:modified>
</cp:coreProperties>
</file>