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7" r:id="rId3"/>
    <p:sldId id="258" r:id="rId4"/>
    <p:sldId id="281" r:id="rId5"/>
    <p:sldId id="280" r:id="rId6"/>
    <p:sldId id="285" r:id="rId7"/>
    <p:sldId id="286" r:id="rId8"/>
    <p:sldId id="279" r:id="rId9"/>
    <p:sldId id="282" r:id="rId10"/>
    <p:sldId id="269" r:id="rId11"/>
    <p:sldId id="270" r:id="rId12"/>
    <p:sldId id="271" r:id="rId13"/>
    <p:sldId id="272" r:id="rId14"/>
    <p:sldId id="283" r:id="rId15"/>
    <p:sldId id="261" r:id="rId16"/>
    <p:sldId id="262"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6" d="100"/>
          <a:sy n="86" d="100"/>
        </p:scale>
        <p:origin x="42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5D8FA-82F3-4D83-B819-2764A6CDE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04DB7D-DF11-4665-81F8-4421822B8E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8778EF-44C9-4333-BD61-A61D1D6A6811}"/>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5" name="Footer Placeholder 4">
            <a:extLst>
              <a:ext uri="{FF2B5EF4-FFF2-40B4-BE49-F238E27FC236}">
                <a16:creationId xmlns:a16="http://schemas.microsoft.com/office/drawing/2014/main" id="{3E523FBB-CC3A-4945-A2D9-758073264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801F8-53B6-44EB-8685-F794A6214E65}"/>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3006774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7648-51C0-4AC8-B97F-76C31EBED6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5C466-FCA6-42AD-9301-14F7C23441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32145-6D65-4A07-980B-03AB2A835AA2}"/>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5" name="Footer Placeholder 4">
            <a:extLst>
              <a:ext uri="{FF2B5EF4-FFF2-40B4-BE49-F238E27FC236}">
                <a16:creationId xmlns:a16="http://schemas.microsoft.com/office/drawing/2014/main" id="{A16B3F84-85D0-4748-B911-1A61347BC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060435-8DD1-4773-A392-97B0F1AEFFC1}"/>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3570057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5CB6D6-FA6C-4B11-AEF1-48AE6FCBB3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AB2951-3043-4334-86E8-6843A9B709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5B7CA-F913-4884-81A7-F7D1C94305F8}"/>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5" name="Footer Placeholder 4">
            <a:extLst>
              <a:ext uri="{FF2B5EF4-FFF2-40B4-BE49-F238E27FC236}">
                <a16:creationId xmlns:a16="http://schemas.microsoft.com/office/drawing/2014/main" id="{A9C1BEC4-686F-4020-833B-DA3AA9695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37752-9DDB-4B41-8C3E-79FE56EC8DFB}"/>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3434923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E52E87-E671-4C00-9FC5-1633384F6D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31E4E0-1BAB-459B-AF00-A82D024B9A88}"/>
              </a:ext>
            </a:extLst>
          </p:cNvPr>
          <p:cNvSpPr>
            <a:spLocks noGrp="1"/>
          </p:cNvSpPr>
          <p:nvPr>
            <p:ph type="dt" sz="half" idx="10"/>
          </p:nvPr>
        </p:nvSpPr>
        <p:spPr/>
        <p:txBody>
          <a:bodyPr/>
          <a:lstStyle/>
          <a:p>
            <a:fld id="{A95F7212-DCDE-4F3F-B191-316724BEE269}" type="datetimeFigureOut">
              <a:rPr lang="en-US" smtClean="0"/>
              <a:t>10/27/2020</a:t>
            </a:fld>
            <a:endParaRPr lang="en-US"/>
          </a:p>
        </p:txBody>
      </p:sp>
      <p:sp>
        <p:nvSpPr>
          <p:cNvPr id="5" name="Footer Placeholder 4">
            <a:extLst>
              <a:ext uri="{FF2B5EF4-FFF2-40B4-BE49-F238E27FC236}">
                <a16:creationId xmlns:a16="http://schemas.microsoft.com/office/drawing/2014/main" id="{6C8EC69D-2389-43DC-AC67-ABE0766B9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670D6-C9DB-438A-B864-71B6402209D0}"/>
              </a:ext>
            </a:extLst>
          </p:cNvPr>
          <p:cNvSpPr>
            <a:spLocks noGrp="1"/>
          </p:cNvSpPr>
          <p:nvPr>
            <p:ph type="sldNum" sz="quarter" idx="12"/>
          </p:nvPr>
        </p:nvSpPr>
        <p:spPr/>
        <p:txBody>
          <a:bodyPr/>
          <a:lstStyle/>
          <a:p>
            <a:fld id="{3BE4DE46-99A2-49D3-99F3-5F44A1732891}" type="slidenum">
              <a:rPr lang="en-US" smtClean="0"/>
              <a:t>‹#›</a:t>
            </a:fld>
            <a:endParaRPr lang="en-US"/>
          </a:p>
        </p:txBody>
      </p:sp>
      <p:sp>
        <p:nvSpPr>
          <p:cNvPr id="7" name="Title 1">
            <a:extLst>
              <a:ext uri="{FF2B5EF4-FFF2-40B4-BE49-F238E27FC236}">
                <a16:creationId xmlns:a16="http://schemas.microsoft.com/office/drawing/2014/main" id="{9E2F1233-3873-489E-BB66-AC109709DA58}"/>
              </a:ext>
            </a:extLst>
          </p:cNvPr>
          <p:cNvSpPr txBox="1">
            <a:spLocks/>
          </p:cNvSpPr>
          <p:nvPr userDrawn="1"/>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8" name="Subtitle 2">
            <a:extLst>
              <a:ext uri="{FF2B5EF4-FFF2-40B4-BE49-F238E27FC236}">
                <a16:creationId xmlns:a16="http://schemas.microsoft.com/office/drawing/2014/main" id="{60725A22-44BE-47E7-9B6F-630469A715E7}"/>
              </a:ext>
            </a:extLst>
          </p:cNvPr>
          <p:cNvSpPr>
            <a:spLocks noGrp="1"/>
          </p:cNvSpPr>
          <p:nvPr>
            <p:ph type="subTitle" idx="13"/>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9" name="Date Placeholder 3">
            <a:extLst>
              <a:ext uri="{FF2B5EF4-FFF2-40B4-BE49-F238E27FC236}">
                <a16:creationId xmlns:a16="http://schemas.microsoft.com/office/drawing/2014/main" id="{FB76014E-F90B-4FAA-9970-390C4914F916}"/>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F7212-DCDE-4F3F-B191-316724BEE269}" type="datetimeFigureOut">
              <a:rPr lang="en-US" smtClean="0"/>
              <a:pPr/>
              <a:t>10/27/2020</a:t>
            </a:fld>
            <a:endParaRPr lang="en-US"/>
          </a:p>
        </p:txBody>
      </p:sp>
      <p:sp>
        <p:nvSpPr>
          <p:cNvPr id="10" name="Slide Number Placeholder 5">
            <a:extLst>
              <a:ext uri="{FF2B5EF4-FFF2-40B4-BE49-F238E27FC236}">
                <a16:creationId xmlns:a16="http://schemas.microsoft.com/office/drawing/2014/main" id="{F57685A5-5A76-40D9-BC7D-832FE969933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E4DE46-99A2-49D3-99F3-5F44A1732891}" type="slidenum">
              <a:rPr lang="en-US" smtClean="0"/>
              <a:pPr/>
              <a:t>‹#›</a:t>
            </a:fld>
            <a:endParaRPr lang="en-US"/>
          </a:p>
        </p:txBody>
      </p:sp>
      <p:sp>
        <p:nvSpPr>
          <p:cNvPr id="11" name="Rectangle: Rounded Corners 10">
            <a:extLst>
              <a:ext uri="{FF2B5EF4-FFF2-40B4-BE49-F238E27FC236}">
                <a16:creationId xmlns:a16="http://schemas.microsoft.com/office/drawing/2014/main" id="{BBA46E00-80E5-4B6B-9188-2B5BB779F252}"/>
              </a:ext>
            </a:extLst>
          </p:cNvPr>
          <p:cNvSpPr/>
          <p:nvPr userDrawn="1"/>
        </p:nvSpPr>
        <p:spPr>
          <a:xfrm>
            <a:off x="276225" y="6075045"/>
            <a:ext cx="11734801" cy="674706"/>
          </a:xfrm>
          <a:prstGeom prst="roundRect">
            <a:avLst/>
          </a:prstGeom>
          <a:solidFill>
            <a:srgbClr val="A24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10;&#10;Description automatically generated">
            <a:extLst>
              <a:ext uri="{FF2B5EF4-FFF2-40B4-BE49-F238E27FC236}">
                <a16:creationId xmlns:a16="http://schemas.microsoft.com/office/drawing/2014/main" id="{74950CFE-A42E-4CBB-AE8E-D4E650C3AF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44" b="49231"/>
          <a:stretch/>
        </p:blipFill>
        <p:spPr>
          <a:xfrm>
            <a:off x="11407056" y="6153150"/>
            <a:ext cx="508719" cy="50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D6FC2BB4-CC06-4A9D-B13C-73192EE6A4F9}"/>
              </a:ext>
            </a:extLst>
          </p:cNvPr>
          <p:cNvSpPr txBox="1"/>
          <p:nvPr userDrawn="1"/>
        </p:nvSpPr>
        <p:spPr>
          <a:xfrm>
            <a:off x="5020543" y="6161057"/>
            <a:ext cx="6209709" cy="461665"/>
          </a:xfrm>
          <a:prstGeom prst="rect">
            <a:avLst/>
          </a:prstGeom>
          <a:noFill/>
        </p:spPr>
        <p:txBody>
          <a:bodyPr wrap="square">
            <a:spAutoFit/>
          </a:bodyPr>
          <a:lstStyle/>
          <a:p>
            <a:pPr algn="r"/>
            <a:r>
              <a:rPr lang="en-US" sz="1200" b="1">
                <a:solidFill>
                  <a:schemeClr val="bg1"/>
                </a:solidFill>
                <a:effectLst/>
                <a:latin typeface="Browallia New" panose="020B0502040204020203" pitchFamily="34" charset="-34"/>
                <a:ea typeface="Calibri" panose="020F0502020204030204" pitchFamily="34" charset="0"/>
                <a:cs typeface="Browallia New" panose="020B0502040204020203" pitchFamily="34" charset="-34"/>
              </a:rPr>
              <a:t> </a:t>
            </a:r>
            <a:r>
              <a:rPr lang="en-US" sz="2400" b="1">
                <a:solidFill>
                  <a:schemeClr val="bg1"/>
                </a:solidFill>
                <a:effectLst>
                  <a:outerShdw blurRad="38100" dist="38100" dir="2700000" algn="tl">
                    <a:srgbClr val="000000">
                      <a:alpha val="43137"/>
                    </a:srgbClr>
                  </a:outerShdw>
                </a:effectLst>
                <a:latin typeface="Browallia New" panose="020B0502040204020203" pitchFamily="34" charset="-34"/>
                <a:ea typeface="Calibri" panose="020F0502020204030204" pitchFamily="34" charset="0"/>
                <a:cs typeface="Browallia New" panose="020B0502040204020203" pitchFamily="34" charset="-34"/>
              </a:rPr>
              <a:t>#Prichard20</a:t>
            </a:r>
            <a:endParaRPr lang="en-US" sz="2400" b="1">
              <a:latin typeface="Browallia New" panose="020B0502040204020203" pitchFamily="34" charset="-34"/>
              <a:cs typeface="Browallia New" panose="020B0502040204020203" pitchFamily="34" charset="-34"/>
            </a:endParaRPr>
          </a:p>
        </p:txBody>
      </p:sp>
      <p:pic>
        <p:nvPicPr>
          <p:cNvPr id="14" name="Picture 13" descr="A close up of a logo&#10;&#10;Description automatically generated">
            <a:extLst>
              <a:ext uri="{FF2B5EF4-FFF2-40B4-BE49-F238E27FC236}">
                <a16:creationId xmlns:a16="http://schemas.microsoft.com/office/drawing/2014/main" id="{BC9DA353-43BB-4F74-9CFF-DD059DB2BB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26" y="178479"/>
            <a:ext cx="3728090" cy="674705"/>
          </a:xfrm>
          <a:prstGeom prst="rect">
            <a:avLst/>
          </a:prstGeom>
        </p:spPr>
      </p:pic>
      <p:pic>
        <p:nvPicPr>
          <p:cNvPr id="15" name="Picture 14" descr="A close up of a logo&#10;&#10;Description automatically generated">
            <a:extLst>
              <a:ext uri="{FF2B5EF4-FFF2-40B4-BE49-F238E27FC236}">
                <a16:creationId xmlns:a16="http://schemas.microsoft.com/office/drawing/2014/main" id="{CC9BCB7D-8656-4B63-A7AD-30CC6D6C28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66685" y="256197"/>
            <a:ext cx="1094909" cy="370805"/>
          </a:xfrm>
          <a:prstGeom prst="rect">
            <a:avLst/>
          </a:prstGeom>
        </p:spPr>
      </p:pic>
      <p:sp>
        <p:nvSpPr>
          <p:cNvPr id="16" name="TextBox 15">
            <a:extLst>
              <a:ext uri="{FF2B5EF4-FFF2-40B4-BE49-F238E27FC236}">
                <a16:creationId xmlns:a16="http://schemas.microsoft.com/office/drawing/2014/main" id="{9FD805FA-3ABA-40D4-AA28-F8CAA9EF410B}"/>
              </a:ext>
            </a:extLst>
          </p:cNvPr>
          <p:cNvSpPr txBox="1"/>
          <p:nvPr userDrawn="1"/>
        </p:nvSpPr>
        <p:spPr>
          <a:xfrm>
            <a:off x="10947198" y="108249"/>
            <a:ext cx="1225119" cy="261610"/>
          </a:xfrm>
          <a:prstGeom prst="rect">
            <a:avLst/>
          </a:prstGeom>
          <a:noFill/>
        </p:spPr>
        <p:txBody>
          <a:bodyPr wrap="square" rtlCol="0">
            <a:spAutoFit/>
          </a:bodyPr>
          <a:lstStyle/>
          <a:p>
            <a:r>
              <a:rPr lang="en-US" sz="1100" i="1"/>
              <a:t>Sponsored by</a:t>
            </a:r>
          </a:p>
        </p:txBody>
      </p:sp>
    </p:spTree>
    <p:extLst>
      <p:ext uri="{BB962C8B-B14F-4D97-AF65-F5344CB8AC3E}">
        <p14:creationId xmlns:p14="http://schemas.microsoft.com/office/powerpoint/2010/main" val="1363543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539E3-5057-4B87-8C94-0A1B76FB2E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656B85-27C0-4F48-AA2B-B758D0D43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D9FC7-D7ED-4F86-ACBC-DAAA4DBDF457}"/>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5" name="Footer Placeholder 4">
            <a:extLst>
              <a:ext uri="{FF2B5EF4-FFF2-40B4-BE49-F238E27FC236}">
                <a16:creationId xmlns:a16="http://schemas.microsoft.com/office/drawing/2014/main" id="{D6E6E5F9-DF2E-4232-B876-89875514F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23C5E-203A-4EEB-9BD2-406875C53C41}"/>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219564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99F0-9A25-4039-B4C6-C14E2B3F3E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121272-7B96-4DC3-9E96-E7E3AFA8DF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409F6A-E052-419A-BA33-80ECDB1F93D2}"/>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5" name="Footer Placeholder 4">
            <a:extLst>
              <a:ext uri="{FF2B5EF4-FFF2-40B4-BE49-F238E27FC236}">
                <a16:creationId xmlns:a16="http://schemas.microsoft.com/office/drawing/2014/main" id="{1B493646-2E92-4C44-B7A9-1051807D9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2A78D-276C-4D39-9260-4AA373793876}"/>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100380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1DE3-A6D7-4008-BFE0-12739C1A5A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C6119D-6158-483F-B0CB-C2570D6E68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B590E9-00E5-4232-9831-D6BCAAC24A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0CC5F5-C131-4F92-B693-9F8C45F4C482}"/>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6" name="Footer Placeholder 5">
            <a:extLst>
              <a:ext uri="{FF2B5EF4-FFF2-40B4-BE49-F238E27FC236}">
                <a16:creationId xmlns:a16="http://schemas.microsoft.com/office/drawing/2014/main" id="{67534BCF-60AB-4734-AE06-C2705525E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BBB1E-1C38-4AB5-9BDA-59C626A1FB01}"/>
              </a:ext>
            </a:extLst>
          </p:cNvPr>
          <p:cNvSpPr>
            <a:spLocks noGrp="1"/>
          </p:cNvSpPr>
          <p:nvPr>
            <p:ph type="sldNum" sz="quarter" idx="12"/>
          </p:nvPr>
        </p:nvSpPr>
        <p:spPr/>
        <p:txBody>
          <a:bodyPr/>
          <a:lstStyle/>
          <a:p>
            <a:fld id="{01FA634D-60CF-4C01-8D1E-3062EBBB026E}" type="slidenum">
              <a:rPr lang="en-US" smtClean="0"/>
              <a:t>‹#›</a:t>
            </a:fld>
            <a:endParaRPr lang="en-US"/>
          </a:p>
        </p:txBody>
      </p:sp>
      <p:sp>
        <p:nvSpPr>
          <p:cNvPr id="9" name="Rectangle: Rounded Corners 8">
            <a:extLst>
              <a:ext uri="{FF2B5EF4-FFF2-40B4-BE49-F238E27FC236}">
                <a16:creationId xmlns:a16="http://schemas.microsoft.com/office/drawing/2014/main" id="{400234A8-FDD6-4FA3-BB69-F89385811749}"/>
              </a:ext>
            </a:extLst>
          </p:cNvPr>
          <p:cNvSpPr/>
          <p:nvPr userDrawn="1"/>
        </p:nvSpPr>
        <p:spPr>
          <a:xfrm>
            <a:off x="276225" y="6075045"/>
            <a:ext cx="11734801" cy="674706"/>
          </a:xfrm>
          <a:prstGeom prst="roundRect">
            <a:avLst/>
          </a:prstGeom>
          <a:solidFill>
            <a:srgbClr val="A24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id="{E6FABC3F-EC5E-4F28-BB9B-63601B5EE1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44" b="49231"/>
          <a:stretch/>
        </p:blipFill>
        <p:spPr>
          <a:xfrm>
            <a:off x="11407056" y="6153150"/>
            <a:ext cx="508719" cy="50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87B3AD7B-B430-4322-ABFD-122B5E9DB147}"/>
              </a:ext>
            </a:extLst>
          </p:cNvPr>
          <p:cNvSpPr txBox="1"/>
          <p:nvPr userDrawn="1"/>
        </p:nvSpPr>
        <p:spPr>
          <a:xfrm>
            <a:off x="5020543" y="6161057"/>
            <a:ext cx="6209709" cy="461665"/>
          </a:xfrm>
          <a:prstGeom prst="rect">
            <a:avLst/>
          </a:prstGeom>
          <a:noFill/>
        </p:spPr>
        <p:txBody>
          <a:bodyPr wrap="square">
            <a:spAutoFit/>
          </a:bodyPr>
          <a:lstStyle/>
          <a:p>
            <a:pPr algn="r"/>
            <a:r>
              <a:rPr lang="en-US" sz="1200" b="1" dirty="0">
                <a:solidFill>
                  <a:schemeClr val="bg1"/>
                </a:solidFill>
                <a:effectLst/>
                <a:latin typeface="Browallia New" panose="020B0502040204020203" pitchFamily="34" charset="-34"/>
                <a:ea typeface="Calibri" panose="020F0502020204030204" pitchFamily="34" charset="0"/>
                <a:cs typeface="Browallia New" panose="020B0502040204020203" pitchFamily="34" charset="-34"/>
              </a:rPr>
              <a:t> </a:t>
            </a:r>
            <a:r>
              <a:rPr lang="en-US" sz="2400" b="1" dirty="0">
                <a:solidFill>
                  <a:schemeClr val="bg1"/>
                </a:solidFill>
                <a:effectLst>
                  <a:outerShdw blurRad="38100" dist="38100" dir="2700000" algn="tl">
                    <a:srgbClr val="000000">
                      <a:alpha val="43137"/>
                    </a:srgbClr>
                  </a:outerShdw>
                </a:effectLst>
                <a:latin typeface="Browallia New" panose="020B0502040204020203" pitchFamily="34" charset="-34"/>
                <a:ea typeface="Calibri" panose="020F0502020204030204" pitchFamily="34" charset="0"/>
                <a:cs typeface="Browallia New" panose="020B0502040204020203" pitchFamily="34" charset="-34"/>
              </a:rPr>
              <a:t>#BigBoldFuture</a:t>
            </a:r>
            <a:endParaRPr lang="en-US" sz="2400" b="1" dirty="0">
              <a:latin typeface="Browallia New" panose="020B0502040204020203" pitchFamily="34" charset="-34"/>
              <a:cs typeface="Browallia New" panose="020B0502040204020203" pitchFamily="34" charset="-34"/>
            </a:endParaRPr>
          </a:p>
        </p:txBody>
      </p:sp>
    </p:spTree>
    <p:extLst>
      <p:ext uri="{BB962C8B-B14F-4D97-AF65-F5344CB8AC3E}">
        <p14:creationId xmlns:p14="http://schemas.microsoft.com/office/powerpoint/2010/main" val="17049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5577E-3CBD-4754-8712-7F486F1EF2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2FC7B7-3DC4-4D20-BE35-092912A324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96487E-A9A7-48AC-8F9C-C6B576D9C0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8591CD-FA11-4428-A9FD-5E2E6BAFF1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DB53B3-355F-4673-917B-87FC34146C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914AEE-7769-412B-A3F7-0394F6CADE3E}"/>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8" name="Footer Placeholder 7">
            <a:extLst>
              <a:ext uri="{FF2B5EF4-FFF2-40B4-BE49-F238E27FC236}">
                <a16:creationId xmlns:a16="http://schemas.microsoft.com/office/drawing/2014/main" id="{2001E84D-3E5C-41A2-9131-BF6CCF968C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42C4E7-14DB-4635-9198-D786913DA2F4}"/>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422878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62575-2263-4AEE-BCD1-02AADB944A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A642C-2040-4410-AE03-1DDC68F5C848}"/>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4" name="Footer Placeholder 3">
            <a:extLst>
              <a:ext uri="{FF2B5EF4-FFF2-40B4-BE49-F238E27FC236}">
                <a16:creationId xmlns:a16="http://schemas.microsoft.com/office/drawing/2014/main" id="{EACFF29A-2BE5-48A7-96F2-994D8D54AA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D81F00-E2CF-42CF-8D87-584968D330B8}"/>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11177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BE5D4-ABD9-4FC7-88FC-ED5DE965D676}"/>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3" name="Footer Placeholder 2">
            <a:extLst>
              <a:ext uri="{FF2B5EF4-FFF2-40B4-BE49-F238E27FC236}">
                <a16:creationId xmlns:a16="http://schemas.microsoft.com/office/drawing/2014/main" id="{1472E344-EEEF-4F09-A4BC-B65D1B6A0D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C622A-429D-4826-9A5E-9836D761213A}"/>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3648928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CDB5-42C7-458B-94B4-E20A00E29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9EFC0A-D17C-4AEE-9B35-74141FF795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7B19C8-FEF9-4149-B2D3-DFE6D959C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C5B084-8826-4640-A34C-454E43BB0000}"/>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6" name="Footer Placeholder 5">
            <a:extLst>
              <a:ext uri="{FF2B5EF4-FFF2-40B4-BE49-F238E27FC236}">
                <a16:creationId xmlns:a16="http://schemas.microsoft.com/office/drawing/2014/main" id="{AA49CBA1-02BE-46B0-A83C-1FA216250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B8439-A030-4F60-93A6-C63274DE4E36}"/>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233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DAE0D-5CC3-450F-AC14-08FFD1300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6CAD13-F243-42CE-8E40-0DE353272E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247418-9FC6-449A-B0BB-82F50A0ED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651F9B-0085-4026-9115-E2C7FE7A5B62}"/>
              </a:ext>
            </a:extLst>
          </p:cNvPr>
          <p:cNvSpPr>
            <a:spLocks noGrp="1"/>
          </p:cNvSpPr>
          <p:nvPr>
            <p:ph type="dt" sz="half" idx="10"/>
          </p:nvPr>
        </p:nvSpPr>
        <p:spPr/>
        <p:txBody>
          <a:bodyPr/>
          <a:lstStyle/>
          <a:p>
            <a:fld id="{786B5A94-69AA-45DD-812B-FB8E1E422844}" type="datetimeFigureOut">
              <a:rPr lang="en-US" smtClean="0"/>
              <a:t>10/27/2020</a:t>
            </a:fld>
            <a:endParaRPr lang="en-US"/>
          </a:p>
        </p:txBody>
      </p:sp>
      <p:sp>
        <p:nvSpPr>
          <p:cNvPr id="6" name="Footer Placeholder 5">
            <a:extLst>
              <a:ext uri="{FF2B5EF4-FFF2-40B4-BE49-F238E27FC236}">
                <a16:creationId xmlns:a16="http://schemas.microsoft.com/office/drawing/2014/main" id="{A6DD23E1-AD40-4497-AAA9-55217D9E8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A716DC-9A77-4687-A146-20B2F4F2500E}"/>
              </a:ext>
            </a:extLst>
          </p:cNvPr>
          <p:cNvSpPr>
            <a:spLocks noGrp="1"/>
          </p:cNvSpPr>
          <p:nvPr>
            <p:ph type="sldNum" sz="quarter" idx="12"/>
          </p:nvPr>
        </p:nvSpPr>
        <p:spPr/>
        <p:txBody>
          <a:bodyPr/>
          <a:lstStyle/>
          <a:p>
            <a:fld id="{01FA634D-60CF-4C01-8D1E-3062EBBB026E}" type="slidenum">
              <a:rPr lang="en-US" smtClean="0"/>
              <a:t>‹#›</a:t>
            </a:fld>
            <a:endParaRPr lang="en-US"/>
          </a:p>
        </p:txBody>
      </p:sp>
    </p:spTree>
    <p:extLst>
      <p:ext uri="{BB962C8B-B14F-4D97-AF65-F5344CB8AC3E}">
        <p14:creationId xmlns:p14="http://schemas.microsoft.com/office/powerpoint/2010/main" val="2053442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919D6-843E-4550-8F13-D12A9812BB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173F8E-F890-4250-A1AE-2AC885B6DC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7D92A-3689-4C94-9012-DEDF7510F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B5A94-69AA-45DD-812B-FB8E1E422844}" type="datetimeFigureOut">
              <a:rPr lang="en-US" smtClean="0"/>
              <a:t>10/27/2020</a:t>
            </a:fld>
            <a:endParaRPr lang="en-US"/>
          </a:p>
        </p:txBody>
      </p:sp>
      <p:sp>
        <p:nvSpPr>
          <p:cNvPr id="5" name="Footer Placeholder 4">
            <a:extLst>
              <a:ext uri="{FF2B5EF4-FFF2-40B4-BE49-F238E27FC236}">
                <a16:creationId xmlns:a16="http://schemas.microsoft.com/office/drawing/2014/main" id="{917263B4-5BE7-4589-AC41-53DA8329DA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4F255-4EF3-4C08-B854-DCD280D41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A634D-60CF-4C01-8D1E-3062EBBB026E}" type="slidenum">
              <a:rPr lang="en-US" smtClean="0"/>
              <a:t>‹#›</a:t>
            </a:fld>
            <a:endParaRPr lang="en-US"/>
          </a:p>
        </p:txBody>
      </p:sp>
    </p:spTree>
    <p:extLst>
      <p:ext uri="{BB962C8B-B14F-4D97-AF65-F5344CB8AC3E}">
        <p14:creationId xmlns:p14="http://schemas.microsoft.com/office/powerpoint/2010/main" val="317575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prichardcommittee.org/fellow"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prichardcommittee.org/history/"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table&#10;&#10;Description automatically generated">
            <a:extLst>
              <a:ext uri="{FF2B5EF4-FFF2-40B4-BE49-F238E27FC236}">
                <a16:creationId xmlns:a16="http://schemas.microsoft.com/office/drawing/2014/main" id="{8F56D4BD-F205-4B1D-9B8B-4EF606BB5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704" y="2066464"/>
            <a:ext cx="4323809" cy="2724150"/>
          </a:xfrm>
          <a:prstGeom prst="rect">
            <a:avLst/>
          </a:prstGeom>
        </p:spPr>
      </p:pic>
      <p:pic>
        <p:nvPicPr>
          <p:cNvPr id="9" name="Picture 8" descr="A close up of a person lying on a bed&#10;&#10;Description automatically generated">
            <a:extLst>
              <a:ext uri="{FF2B5EF4-FFF2-40B4-BE49-F238E27FC236}">
                <a16:creationId xmlns:a16="http://schemas.microsoft.com/office/drawing/2014/main" id="{A93269EB-FB0F-407C-B593-A0C33A611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6464"/>
            <a:ext cx="4321635" cy="2724150"/>
          </a:xfrm>
          <a:prstGeom prst="rect">
            <a:avLst/>
          </a:prstGeom>
        </p:spPr>
      </p:pic>
      <p:pic>
        <p:nvPicPr>
          <p:cNvPr id="11" name="Picture 10" descr="A group of people sitting at a table using a computer&#10;&#10;Description automatically generated">
            <a:extLst>
              <a:ext uri="{FF2B5EF4-FFF2-40B4-BE49-F238E27FC236}">
                <a16:creationId xmlns:a16="http://schemas.microsoft.com/office/drawing/2014/main" id="{E44BB4AA-E03A-4ACF-822C-7DBDD52DA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558" y="2066465"/>
            <a:ext cx="3813442" cy="2724150"/>
          </a:xfrm>
          <a:prstGeom prst="rect">
            <a:avLst/>
          </a:prstGeom>
        </p:spPr>
      </p:pic>
      <p:sp>
        <p:nvSpPr>
          <p:cNvPr id="21" name="Rectangle: Rounded Corners 20">
            <a:extLst>
              <a:ext uri="{FF2B5EF4-FFF2-40B4-BE49-F238E27FC236}">
                <a16:creationId xmlns:a16="http://schemas.microsoft.com/office/drawing/2014/main" id="{FA307D46-723E-4378-8760-0C67B3A271B7}"/>
              </a:ext>
            </a:extLst>
          </p:cNvPr>
          <p:cNvSpPr/>
          <p:nvPr/>
        </p:nvSpPr>
        <p:spPr>
          <a:xfrm>
            <a:off x="122549" y="4947580"/>
            <a:ext cx="11962916" cy="1763937"/>
          </a:xfrm>
          <a:prstGeom prst="roundRect">
            <a:avLst/>
          </a:prstGeom>
          <a:solidFill>
            <a:srgbClr val="A24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114CBE7-3755-4DCC-8CD6-E48093871758}"/>
              </a:ext>
            </a:extLst>
          </p:cNvPr>
          <p:cNvSpPr txBox="1"/>
          <p:nvPr/>
        </p:nvSpPr>
        <p:spPr>
          <a:xfrm>
            <a:off x="429532" y="4985124"/>
            <a:ext cx="11482533" cy="2185214"/>
          </a:xfrm>
          <a:prstGeom prst="rect">
            <a:avLst/>
          </a:prstGeom>
          <a:noFill/>
        </p:spPr>
        <p:txBody>
          <a:bodyPr wrap="square" lIns="91440" tIns="45720" rIns="91440" bIns="45720" rtlCol="0" anchor="t">
            <a:spAutoFit/>
          </a:bodyPr>
          <a:lstStyle/>
          <a:p>
            <a:pPr algn="ctr" rtl="0" fontAlgn="base"/>
            <a:r>
              <a:rPr lang="en-US" sz="4000" b="1" i="0" dirty="0">
                <a:solidFill>
                  <a:schemeClr val="bg1"/>
                </a:solidFill>
                <a:effectLst/>
                <a:latin typeface="Arial"/>
                <a:cs typeface="Browallia New"/>
              </a:rPr>
              <a:t>CIPL Webinar #1 </a:t>
            </a:r>
          </a:p>
          <a:p>
            <a:pPr algn="ctr" rtl="0" fontAlgn="base"/>
            <a:r>
              <a:rPr lang="en-US" sz="2400" i="1" dirty="0">
                <a:solidFill>
                  <a:schemeClr val="bg1"/>
                </a:solidFill>
                <a:latin typeface="Arial"/>
                <a:cs typeface="Browallia New"/>
              </a:rPr>
              <a:t>The History of Public Education in Kentucky </a:t>
            </a:r>
          </a:p>
          <a:p>
            <a:pPr algn="ctr" rtl="0" fontAlgn="base"/>
            <a:r>
              <a:rPr lang="en-US" sz="2400" i="1" dirty="0">
                <a:solidFill>
                  <a:schemeClr val="bg1"/>
                </a:solidFill>
                <a:latin typeface="Arial"/>
                <a:cs typeface="Browallia New"/>
              </a:rPr>
              <a:t>Parent Leadership - The Journey </a:t>
            </a:r>
          </a:p>
          <a:p>
            <a:pPr algn="ctr"/>
            <a:endParaRPr lang="en-US" sz="2400" i="1" dirty="0">
              <a:solidFill>
                <a:schemeClr val="bg1"/>
              </a:solidFill>
              <a:ea typeface="+mn-lt"/>
              <a:cs typeface="+mn-lt"/>
            </a:endParaRPr>
          </a:p>
          <a:p>
            <a:pPr algn="ctr"/>
            <a:endParaRPr lang="en-US" sz="2400" dirty="0">
              <a:solidFill>
                <a:schemeClr val="bg1"/>
              </a:solidFill>
              <a:latin typeface="Arial"/>
              <a:cs typeface="Browallia New"/>
            </a:endParaRPr>
          </a:p>
        </p:txBody>
      </p:sp>
      <p:pic>
        <p:nvPicPr>
          <p:cNvPr id="6" name="Picture 5" descr="Text&#10;&#10;Description automatically generated">
            <a:extLst>
              <a:ext uri="{FF2B5EF4-FFF2-40B4-BE49-F238E27FC236}">
                <a16:creationId xmlns:a16="http://schemas.microsoft.com/office/drawing/2014/main" id="{3972826C-195A-4111-AA34-A30E52FA7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3924" y="277351"/>
            <a:ext cx="5733747" cy="1305802"/>
          </a:xfrm>
          <a:prstGeom prst="rect">
            <a:avLst/>
          </a:prstGeom>
        </p:spPr>
      </p:pic>
      <p:pic>
        <p:nvPicPr>
          <p:cNvPr id="8" name="Picture 7" descr="Text&#10;&#10;Description automatically generated">
            <a:extLst>
              <a:ext uri="{FF2B5EF4-FFF2-40B4-BE49-F238E27FC236}">
                <a16:creationId xmlns:a16="http://schemas.microsoft.com/office/drawing/2014/main" id="{B1DEB1C7-C03D-47B1-89A9-CEC4B840DB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6168" y="5203539"/>
            <a:ext cx="1996299" cy="1056214"/>
          </a:xfrm>
          <a:prstGeom prst="rect">
            <a:avLst/>
          </a:prstGeom>
        </p:spPr>
      </p:pic>
    </p:spTree>
    <p:extLst>
      <p:ext uri="{BB962C8B-B14F-4D97-AF65-F5344CB8AC3E}">
        <p14:creationId xmlns:p14="http://schemas.microsoft.com/office/powerpoint/2010/main" val="2999068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06B92-EA46-4BBB-AD5C-1E6A7B4F0A72}"/>
              </a:ext>
            </a:extLst>
          </p:cNvPr>
          <p:cNvPicPr>
            <a:picLocks noChangeAspect="1"/>
          </p:cNvPicPr>
          <p:nvPr/>
        </p:nvPicPr>
        <p:blipFill rotWithShape="1">
          <a:blip r:embed="rId2"/>
          <a:srcRect l="8856" t="22837" r="51570" b="24113"/>
          <a:stretch/>
        </p:blipFill>
        <p:spPr>
          <a:xfrm>
            <a:off x="238705" y="1221725"/>
            <a:ext cx="6243109" cy="4707588"/>
          </a:xfrm>
          <a:prstGeom prst="rect">
            <a:avLst/>
          </a:prstGeom>
        </p:spPr>
      </p:pic>
      <p:pic>
        <p:nvPicPr>
          <p:cNvPr id="4" name="Picture 3">
            <a:extLst>
              <a:ext uri="{FF2B5EF4-FFF2-40B4-BE49-F238E27FC236}">
                <a16:creationId xmlns:a16="http://schemas.microsoft.com/office/drawing/2014/main" id="{71A35BA5-0292-304F-8D70-39ABBED4D251}"/>
              </a:ext>
            </a:extLst>
          </p:cNvPr>
          <p:cNvPicPr>
            <a:picLocks noChangeAspect="1"/>
          </p:cNvPicPr>
          <p:nvPr/>
        </p:nvPicPr>
        <p:blipFill rotWithShape="1">
          <a:blip r:embed="rId3"/>
          <a:srcRect l="30079" t="13333" r="31783" b="68019"/>
          <a:stretch/>
        </p:blipFill>
        <p:spPr>
          <a:xfrm>
            <a:off x="238706" y="125209"/>
            <a:ext cx="3661782" cy="1007139"/>
          </a:xfrm>
          <a:prstGeom prst="rect">
            <a:avLst/>
          </a:prstGeom>
        </p:spPr>
      </p:pic>
      <p:sp>
        <p:nvSpPr>
          <p:cNvPr id="2" name="Rectangle 1">
            <a:extLst>
              <a:ext uri="{FF2B5EF4-FFF2-40B4-BE49-F238E27FC236}">
                <a16:creationId xmlns:a16="http://schemas.microsoft.com/office/drawing/2014/main" id="{EC8CEE62-F3B0-7C42-AE43-FB997B489F84}"/>
              </a:ext>
            </a:extLst>
          </p:cNvPr>
          <p:cNvSpPr/>
          <p:nvPr/>
        </p:nvSpPr>
        <p:spPr>
          <a:xfrm>
            <a:off x="6978733" y="1805804"/>
            <a:ext cx="4552207" cy="3539430"/>
          </a:xfrm>
          <a:prstGeom prst="rect">
            <a:avLst/>
          </a:prstGeom>
        </p:spPr>
        <p:txBody>
          <a:bodyPr wrap="square">
            <a:spAutoFit/>
          </a:bodyPr>
          <a:lstStyle/>
          <a:p>
            <a:pPr algn="ctr"/>
            <a:endParaRPr lang="en-US" sz="3200" b="1" dirty="0">
              <a:solidFill>
                <a:srgbClr val="202020"/>
              </a:solidFill>
            </a:endParaRPr>
          </a:p>
          <a:p>
            <a:pPr algn="ctr"/>
            <a:endParaRPr lang="en-US" sz="3200" b="1" dirty="0">
              <a:solidFill>
                <a:srgbClr val="202020"/>
              </a:solidFill>
            </a:endParaRPr>
          </a:p>
          <a:p>
            <a:pPr algn="ctr"/>
            <a:r>
              <a:rPr lang="en-US" sz="3200" b="1" dirty="0">
                <a:solidFill>
                  <a:srgbClr val="202020"/>
                </a:solidFill>
              </a:rPr>
              <a:t>Are there things local communities/local businesses can do to more holistically support early childhood efforts? </a:t>
            </a:r>
            <a:endParaRPr lang="en-US" sz="3200" b="1" i="0" u="none" strike="noStrike" dirty="0">
              <a:solidFill>
                <a:srgbClr val="202020"/>
              </a:solidFill>
              <a:effectLst/>
            </a:endParaRPr>
          </a:p>
        </p:txBody>
      </p:sp>
    </p:spTree>
    <p:extLst>
      <p:ext uri="{BB962C8B-B14F-4D97-AF65-F5344CB8AC3E}">
        <p14:creationId xmlns:p14="http://schemas.microsoft.com/office/powerpoint/2010/main" val="33813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89FD1B-D5CB-4704-947D-6C9B7973A590}"/>
              </a:ext>
            </a:extLst>
          </p:cNvPr>
          <p:cNvPicPr>
            <a:picLocks noChangeAspect="1"/>
          </p:cNvPicPr>
          <p:nvPr/>
        </p:nvPicPr>
        <p:blipFill rotWithShape="1">
          <a:blip r:embed="rId2"/>
          <a:srcRect l="50585" t="23262" r="10160" b="22128"/>
          <a:stretch/>
        </p:blipFill>
        <p:spPr>
          <a:xfrm>
            <a:off x="238707" y="1226885"/>
            <a:ext cx="6219244" cy="4866684"/>
          </a:xfrm>
          <a:prstGeom prst="rect">
            <a:avLst/>
          </a:prstGeom>
        </p:spPr>
      </p:pic>
      <p:pic>
        <p:nvPicPr>
          <p:cNvPr id="3" name="Picture 2">
            <a:extLst>
              <a:ext uri="{FF2B5EF4-FFF2-40B4-BE49-F238E27FC236}">
                <a16:creationId xmlns:a16="http://schemas.microsoft.com/office/drawing/2014/main" id="{303C38A2-4DC1-F546-AF12-978ACBDEA660}"/>
              </a:ext>
            </a:extLst>
          </p:cNvPr>
          <p:cNvPicPr>
            <a:picLocks noChangeAspect="1"/>
          </p:cNvPicPr>
          <p:nvPr/>
        </p:nvPicPr>
        <p:blipFill rotWithShape="1">
          <a:blip r:embed="rId3"/>
          <a:srcRect l="30079" t="13333" r="31783" b="68019"/>
          <a:stretch/>
        </p:blipFill>
        <p:spPr>
          <a:xfrm>
            <a:off x="238706" y="125208"/>
            <a:ext cx="3960247" cy="1089229"/>
          </a:xfrm>
          <a:prstGeom prst="rect">
            <a:avLst/>
          </a:prstGeom>
        </p:spPr>
      </p:pic>
      <p:sp>
        <p:nvSpPr>
          <p:cNvPr id="4" name="Rectangle 3">
            <a:extLst>
              <a:ext uri="{FF2B5EF4-FFF2-40B4-BE49-F238E27FC236}">
                <a16:creationId xmlns:a16="http://schemas.microsoft.com/office/drawing/2014/main" id="{53DCC2EA-D52C-E24B-9233-C6EE7C416709}"/>
              </a:ext>
            </a:extLst>
          </p:cNvPr>
          <p:cNvSpPr/>
          <p:nvPr/>
        </p:nvSpPr>
        <p:spPr>
          <a:xfrm>
            <a:off x="6978733" y="1905506"/>
            <a:ext cx="4552207" cy="3046988"/>
          </a:xfrm>
          <a:prstGeom prst="rect">
            <a:avLst/>
          </a:prstGeom>
        </p:spPr>
        <p:txBody>
          <a:bodyPr wrap="square">
            <a:spAutoFit/>
          </a:bodyPr>
          <a:lstStyle/>
          <a:p>
            <a:pPr algn="ctr"/>
            <a:endParaRPr lang="en-US" sz="3200" b="1" dirty="0">
              <a:solidFill>
                <a:srgbClr val="202020"/>
              </a:solidFill>
              <a:latin typeface="Calibri" panose="020F0502020204030204" pitchFamily="34" charset="0"/>
              <a:cs typeface="Calibri" panose="020F0502020204030204" pitchFamily="34" charset="0"/>
            </a:endParaRPr>
          </a:p>
          <a:p>
            <a:pPr algn="ctr"/>
            <a:endParaRPr lang="en-US" sz="3200" b="1" dirty="0">
              <a:solidFill>
                <a:srgbClr val="202020"/>
              </a:solidFill>
              <a:latin typeface="Calibri" panose="020F0502020204030204" pitchFamily="34" charset="0"/>
              <a:cs typeface="Calibri" panose="020F0502020204030204" pitchFamily="34" charset="0"/>
            </a:endParaRPr>
          </a:p>
          <a:p>
            <a:pPr algn="ctr"/>
            <a:r>
              <a:rPr lang="en-US" sz="3200" b="1" dirty="0">
                <a:latin typeface="Calibri" panose="020F0502020204030204" pitchFamily="34" charset="0"/>
                <a:cs typeface="Calibri" panose="020F0502020204030204" pitchFamily="34" charset="0"/>
              </a:rPr>
              <a:t>If you were to pick one measure of success of our K-12 system, </a:t>
            </a:r>
          </a:p>
          <a:p>
            <a:pPr algn="ctr"/>
            <a:r>
              <a:rPr lang="en-US" sz="3200" b="1" dirty="0">
                <a:latin typeface="Calibri" panose="020F0502020204030204" pitchFamily="34" charset="0"/>
                <a:cs typeface="Calibri" panose="020F0502020204030204" pitchFamily="34" charset="0"/>
              </a:rPr>
              <a:t>what would it be?</a:t>
            </a:r>
            <a:endParaRPr lang="en-US" sz="3200" b="1" i="0" u="none" strike="noStrike" dirty="0">
              <a:solidFill>
                <a:srgbClr val="20202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9375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21669B-8371-46B1-9158-F5103A6BD26D}"/>
              </a:ext>
            </a:extLst>
          </p:cNvPr>
          <p:cNvPicPr>
            <a:picLocks noChangeAspect="1"/>
          </p:cNvPicPr>
          <p:nvPr/>
        </p:nvPicPr>
        <p:blipFill rotWithShape="1">
          <a:blip r:embed="rId2"/>
          <a:srcRect l="7899" t="18013" r="51968" b="23121"/>
          <a:stretch/>
        </p:blipFill>
        <p:spPr>
          <a:xfrm>
            <a:off x="237633" y="1098569"/>
            <a:ext cx="5977430" cy="4931677"/>
          </a:xfrm>
          <a:prstGeom prst="rect">
            <a:avLst/>
          </a:prstGeom>
        </p:spPr>
      </p:pic>
      <p:pic>
        <p:nvPicPr>
          <p:cNvPr id="3" name="Picture 2">
            <a:extLst>
              <a:ext uri="{FF2B5EF4-FFF2-40B4-BE49-F238E27FC236}">
                <a16:creationId xmlns:a16="http://schemas.microsoft.com/office/drawing/2014/main" id="{766B2578-2CD4-604F-B62E-993DD023786A}"/>
              </a:ext>
            </a:extLst>
          </p:cNvPr>
          <p:cNvPicPr>
            <a:picLocks noChangeAspect="1"/>
          </p:cNvPicPr>
          <p:nvPr/>
        </p:nvPicPr>
        <p:blipFill rotWithShape="1">
          <a:blip r:embed="rId3"/>
          <a:srcRect l="30079" t="13333" r="31783" b="68019"/>
          <a:stretch/>
        </p:blipFill>
        <p:spPr>
          <a:xfrm>
            <a:off x="238706" y="125208"/>
            <a:ext cx="3960247" cy="1089229"/>
          </a:xfrm>
          <a:prstGeom prst="rect">
            <a:avLst/>
          </a:prstGeom>
        </p:spPr>
      </p:pic>
      <p:sp>
        <p:nvSpPr>
          <p:cNvPr id="4" name="Rectangle 3">
            <a:extLst>
              <a:ext uri="{FF2B5EF4-FFF2-40B4-BE49-F238E27FC236}">
                <a16:creationId xmlns:a16="http://schemas.microsoft.com/office/drawing/2014/main" id="{4811DD0A-B5FE-2C4D-9C0E-AF07F3384545}"/>
              </a:ext>
            </a:extLst>
          </p:cNvPr>
          <p:cNvSpPr/>
          <p:nvPr/>
        </p:nvSpPr>
        <p:spPr>
          <a:xfrm>
            <a:off x="6966858" y="1905506"/>
            <a:ext cx="4552207" cy="3046988"/>
          </a:xfrm>
          <a:prstGeom prst="rect">
            <a:avLst/>
          </a:prstGeom>
        </p:spPr>
        <p:txBody>
          <a:bodyPr wrap="square">
            <a:spAutoFit/>
          </a:bodyPr>
          <a:lstStyle/>
          <a:p>
            <a:pPr algn="ctr"/>
            <a:endParaRPr lang="en-US" sz="3200" b="1" dirty="0">
              <a:solidFill>
                <a:srgbClr val="202020"/>
              </a:solidFill>
              <a:latin typeface="Calibri" panose="020F0502020204030204" pitchFamily="34" charset="0"/>
              <a:cs typeface="Calibri" panose="020F0502020204030204" pitchFamily="34" charset="0"/>
            </a:endParaRPr>
          </a:p>
          <a:p>
            <a:pPr algn="ctr"/>
            <a:endParaRPr lang="en-US" sz="3200" b="1" dirty="0">
              <a:solidFill>
                <a:srgbClr val="202020"/>
              </a:solidFill>
              <a:latin typeface="Calibri" panose="020F0502020204030204" pitchFamily="34" charset="0"/>
              <a:cs typeface="Calibri" panose="020F0502020204030204" pitchFamily="34" charset="0"/>
            </a:endParaRPr>
          </a:p>
          <a:p>
            <a:pPr algn="ctr"/>
            <a:r>
              <a:rPr lang="en-US" sz="3200" b="1" dirty="0">
                <a:latin typeface="Calibri" panose="020F0502020204030204" pitchFamily="34" charset="0"/>
                <a:cs typeface="Calibri" panose="020F0502020204030204" pitchFamily="34" charset="0"/>
              </a:rPr>
              <a:t>What do you ultimately want out of Kentucky's system of postsecondary education? </a:t>
            </a:r>
          </a:p>
        </p:txBody>
      </p:sp>
    </p:spTree>
    <p:extLst>
      <p:ext uri="{BB962C8B-B14F-4D97-AF65-F5344CB8AC3E}">
        <p14:creationId xmlns:p14="http://schemas.microsoft.com/office/powerpoint/2010/main" val="4101691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345AF-AB53-4B82-B63A-DD08B948194C}"/>
              </a:ext>
            </a:extLst>
          </p:cNvPr>
          <p:cNvPicPr>
            <a:picLocks noChangeAspect="1"/>
          </p:cNvPicPr>
          <p:nvPr/>
        </p:nvPicPr>
        <p:blipFill rotWithShape="1">
          <a:blip r:embed="rId2"/>
          <a:srcRect l="49974" t="18013" r="10559" b="23121"/>
          <a:stretch/>
        </p:blipFill>
        <p:spPr>
          <a:xfrm>
            <a:off x="238706" y="1100137"/>
            <a:ext cx="5879720" cy="4932784"/>
          </a:xfrm>
          <a:prstGeom prst="rect">
            <a:avLst/>
          </a:prstGeom>
        </p:spPr>
      </p:pic>
      <p:pic>
        <p:nvPicPr>
          <p:cNvPr id="3" name="Picture 2">
            <a:extLst>
              <a:ext uri="{FF2B5EF4-FFF2-40B4-BE49-F238E27FC236}">
                <a16:creationId xmlns:a16="http://schemas.microsoft.com/office/drawing/2014/main" id="{72B0A23F-0BAF-0A42-A07F-F2B544BA7DDD}"/>
              </a:ext>
            </a:extLst>
          </p:cNvPr>
          <p:cNvPicPr>
            <a:picLocks noChangeAspect="1"/>
          </p:cNvPicPr>
          <p:nvPr/>
        </p:nvPicPr>
        <p:blipFill rotWithShape="1">
          <a:blip r:embed="rId3"/>
          <a:srcRect l="30079" t="13333" r="31783" b="68019"/>
          <a:stretch/>
        </p:blipFill>
        <p:spPr>
          <a:xfrm>
            <a:off x="238706" y="125208"/>
            <a:ext cx="3960247" cy="1089229"/>
          </a:xfrm>
          <a:prstGeom prst="rect">
            <a:avLst/>
          </a:prstGeom>
        </p:spPr>
      </p:pic>
      <p:sp>
        <p:nvSpPr>
          <p:cNvPr id="5" name="Rectangle 4">
            <a:extLst>
              <a:ext uri="{FF2B5EF4-FFF2-40B4-BE49-F238E27FC236}">
                <a16:creationId xmlns:a16="http://schemas.microsoft.com/office/drawing/2014/main" id="{5DE362D2-D8EA-EE43-9F8E-4A32E7FFAFCC}"/>
              </a:ext>
            </a:extLst>
          </p:cNvPr>
          <p:cNvSpPr/>
          <p:nvPr/>
        </p:nvSpPr>
        <p:spPr>
          <a:xfrm>
            <a:off x="6966858" y="1816824"/>
            <a:ext cx="4552207" cy="2554545"/>
          </a:xfrm>
          <a:prstGeom prst="rect">
            <a:avLst/>
          </a:prstGeom>
        </p:spPr>
        <p:txBody>
          <a:bodyPr wrap="square">
            <a:spAutoFit/>
          </a:bodyPr>
          <a:lstStyle/>
          <a:p>
            <a:pPr algn="ctr"/>
            <a:endParaRPr lang="en-US" sz="3200" b="1" dirty="0">
              <a:solidFill>
                <a:srgbClr val="202020"/>
              </a:solidFill>
            </a:endParaRPr>
          </a:p>
          <a:p>
            <a:pPr algn="ctr"/>
            <a:endParaRPr lang="en-US" sz="3200" b="1" dirty="0">
              <a:solidFill>
                <a:srgbClr val="202020"/>
              </a:solidFill>
            </a:endParaRPr>
          </a:p>
          <a:p>
            <a:pPr algn="ctr"/>
            <a:r>
              <a:rPr lang="en-US" sz="3200" b="1" dirty="0"/>
              <a:t>What needs to improve for the quality of life of Kentuckians to increase?</a:t>
            </a:r>
          </a:p>
        </p:txBody>
      </p:sp>
    </p:spTree>
    <p:extLst>
      <p:ext uri="{BB962C8B-B14F-4D97-AF65-F5344CB8AC3E}">
        <p14:creationId xmlns:p14="http://schemas.microsoft.com/office/powerpoint/2010/main" val="3051338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B6ED-095A-44E2-9FDF-9795D02E708A}"/>
              </a:ext>
            </a:extLst>
          </p:cNvPr>
          <p:cNvSpPr>
            <a:spLocks noGrp="1"/>
          </p:cNvSpPr>
          <p:nvPr>
            <p:ph type="title"/>
          </p:nvPr>
        </p:nvSpPr>
        <p:spPr/>
        <p:txBody>
          <a:bodyPr>
            <a:normAutofit/>
          </a:bodyPr>
          <a:lstStyle/>
          <a:p>
            <a:pPr algn="ctr"/>
            <a:r>
              <a:rPr lang="en-US" sz="3600" dirty="0"/>
              <a:t>Closing the Digital Divide </a:t>
            </a:r>
          </a:p>
        </p:txBody>
      </p:sp>
      <p:sp>
        <p:nvSpPr>
          <p:cNvPr id="3" name="Content Placeholder 2">
            <a:extLst>
              <a:ext uri="{FF2B5EF4-FFF2-40B4-BE49-F238E27FC236}">
                <a16:creationId xmlns:a16="http://schemas.microsoft.com/office/drawing/2014/main" id="{CB33344D-481F-4C92-92CB-9876345C3AF8}"/>
              </a:ext>
            </a:extLst>
          </p:cNvPr>
          <p:cNvSpPr>
            <a:spLocks noGrp="1"/>
          </p:cNvSpPr>
          <p:nvPr>
            <p:ph sz="half" idx="1"/>
          </p:nvPr>
        </p:nvSpPr>
        <p:spPr>
          <a:xfrm>
            <a:off x="269813" y="4677507"/>
            <a:ext cx="10303502" cy="1499455"/>
          </a:xfrm>
        </p:spPr>
        <p:txBody>
          <a:bodyPr>
            <a:normAutofit/>
          </a:bodyPr>
          <a:lstStyle/>
          <a:p>
            <a:pPr marL="457200" lvl="1" indent="0" algn="ctr">
              <a:buNone/>
            </a:pPr>
            <a:r>
              <a:rPr lang="en-US" sz="2000" dirty="0"/>
              <a:t>Research demonstrates access to the internet is increasingly a necessity for communities’ innovation and productivity, as well as students’ and families’ ability to be fully engaged and maximize their quality of life. No student, no family, no household in Kentucky should be left behind due to lack of this basic infrastructure. </a:t>
            </a:r>
          </a:p>
        </p:txBody>
      </p:sp>
      <p:pic>
        <p:nvPicPr>
          <p:cNvPr id="12" name="Picture 11">
            <a:extLst>
              <a:ext uri="{FF2B5EF4-FFF2-40B4-BE49-F238E27FC236}">
                <a16:creationId xmlns:a16="http://schemas.microsoft.com/office/drawing/2014/main" id="{DF6DD0A1-5887-4A75-B2C5-E263193EDFF0}"/>
              </a:ext>
            </a:extLst>
          </p:cNvPr>
          <p:cNvPicPr>
            <a:picLocks noChangeAspect="1"/>
          </p:cNvPicPr>
          <p:nvPr/>
        </p:nvPicPr>
        <p:blipFill rotWithShape="1">
          <a:blip r:embed="rId2"/>
          <a:srcRect l="59018" t="33016" r="35268" b="46516"/>
          <a:stretch/>
        </p:blipFill>
        <p:spPr>
          <a:xfrm>
            <a:off x="595128" y="136768"/>
            <a:ext cx="1676401" cy="3377713"/>
          </a:xfrm>
          <a:prstGeom prst="rect">
            <a:avLst/>
          </a:prstGeom>
        </p:spPr>
      </p:pic>
      <p:pic>
        <p:nvPicPr>
          <p:cNvPr id="13" name="Content Placeholder 14" descr="A close up of a sign&#10;&#10;Description automatically generated">
            <a:extLst>
              <a:ext uri="{FF2B5EF4-FFF2-40B4-BE49-F238E27FC236}">
                <a16:creationId xmlns:a16="http://schemas.microsoft.com/office/drawing/2014/main" id="{732C446D-95B1-41FA-99FF-666603A0A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058" y="136768"/>
            <a:ext cx="7970257" cy="4171101"/>
          </a:xfrm>
          <a:prstGeom prst="rect">
            <a:avLst/>
          </a:prstGeom>
        </p:spPr>
      </p:pic>
      <p:sp>
        <p:nvSpPr>
          <p:cNvPr id="14" name="TextBox 13">
            <a:extLst>
              <a:ext uri="{FF2B5EF4-FFF2-40B4-BE49-F238E27FC236}">
                <a16:creationId xmlns:a16="http://schemas.microsoft.com/office/drawing/2014/main" id="{073B4842-A4FD-4186-B5CA-F2495F00D6DB}"/>
              </a:ext>
            </a:extLst>
          </p:cNvPr>
          <p:cNvSpPr txBox="1"/>
          <p:nvPr/>
        </p:nvSpPr>
        <p:spPr>
          <a:xfrm>
            <a:off x="595128" y="3584984"/>
            <a:ext cx="1774371" cy="1169551"/>
          </a:xfrm>
          <a:prstGeom prst="rect">
            <a:avLst/>
          </a:prstGeom>
          <a:noFill/>
        </p:spPr>
        <p:txBody>
          <a:bodyPr wrap="square" rtlCol="0">
            <a:spAutoFit/>
          </a:bodyPr>
          <a:lstStyle/>
          <a:p>
            <a:r>
              <a:rPr lang="en-US" sz="1400" dirty="0"/>
              <a:t>SOURCE: U.S. Census Bureau, </a:t>
            </a:r>
            <a:br>
              <a:rPr lang="en-US" sz="1400" dirty="0"/>
            </a:br>
            <a:r>
              <a:rPr lang="en-US" sz="1400" dirty="0"/>
              <a:t>American Community Survey</a:t>
            </a:r>
          </a:p>
          <a:p>
            <a:endParaRPr lang="en-US" sz="1400" dirty="0"/>
          </a:p>
        </p:txBody>
      </p:sp>
    </p:spTree>
    <p:extLst>
      <p:ext uri="{BB962C8B-B14F-4D97-AF65-F5344CB8AC3E}">
        <p14:creationId xmlns:p14="http://schemas.microsoft.com/office/powerpoint/2010/main" val="2423543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E416-2808-4CE2-89E2-C7AB9817E805}"/>
              </a:ext>
            </a:extLst>
          </p:cNvPr>
          <p:cNvSpPr>
            <a:spLocks noGrp="1"/>
          </p:cNvSpPr>
          <p:nvPr>
            <p:ph type="title"/>
          </p:nvPr>
        </p:nvSpPr>
        <p:spPr/>
        <p:txBody>
          <a:bodyPr/>
          <a:lstStyle/>
          <a:p>
            <a:pPr algn="ctr"/>
            <a:r>
              <a:rPr lang="en-US" dirty="0"/>
              <a:t>Penny Christian </a:t>
            </a:r>
            <a:br>
              <a:rPr lang="en-US" dirty="0"/>
            </a:br>
            <a:r>
              <a:rPr lang="en-US" dirty="0"/>
              <a:t>Parent Engagement Now  </a:t>
            </a:r>
          </a:p>
        </p:txBody>
      </p:sp>
      <p:sp>
        <p:nvSpPr>
          <p:cNvPr id="3" name="Content Placeholder 2">
            <a:extLst>
              <a:ext uri="{FF2B5EF4-FFF2-40B4-BE49-F238E27FC236}">
                <a16:creationId xmlns:a16="http://schemas.microsoft.com/office/drawing/2014/main" id="{34FD8296-D360-4B5A-B302-EE18670B2499}"/>
              </a:ext>
            </a:extLst>
          </p:cNvPr>
          <p:cNvSpPr>
            <a:spLocks noGrp="1"/>
          </p:cNvSpPr>
          <p:nvPr>
            <p:ph sz="half" idx="1"/>
          </p:nvPr>
        </p:nvSpPr>
        <p:spPr/>
        <p:txBody>
          <a:bodyPr/>
          <a:lstStyle/>
          <a:p>
            <a:pPr marL="0" indent="0" algn="ctr">
              <a:buNone/>
            </a:pPr>
            <a:r>
              <a:rPr lang="en-US" dirty="0"/>
              <a:t>Parent Leader</a:t>
            </a:r>
          </a:p>
          <a:p>
            <a:pPr marL="0" indent="0" algn="ctr">
              <a:buNone/>
            </a:pPr>
            <a:r>
              <a:rPr lang="en-US" dirty="0"/>
              <a:t>Ed Trust Fellow</a:t>
            </a:r>
          </a:p>
          <a:p>
            <a:pPr marL="0" indent="0" algn="ctr">
              <a:buNone/>
            </a:pPr>
            <a:r>
              <a:rPr lang="en-US" dirty="0"/>
              <a:t>CIPL Fellow</a:t>
            </a:r>
          </a:p>
          <a:p>
            <a:pPr marL="0" indent="0" algn="ctr">
              <a:buNone/>
            </a:pPr>
            <a:r>
              <a:rPr lang="en-US" dirty="0"/>
              <a:t>PC Member </a:t>
            </a:r>
          </a:p>
          <a:p>
            <a:pPr marL="0" indent="0" algn="ctr">
              <a:buNone/>
            </a:pPr>
            <a:r>
              <a:rPr lang="en-US" dirty="0"/>
              <a:t>16</a:t>
            </a:r>
            <a:r>
              <a:rPr lang="en-US" baseline="30000" dirty="0"/>
              <a:t>th</a:t>
            </a:r>
            <a:r>
              <a:rPr lang="en-US" dirty="0"/>
              <a:t> District PTA President </a:t>
            </a:r>
          </a:p>
        </p:txBody>
      </p:sp>
      <p:pic>
        <p:nvPicPr>
          <p:cNvPr id="6" name="Content Placeholder 5">
            <a:extLst>
              <a:ext uri="{FF2B5EF4-FFF2-40B4-BE49-F238E27FC236}">
                <a16:creationId xmlns:a16="http://schemas.microsoft.com/office/drawing/2014/main" id="{7DDAA737-4F25-4FCD-A9A5-CC61CCFAEBE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6461" y="1577051"/>
            <a:ext cx="3586142" cy="4351338"/>
          </a:xfrm>
        </p:spPr>
      </p:pic>
    </p:spTree>
    <p:extLst>
      <p:ext uri="{BB962C8B-B14F-4D97-AF65-F5344CB8AC3E}">
        <p14:creationId xmlns:p14="http://schemas.microsoft.com/office/powerpoint/2010/main" val="1483731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31CC-A37E-4A20-899B-350BBE184193}"/>
              </a:ext>
            </a:extLst>
          </p:cNvPr>
          <p:cNvSpPr>
            <a:spLocks noGrp="1"/>
          </p:cNvSpPr>
          <p:nvPr>
            <p:ph type="title"/>
          </p:nvPr>
        </p:nvSpPr>
        <p:spPr>
          <a:xfrm>
            <a:off x="6427337" y="3428989"/>
            <a:ext cx="5138808" cy="3352473"/>
          </a:xfrm>
          <a:noFill/>
        </p:spPr>
        <p:txBody>
          <a:bodyPr vert="horz" lIns="91440" tIns="45720" rIns="91440" bIns="45720" rtlCol="0" anchor="b">
            <a:normAutofit fontScale="90000"/>
          </a:bodyPr>
          <a:lstStyle/>
          <a:p>
            <a:pPr algn="ctr"/>
            <a:r>
              <a:rPr lang="en-US" sz="6000" kern="1200" dirty="0">
                <a:solidFill>
                  <a:schemeClr val="tx1"/>
                </a:solidFill>
                <a:latin typeface="+mj-lt"/>
                <a:ea typeface="+mj-ea"/>
                <a:cs typeface="+mj-cs"/>
              </a:rPr>
              <a:t>Action Items</a:t>
            </a:r>
            <a:br>
              <a:rPr lang="en-US" sz="6000" kern="1200" dirty="0">
                <a:solidFill>
                  <a:schemeClr val="tx1"/>
                </a:solidFill>
                <a:latin typeface="+mj-lt"/>
                <a:ea typeface="+mj-ea"/>
                <a:cs typeface="+mj-cs"/>
              </a:rPr>
            </a:br>
            <a:br>
              <a:rPr lang="en-US" sz="6000" kern="1200" dirty="0">
                <a:solidFill>
                  <a:schemeClr val="tx1"/>
                </a:solidFill>
                <a:latin typeface="+mj-lt"/>
                <a:ea typeface="+mj-ea"/>
                <a:cs typeface="+mj-cs"/>
              </a:rPr>
            </a:br>
            <a:r>
              <a:rPr lang="en-US" sz="4900" kern="1200" dirty="0">
                <a:solidFill>
                  <a:schemeClr val="tx1"/>
                </a:solidFill>
                <a:latin typeface="+mj-lt"/>
                <a:ea typeface="+mj-ea"/>
                <a:cs typeface="+mj-cs"/>
              </a:rPr>
              <a:t>1. Groundswell Membership</a:t>
            </a:r>
            <a:br>
              <a:rPr lang="en-US" sz="4900" kern="1200" dirty="0">
                <a:solidFill>
                  <a:schemeClr val="tx1"/>
                </a:solidFill>
                <a:latin typeface="+mj-lt"/>
                <a:ea typeface="+mj-ea"/>
                <a:cs typeface="+mj-cs"/>
              </a:rPr>
            </a:br>
            <a:br>
              <a:rPr lang="en-US" sz="4900" kern="1200" dirty="0">
                <a:solidFill>
                  <a:schemeClr val="tx1"/>
                </a:solidFill>
                <a:latin typeface="+mj-lt"/>
                <a:ea typeface="+mj-ea"/>
                <a:cs typeface="+mj-cs"/>
              </a:rPr>
            </a:br>
            <a:r>
              <a:rPr lang="en-US" sz="4900" kern="1200" dirty="0">
                <a:solidFill>
                  <a:schemeClr val="tx1"/>
                </a:solidFill>
                <a:latin typeface="+mj-lt"/>
                <a:ea typeface="+mj-ea"/>
                <a:cs typeface="+mj-cs"/>
              </a:rPr>
              <a:t>2. Family Engagement Certificate</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  </a:t>
            </a:r>
          </a:p>
        </p:txBody>
      </p:sp>
      <p:sp>
        <p:nvSpPr>
          <p:cNvPr id="10" name="Rectangle 9">
            <a:extLst>
              <a:ext uri="{FF2B5EF4-FFF2-40B4-BE49-F238E27FC236}">
                <a16:creationId xmlns:a16="http://schemas.microsoft.com/office/drawing/2014/main" id="{4913D8DA-B72B-46FB-9E5D-656A0EB0A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6107584" cy="6861717"/>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63CDDC8E-3FD0-4545-A664-7661835B4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mark">
            <a:extLst>
              <a:ext uri="{FF2B5EF4-FFF2-40B4-BE49-F238E27FC236}">
                <a16:creationId xmlns:a16="http://schemas.microsoft.com/office/drawing/2014/main" id="{D59B89FB-4C39-419C-9A0A-73B92C500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6500" y="1344157"/>
            <a:ext cx="4169664" cy="4169664"/>
          </a:xfrm>
          <a:prstGeom prst="rect">
            <a:avLst/>
          </a:prstGeom>
          <a:effectLst/>
        </p:spPr>
      </p:pic>
    </p:spTree>
    <p:extLst>
      <p:ext uri="{BB962C8B-B14F-4D97-AF65-F5344CB8AC3E}">
        <p14:creationId xmlns:p14="http://schemas.microsoft.com/office/powerpoint/2010/main" val="2290543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AFD5F-A7E7-4710-81F9-0ED8CE4CBCB1}"/>
              </a:ext>
            </a:extLst>
          </p:cNvPr>
          <p:cNvSpPr>
            <a:spLocks noGrp="1"/>
          </p:cNvSpPr>
          <p:nvPr>
            <p:ph type="title"/>
          </p:nvPr>
        </p:nvSpPr>
        <p:spPr/>
        <p:txBody>
          <a:bodyPr>
            <a:normAutofit/>
          </a:bodyPr>
          <a:lstStyle/>
          <a:p>
            <a:r>
              <a:rPr lang="en-US" sz="4000" b="1" dirty="0"/>
              <a:t>Closing</a:t>
            </a:r>
            <a:r>
              <a:rPr lang="en-US" sz="4000" dirty="0"/>
              <a:t> </a:t>
            </a:r>
          </a:p>
        </p:txBody>
      </p:sp>
      <p:sp>
        <p:nvSpPr>
          <p:cNvPr id="3" name="Content Placeholder 2">
            <a:extLst>
              <a:ext uri="{FF2B5EF4-FFF2-40B4-BE49-F238E27FC236}">
                <a16:creationId xmlns:a16="http://schemas.microsoft.com/office/drawing/2014/main" id="{27D5A246-0035-4E59-A82C-89044B3754D4}"/>
              </a:ext>
            </a:extLst>
          </p:cNvPr>
          <p:cNvSpPr>
            <a:spLocks noGrp="1"/>
          </p:cNvSpPr>
          <p:nvPr>
            <p:ph sz="half" idx="1"/>
          </p:nvPr>
        </p:nvSpPr>
        <p:spPr/>
        <p:txBody>
          <a:bodyPr>
            <a:normAutofit/>
          </a:bodyPr>
          <a:lstStyle/>
          <a:p>
            <a:r>
              <a:rPr lang="en-US" sz="2200" dirty="0"/>
              <a:t>Upcoming Events</a:t>
            </a:r>
          </a:p>
          <a:p>
            <a:pPr lvl="1"/>
            <a:r>
              <a:rPr lang="en-US" sz="2200" dirty="0"/>
              <a:t>CIPL Networking Café-Nov. 10</a:t>
            </a:r>
            <a:r>
              <a:rPr lang="en-US" sz="2200" baseline="30000" dirty="0"/>
              <a:t>th</a:t>
            </a:r>
            <a:r>
              <a:rPr lang="en-US" sz="2200" dirty="0"/>
              <a:t> </a:t>
            </a:r>
          </a:p>
          <a:p>
            <a:pPr lvl="1"/>
            <a:r>
              <a:rPr lang="en-US" sz="2200" dirty="0"/>
              <a:t>Kentucky Collaborative for Families and Schools Networking Call-Nov. 11 (Email Brooke Gill to be added-Brooke.Gill@prichardcommittee.org</a:t>
            </a:r>
          </a:p>
          <a:p>
            <a:pPr lvl="1"/>
            <a:r>
              <a:rPr lang="en-US" sz="2200" dirty="0"/>
              <a:t>Webinar #2 </a:t>
            </a:r>
          </a:p>
          <a:p>
            <a:pPr lvl="1"/>
            <a:r>
              <a:rPr lang="en-US" sz="2200" dirty="0"/>
              <a:t>Dec. 1</a:t>
            </a:r>
            <a:r>
              <a:rPr lang="en-US" sz="2200" baseline="30000" dirty="0"/>
              <a:t>st</a:t>
            </a:r>
            <a:r>
              <a:rPr lang="en-US" sz="2200" dirty="0"/>
              <a:t> Project Forms are Due</a:t>
            </a:r>
          </a:p>
          <a:p>
            <a:pPr lvl="1"/>
            <a:endParaRPr lang="en-US" sz="2200" dirty="0"/>
          </a:p>
          <a:p>
            <a:pPr marL="457200" lvl="1" indent="0">
              <a:buNone/>
            </a:pPr>
            <a:r>
              <a:rPr lang="en-US" sz="2200" dirty="0">
                <a:hlinkClick r:id="rId2"/>
              </a:rPr>
              <a:t>www.prichardcommittee.org/fellow</a:t>
            </a:r>
            <a:endParaRPr lang="en-US" sz="2200" dirty="0"/>
          </a:p>
          <a:p>
            <a:pPr marL="457200" lvl="1" indent="0">
              <a:buNone/>
            </a:pPr>
            <a:r>
              <a:rPr lang="en-US" sz="2200" dirty="0"/>
              <a:t>Password-2021class</a:t>
            </a:r>
          </a:p>
        </p:txBody>
      </p:sp>
    </p:spTree>
    <p:extLst>
      <p:ext uri="{BB962C8B-B14F-4D97-AF65-F5344CB8AC3E}">
        <p14:creationId xmlns:p14="http://schemas.microsoft.com/office/powerpoint/2010/main" val="123386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3BD01A2-BFAE-41DB-B0B3-D9BEF64D03B2}"/>
              </a:ext>
            </a:extLst>
          </p:cNvPr>
          <p:cNvSpPr>
            <a:spLocks noGrp="1"/>
          </p:cNvSpPr>
          <p:nvPr>
            <p:ph type="title"/>
          </p:nvPr>
        </p:nvSpPr>
        <p:spPr>
          <a:xfrm>
            <a:off x="777240" y="731519"/>
            <a:ext cx="2845191" cy="3237579"/>
          </a:xfrm>
        </p:spPr>
        <p:txBody>
          <a:bodyPr>
            <a:normAutofit/>
          </a:bodyPr>
          <a:lstStyle/>
          <a:p>
            <a:pPr algn="ctr"/>
            <a:r>
              <a:rPr lang="en-US" sz="3800" dirty="0">
                <a:solidFill>
                  <a:srgbClr val="FFFFFF"/>
                </a:solidFill>
              </a:rPr>
              <a:t>Welcome to CIPL Webinar #1 </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4EA9C0-47B3-4140-B281-FC5D3DC22FF9}"/>
              </a:ext>
            </a:extLst>
          </p:cNvPr>
          <p:cNvSpPr>
            <a:spLocks noGrp="1"/>
          </p:cNvSpPr>
          <p:nvPr>
            <p:ph idx="1"/>
          </p:nvPr>
        </p:nvSpPr>
        <p:spPr>
          <a:xfrm>
            <a:off x="4379709" y="686862"/>
            <a:ext cx="7037591" cy="5475129"/>
          </a:xfrm>
        </p:spPr>
        <p:txBody>
          <a:bodyPr anchor="ctr">
            <a:normAutofit/>
          </a:bodyPr>
          <a:lstStyle/>
          <a:p>
            <a:pPr marL="0" indent="0" algn="ctr">
              <a:buNone/>
            </a:pPr>
            <a:r>
              <a:rPr lang="en-US" sz="2600" u="sng" dirty="0"/>
              <a:t>Guest Speakers for the Evening </a:t>
            </a:r>
          </a:p>
          <a:p>
            <a:pPr marL="0" indent="0">
              <a:buNone/>
            </a:pPr>
            <a:endParaRPr lang="en-US" sz="2600" dirty="0"/>
          </a:p>
          <a:p>
            <a:r>
              <a:rPr lang="en-US" sz="2600" dirty="0"/>
              <a:t>Brigitte Blom Ramsey, President and CEO of The Prichard Committee</a:t>
            </a:r>
          </a:p>
          <a:p>
            <a:r>
              <a:rPr lang="en-US" sz="2600" dirty="0"/>
              <a:t>Larry Holladay-CIPL Fellow</a:t>
            </a:r>
          </a:p>
          <a:p>
            <a:r>
              <a:rPr lang="en-US" sz="2600" dirty="0"/>
              <a:t>Penny Christian-CIPL Fellow</a:t>
            </a:r>
          </a:p>
          <a:p>
            <a:endParaRPr lang="en-US" sz="2600" dirty="0"/>
          </a:p>
          <a:p>
            <a:pPr marL="0" indent="0" algn="ctr">
              <a:buNone/>
            </a:pPr>
            <a:r>
              <a:rPr lang="en-US" sz="2600" u="sng" dirty="0"/>
              <a:t>Followed By</a:t>
            </a:r>
            <a:endParaRPr lang="en-US" sz="2600" dirty="0"/>
          </a:p>
          <a:p>
            <a:r>
              <a:rPr lang="en-US" sz="2600" dirty="0"/>
              <a:t>Action Items</a:t>
            </a:r>
          </a:p>
          <a:p>
            <a:r>
              <a:rPr lang="en-US" sz="2600" dirty="0"/>
              <a:t>Q &amp; A</a:t>
            </a:r>
          </a:p>
        </p:txBody>
      </p:sp>
    </p:spTree>
    <p:extLst>
      <p:ext uri="{BB962C8B-B14F-4D97-AF65-F5344CB8AC3E}">
        <p14:creationId xmlns:p14="http://schemas.microsoft.com/office/powerpoint/2010/main" val="2214896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2D38-7BA9-4B07-B3E2-CE32A2B51D2F}"/>
              </a:ext>
            </a:extLst>
          </p:cNvPr>
          <p:cNvSpPr>
            <a:spLocks noGrp="1"/>
          </p:cNvSpPr>
          <p:nvPr>
            <p:ph type="title"/>
          </p:nvPr>
        </p:nvSpPr>
        <p:spPr>
          <a:xfrm>
            <a:off x="678402" y="2220558"/>
            <a:ext cx="10515600" cy="1325563"/>
          </a:xfrm>
        </p:spPr>
        <p:txBody>
          <a:bodyPr>
            <a:normAutofit/>
          </a:bodyPr>
          <a:lstStyle/>
          <a:p>
            <a:pPr algn="ctr"/>
            <a:r>
              <a:rPr lang="en-US" dirty="0"/>
              <a:t>The History of the Prichard Committee</a:t>
            </a:r>
            <a:br>
              <a:rPr lang="en-US" dirty="0"/>
            </a:br>
            <a:r>
              <a:rPr lang="en-US" dirty="0">
                <a:hlinkClick r:id="rId2"/>
              </a:rPr>
              <a:t>Video</a:t>
            </a:r>
            <a:endParaRPr lang="en-US" dirty="0"/>
          </a:p>
        </p:txBody>
      </p:sp>
    </p:spTree>
    <p:extLst>
      <p:ext uri="{BB962C8B-B14F-4D97-AF65-F5344CB8AC3E}">
        <p14:creationId xmlns:p14="http://schemas.microsoft.com/office/powerpoint/2010/main" val="161209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4E96A-D52F-42E5-9D40-74C6B3C345FF}"/>
              </a:ext>
            </a:extLst>
          </p:cNvPr>
          <p:cNvSpPr>
            <a:spLocks noGrp="1"/>
          </p:cNvSpPr>
          <p:nvPr>
            <p:ph type="title"/>
          </p:nvPr>
        </p:nvSpPr>
        <p:spPr>
          <a:xfrm>
            <a:off x="114300" y="1825625"/>
            <a:ext cx="6904892" cy="1009651"/>
          </a:xfrm>
        </p:spPr>
        <p:txBody>
          <a:bodyPr>
            <a:normAutofit fontScale="90000"/>
          </a:bodyPr>
          <a:lstStyle/>
          <a:p>
            <a:pPr algn="ctr"/>
            <a:r>
              <a:rPr lang="en-US" dirty="0"/>
              <a:t>Larry Holladay </a:t>
            </a:r>
            <a:br>
              <a:rPr lang="en-US" dirty="0"/>
            </a:br>
            <a:r>
              <a:rPr lang="en-US" dirty="0"/>
              <a:t>Parent Engagement-Then</a:t>
            </a:r>
            <a:br>
              <a:rPr lang="en-US" dirty="0"/>
            </a:br>
            <a:endParaRPr lang="en-US" dirty="0"/>
          </a:p>
        </p:txBody>
      </p:sp>
      <p:sp>
        <p:nvSpPr>
          <p:cNvPr id="3" name="Content Placeholder 2">
            <a:extLst>
              <a:ext uri="{FF2B5EF4-FFF2-40B4-BE49-F238E27FC236}">
                <a16:creationId xmlns:a16="http://schemas.microsoft.com/office/drawing/2014/main" id="{156D0897-52A5-4A13-AA64-77F8D11A6FC5}"/>
              </a:ext>
            </a:extLst>
          </p:cNvPr>
          <p:cNvSpPr>
            <a:spLocks noGrp="1"/>
          </p:cNvSpPr>
          <p:nvPr>
            <p:ph sz="half" idx="1"/>
          </p:nvPr>
        </p:nvSpPr>
        <p:spPr>
          <a:xfrm>
            <a:off x="838200" y="2835275"/>
            <a:ext cx="5181600" cy="3341687"/>
          </a:xfrm>
        </p:spPr>
        <p:txBody>
          <a:bodyPr/>
          <a:lstStyle/>
          <a:p>
            <a:pPr marL="0" indent="0" algn="ctr">
              <a:buNone/>
            </a:pPr>
            <a:r>
              <a:rPr lang="en-US" dirty="0"/>
              <a:t>CIPL Fellow</a:t>
            </a:r>
          </a:p>
          <a:p>
            <a:pPr marL="0" indent="0" algn="ctr">
              <a:buNone/>
            </a:pPr>
            <a:r>
              <a:rPr lang="en-US" dirty="0"/>
              <a:t>Former School Board Member </a:t>
            </a:r>
          </a:p>
          <a:p>
            <a:pPr marL="0" indent="0" algn="ctr">
              <a:buNone/>
            </a:pPr>
            <a:r>
              <a:rPr lang="en-US" dirty="0"/>
              <a:t>Prichard Committee Member</a:t>
            </a:r>
          </a:p>
          <a:p>
            <a:pPr marL="0" indent="0" algn="ctr">
              <a:buNone/>
            </a:pPr>
            <a:r>
              <a:rPr lang="en-US" dirty="0"/>
              <a:t>Community Engagement </a:t>
            </a:r>
          </a:p>
        </p:txBody>
      </p:sp>
      <p:pic>
        <p:nvPicPr>
          <p:cNvPr id="6" name="Picture 5" descr="A picture containing outdoor, person, grass, person&#10;&#10;Description automatically generated">
            <a:extLst>
              <a:ext uri="{FF2B5EF4-FFF2-40B4-BE49-F238E27FC236}">
                <a16:creationId xmlns:a16="http://schemas.microsoft.com/office/drawing/2014/main" id="{255280BC-82B3-4973-B9F4-0ECE9A49F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06713" y="2039464"/>
            <a:ext cx="4351338" cy="3263504"/>
          </a:xfrm>
          <a:prstGeom prst="rect">
            <a:avLst/>
          </a:prstGeom>
        </p:spPr>
      </p:pic>
    </p:spTree>
    <p:extLst>
      <p:ext uri="{BB962C8B-B14F-4D97-AF65-F5344CB8AC3E}">
        <p14:creationId xmlns:p14="http://schemas.microsoft.com/office/powerpoint/2010/main" val="379932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18">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card&#10;&#10;Description automatically generated">
            <a:extLst>
              <a:ext uri="{FF2B5EF4-FFF2-40B4-BE49-F238E27FC236}">
                <a16:creationId xmlns:a16="http://schemas.microsoft.com/office/drawing/2014/main" id="{F645A5EA-594B-439C-A228-B087D52798BC}"/>
              </a:ext>
            </a:extLst>
          </p:cNvPr>
          <p:cNvPicPr>
            <a:picLocks noChangeAspect="1"/>
          </p:cNvPicPr>
          <p:nvPr/>
        </p:nvPicPr>
        <p:blipFill rotWithShape="1">
          <a:blip r:embed="rId2">
            <a:extLst>
              <a:ext uri="{28A0092B-C50C-407E-A947-70E740481C1C}">
                <a14:useLocalDpi xmlns:a14="http://schemas.microsoft.com/office/drawing/2010/main" val="0"/>
              </a:ext>
            </a:extLst>
          </a:blip>
          <a:srcRect t="3230" r="2899" b="9140"/>
          <a:stretch/>
        </p:blipFill>
        <p:spPr>
          <a:xfrm rot="5400000">
            <a:off x="-1116412" y="1064996"/>
            <a:ext cx="6909415" cy="4676592"/>
          </a:xfrm>
          <a:prstGeom prst="rect">
            <a:avLst/>
          </a:prstGeom>
        </p:spPr>
      </p:pic>
      <p:pic>
        <p:nvPicPr>
          <p:cNvPr id="9" name="Picture 8" descr="A picture containing text, clock&#10;&#10;Description automatically generated">
            <a:extLst>
              <a:ext uri="{FF2B5EF4-FFF2-40B4-BE49-F238E27FC236}">
                <a16:creationId xmlns:a16="http://schemas.microsoft.com/office/drawing/2014/main" id="{750FFB8E-5317-4E16-8038-C913AB0ABFCE}"/>
              </a:ext>
            </a:extLst>
          </p:cNvPr>
          <p:cNvPicPr>
            <a:picLocks noChangeAspect="1"/>
          </p:cNvPicPr>
          <p:nvPr/>
        </p:nvPicPr>
        <p:blipFill rotWithShape="1">
          <a:blip r:embed="rId3">
            <a:extLst>
              <a:ext uri="{28A0092B-C50C-407E-A947-70E740481C1C}">
                <a14:useLocalDpi xmlns:a14="http://schemas.microsoft.com/office/drawing/2010/main" val="0"/>
              </a:ext>
            </a:extLst>
          </a:blip>
          <a:srcRect l="3200" r="25508" b="1"/>
          <a:stretch/>
        </p:blipFill>
        <p:spPr>
          <a:xfrm rot="5400000">
            <a:off x="4971660" y="-362340"/>
            <a:ext cx="6858000" cy="7582680"/>
          </a:xfrm>
          <a:prstGeom prst="rect">
            <a:avLst/>
          </a:prstGeom>
        </p:spPr>
      </p:pic>
      <p:sp>
        <p:nvSpPr>
          <p:cNvPr id="48" name="Rectangle 20">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218905"/>
            <a:ext cx="5625863"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22">
            <a:extLst>
              <a:ext uri="{FF2B5EF4-FFF2-40B4-BE49-F238E27FC236}">
                <a16:creationId xmlns:a16="http://schemas.microsoft.com/office/drawing/2014/main" id="{E8E4E9D8-6D9C-4646-83A2-11844D84E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574" y="3876005"/>
            <a:ext cx="484822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1AEDE84-7174-49A9-86E8-8287D16F5BF1}"/>
              </a:ext>
            </a:extLst>
          </p:cNvPr>
          <p:cNvSpPr>
            <a:spLocks noGrp="1"/>
          </p:cNvSpPr>
          <p:nvPr>
            <p:ph type="title"/>
          </p:nvPr>
        </p:nvSpPr>
        <p:spPr>
          <a:xfrm>
            <a:off x="6772758" y="3949157"/>
            <a:ext cx="4324351" cy="539496"/>
          </a:xfrm>
        </p:spPr>
        <p:txBody>
          <a:bodyPr vert="horz" lIns="91440" tIns="45720" rIns="91440" bIns="45720" rtlCol="0">
            <a:normAutofit/>
          </a:bodyPr>
          <a:lstStyle/>
          <a:p>
            <a:pPr algn="ctr"/>
            <a:r>
              <a:rPr lang="en-US" sz="2700" dirty="0">
                <a:solidFill>
                  <a:schemeClr val="bg1"/>
                </a:solidFill>
              </a:rPr>
              <a:t>Welcome To CIPL </a:t>
            </a:r>
            <a:endParaRPr lang="en-US" sz="2700" kern="1200" dirty="0">
              <a:solidFill>
                <a:schemeClr val="bg1"/>
              </a:solidFill>
              <a:latin typeface="+mj-lt"/>
              <a:ea typeface="+mj-ea"/>
              <a:cs typeface="+mj-cs"/>
            </a:endParaRPr>
          </a:p>
        </p:txBody>
      </p:sp>
      <p:sp>
        <p:nvSpPr>
          <p:cNvPr id="11" name="Content Placeholder 10">
            <a:extLst>
              <a:ext uri="{FF2B5EF4-FFF2-40B4-BE49-F238E27FC236}">
                <a16:creationId xmlns:a16="http://schemas.microsoft.com/office/drawing/2014/main" id="{CA50FCC1-85CA-42D9-97F7-A08E46DA3EC5}"/>
              </a:ext>
            </a:extLst>
          </p:cNvPr>
          <p:cNvSpPr>
            <a:spLocks noGrp="1"/>
          </p:cNvSpPr>
          <p:nvPr>
            <p:ph idx="1"/>
          </p:nvPr>
        </p:nvSpPr>
        <p:spPr>
          <a:xfrm>
            <a:off x="6431138" y="4697298"/>
            <a:ext cx="5040034" cy="1435608"/>
          </a:xfrm>
        </p:spPr>
        <p:txBody>
          <a:bodyPr anchor="ctr">
            <a:normAutofit/>
          </a:bodyPr>
          <a:lstStyle/>
          <a:p>
            <a:pPr marL="0" indent="0" algn="ctr">
              <a:buNone/>
            </a:pPr>
            <a:r>
              <a:rPr lang="en-US" sz="1700" b="1" dirty="0"/>
              <a:t>Brigitte Ramsey </a:t>
            </a:r>
          </a:p>
          <a:p>
            <a:pPr marL="0" indent="0" algn="ctr">
              <a:buNone/>
            </a:pPr>
            <a:r>
              <a:rPr lang="en-US" sz="1700" dirty="0"/>
              <a:t>President &amp; CEO of the Prichard Committee</a:t>
            </a:r>
          </a:p>
          <a:p>
            <a:pPr marL="0" indent="0" algn="ctr">
              <a:buNone/>
            </a:pPr>
            <a:r>
              <a:rPr lang="en-US" sz="1700" dirty="0"/>
              <a:t>CIPL Class of 2000</a:t>
            </a:r>
          </a:p>
          <a:p>
            <a:pPr marL="0" indent="0" algn="ctr">
              <a:buNone/>
            </a:pPr>
            <a:r>
              <a:rPr lang="en-US" sz="1700" dirty="0"/>
              <a:t>@Brigitte_Blom</a:t>
            </a:r>
          </a:p>
        </p:txBody>
      </p:sp>
    </p:spTree>
    <p:extLst>
      <p:ext uri="{BB962C8B-B14F-4D97-AF65-F5344CB8AC3E}">
        <p14:creationId xmlns:p14="http://schemas.microsoft.com/office/powerpoint/2010/main" val="47716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B9069-402E-4F50-94C1-E13784C697CA}"/>
              </a:ext>
            </a:extLst>
          </p:cNvPr>
          <p:cNvSpPr>
            <a:spLocks noGrp="1"/>
          </p:cNvSpPr>
          <p:nvPr>
            <p:ph type="title"/>
          </p:nvPr>
        </p:nvSpPr>
        <p:spPr>
          <a:xfrm>
            <a:off x="1082061" y="799234"/>
            <a:ext cx="14289284" cy="1999687"/>
          </a:xfrm>
        </p:spPr>
        <p:txBody>
          <a:bodyPr/>
          <a:lstStyle/>
          <a:p>
            <a:endParaRPr lang="en-US" dirty="0"/>
          </a:p>
        </p:txBody>
      </p:sp>
      <p:sp>
        <p:nvSpPr>
          <p:cNvPr id="3" name="Content Placeholder 2">
            <a:extLst>
              <a:ext uri="{FF2B5EF4-FFF2-40B4-BE49-F238E27FC236}">
                <a16:creationId xmlns:a16="http://schemas.microsoft.com/office/drawing/2014/main" id="{C1B02F7A-0C95-4BD4-84BF-C580E9B11632}"/>
              </a:ext>
            </a:extLst>
          </p:cNvPr>
          <p:cNvSpPr>
            <a:spLocks noGrp="1"/>
          </p:cNvSpPr>
          <p:nvPr>
            <p:ph idx="1"/>
          </p:nvPr>
        </p:nvSpPr>
        <p:spPr/>
        <p:txBody>
          <a:bodyPr/>
          <a:lstStyle/>
          <a:p>
            <a:endParaRPr lang="en-US"/>
          </a:p>
        </p:txBody>
      </p:sp>
      <p:pic>
        <p:nvPicPr>
          <p:cNvPr id="1026" name="Picture 3">
            <a:extLst>
              <a:ext uri="{FF2B5EF4-FFF2-40B4-BE49-F238E27FC236}">
                <a16:creationId xmlns:a16="http://schemas.microsoft.com/office/drawing/2014/main" id="{A97B28CA-CAB3-42FE-A279-40951B9E0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11" y="169631"/>
            <a:ext cx="11691578" cy="651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496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691D-B069-4890-AE28-DA56B77E9974}"/>
              </a:ext>
            </a:extLst>
          </p:cNvPr>
          <p:cNvSpPr>
            <a:spLocks noGrp="1"/>
          </p:cNvSpPr>
          <p:nvPr>
            <p:ph type="title"/>
          </p:nvPr>
        </p:nvSpPr>
        <p:spPr>
          <a:xfrm>
            <a:off x="4615873" y="1695162"/>
            <a:ext cx="10515600" cy="1325563"/>
          </a:xfrm>
        </p:spPr>
        <p:txBody>
          <a:bodyPr/>
          <a:lstStyle/>
          <a:p>
            <a:endParaRPr lang="en-US" dirty="0"/>
          </a:p>
        </p:txBody>
      </p:sp>
      <p:sp>
        <p:nvSpPr>
          <p:cNvPr id="3" name="Content Placeholder 2">
            <a:extLst>
              <a:ext uri="{FF2B5EF4-FFF2-40B4-BE49-F238E27FC236}">
                <a16:creationId xmlns:a16="http://schemas.microsoft.com/office/drawing/2014/main" id="{586B5A4F-8386-4E3D-9A2D-BE97F4ADDB2B}"/>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182A306A-9765-4ECC-A441-71DC00A16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48" y="18097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33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4C79F2-A2A1-3F48-9FAE-6129D0466137}"/>
              </a:ext>
            </a:extLst>
          </p:cNvPr>
          <p:cNvPicPr>
            <a:picLocks noChangeAspect="1"/>
          </p:cNvPicPr>
          <p:nvPr/>
        </p:nvPicPr>
        <p:blipFill rotWithShape="1">
          <a:blip r:embed="rId2"/>
          <a:srcRect l="30079" t="13333" r="31783" b="68019"/>
          <a:stretch/>
        </p:blipFill>
        <p:spPr>
          <a:xfrm>
            <a:off x="2845594" y="739572"/>
            <a:ext cx="6500812" cy="1787988"/>
          </a:xfrm>
          <a:prstGeom prst="rect">
            <a:avLst/>
          </a:prstGeom>
        </p:spPr>
      </p:pic>
      <p:pic>
        <p:nvPicPr>
          <p:cNvPr id="5" name="Picture 4">
            <a:extLst>
              <a:ext uri="{FF2B5EF4-FFF2-40B4-BE49-F238E27FC236}">
                <a16:creationId xmlns:a16="http://schemas.microsoft.com/office/drawing/2014/main" id="{ADE6850B-2083-3B4B-A863-6ACB45B51D46}"/>
              </a:ext>
            </a:extLst>
          </p:cNvPr>
          <p:cNvPicPr>
            <a:picLocks noChangeAspect="1"/>
          </p:cNvPicPr>
          <p:nvPr/>
        </p:nvPicPr>
        <p:blipFill rotWithShape="1">
          <a:blip r:embed="rId3"/>
          <a:srcRect l="8856" t="22837" r="51570" b="24113"/>
          <a:stretch/>
        </p:blipFill>
        <p:spPr>
          <a:xfrm>
            <a:off x="1509703" y="2690762"/>
            <a:ext cx="2927244" cy="2207275"/>
          </a:xfrm>
          <a:prstGeom prst="rect">
            <a:avLst/>
          </a:prstGeom>
        </p:spPr>
      </p:pic>
      <p:pic>
        <p:nvPicPr>
          <p:cNvPr id="6" name="Picture 5">
            <a:extLst>
              <a:ext uri="{FF2B5EF4-FFF2-40B4-BE49-F238E27FC236}">
                <a16:creationId xmlns:a16="http://schemas.microsoft.com/office/drawing/2014/main" id="{7E953BB4-4048-3642-9328-E8F7C8B587AC}"/>
              </a:ext>
            </a:extLst>
          </p:cNvPr>
          <p:cNvPicPr>
            <a:picLocks noChangeAspect="1"/>
          </p:cNvPicPr>
          <p:nvPr/>
        </p:nvPicPr>
        <p:blipFill rotWithShape="1">
          <a:blip r:embed="rId3"/>
          <a:srcRect l="50585" t="23262" r="10160" b="22128"/>
          <a:stretch/>
        </p:blipFill>
        <p:spPr>
          <a:xfrm>
            <a:off x="3240510" y="3523621"/>
            <a:ext cx="3086339" cy="2415122"/>
          </a:xfrm>
          <a:prstGeom prst="rect">
            <a:avLst/>
          </a:prstGeom>
        </p:spPr>
      </p:pic>
      <p:pic>
        <p:nvPicPr>
          <p:cNvPr id="7" name="Picture 6">
            <a:extLst>
              <a:ext uri="{FF2B5EF4-FFF2-40B4-BE49-F238E27FC236}">
                <a16:creationId xmlns:a16="http://schemas.microsoft.com/office/drawing/2014/main" id="{89BD784C-EFFA-9349-8759-57A817E9B104}"/>
              </a:ext>
            </a:extLst>
          </p:cNvPr>
          <p:cNvPicPr>
            <a:picLocks noChangeAspect="1"/>
          </p:cNvPicPr>
          <p:nvPr/>
        </p:nvPicPr>
        <p:blipFill rotWithShape="1">
          <a:blip r:embed="rId4"/>
          <a:srcRect l="7899" t="18013" r="51968" b="23121"/>
          <a:stretch/>
        </p:blipFill>
        <p:spPr>
          <a:xfrm>
            <a:off x="5916074" y="2690762"/>
            <a:ext cx="2927245" cy="2415122"/>
          </a:xfrm>
          <a:prstGeom prst="rect">
            <a:avLst/>
          </a:prstGeom>
        </p:spPr>
      </p:pic>
      <p:pic>
        <p:nvPicPr>
          <p:cNvPr id="8" name="Picture 7">
            <a:extLst>
              <a:ext uri="{FF2B5EF4-FFF2-40B4-BE49-F238E27FC236}">
                <a16:creationId xmlns:a16="http://schemas.microsoft.com/office/drawing/2014/main" id="{A26FB734-9A48-A941-A51E-BBDD1FF2D30D}"/>
              </a:ext>
            </a:extLst>
          </p:cNvPr>
          <p:cNvPicPr>
            <a:picLocks noChangeAspect="1"/>
          </p:cNvPicPr>
          <p:nvPr/>
        </p:nvPicPr>
        <p:blipFill rotWithShape="1">
          <a:blip r:embed="rId4"/>
          <a:srcRect l="49974" t="18013" r="10559" b="23121"/>
          <a:stretch/>
        </p:blipFill>
        <p:spPr>
          <a:xfrm>
            <a:off x="7606303" y="3429000"/>
            <a:ext cx="3075994" cy="2580601"/>
          </a:xfrm>
          <a:prstGeom prst="rect">
            <a:avLst/>
          </a:prstGeom>
        </p:spPr>
      </p:pic>
    </p:spTree>
    <p:extLst>
      <p:ext uri="{BB962C8B-B14F-4D97-AF65-F5344CB8AC3E}">
        <p14:creationId xmlns:p14="http://schemas.microsoft.com/office/powerpoint/2010/main" val="274033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A881-DD49-47CE-BB64-E016A5921C72}"/>
              </a:ext>
            </a:extLst>
          </p:cNvPr>
          <p:cNvSpPr>
            <a:spLocks noGrp="1"/>
          </p:cNvSpPr>
          <p:nvPr>
            <p:ph type="title"/>
          </p:nvPr>
        </p:nvSpPr>
        <p:spPr/>
        <p:txBody>
          <a:bodyPr>
            <a:normAutofit/>
          </a:bodyPr>
          <a:lstStyle/>
          <a:p>
            <a:pPr algn="ctr"/>
            <a:r>
              <a:rPr lang="en-US" sz="3600" b="1" dirty="0">
                <a:solidFill>
                  <a:srgbClr val="7030A0"/>
                </a:solidFill>
                <a:latin typeface="Aharoni" panose="02010803020104030203" pitchFamily="2" charset="-79"/>
                <a:cs typeface="Aharoni" panose="02010803020104030203" pitchFamily="2" charset="-79"/>
              </a:rPr>
              <a:t>From nearly four decades of focus we can say:</a:t>
            </a:r>
          </a:p>
        </p:txBody>
      </p:sp>
      <p:sp>
        <p:nvSpPr>
          <p:cNvPr id="3" name="Content Placeholder 2">
            <a:extLst>
              <a:ext uri="{FF2B5EF4-FFF2-40B4-BE49-F238E27FC236}">
                <a16:creationId xmlns:a16="http://schemas.microsoft.com/office/drawing/2014/main" id="{66CA1B88-96CF-43BE-A4ED-116931975092}"/>
              </a:ext>
            </a:extLst>
          </p:cNvPr>
          <p:cNvSpPr>
            <a:spLocks noGrp="1"/>
          </p:cNvSpPr>
          <p:nvPr>
            <p:ph sz="half" idx="1"/>
          </p:nvPr>
        </p:nvSpPr>
        <p:spPr>
          <a:xfrm>
            <a:off x="838199" y="1825625"/>
            <a:ext cx="10723685" cy="4351338"/>
          </a:xfrm>
        </p:spPr>
        <p:txBody>
          <a:bodyPr anchor="ctr">
            <a:normAutofit/>
          </a:bodyPr>
          <a:lstStyle/>
          <a:p>
            <a:pPr lvl="1"/>
            <a:r>
              <a:rPr lang="en-US" dirty="0"/>
              <a:t>Kentucky has climbed from the bottom of the national rankings on key indicators of success in education. </a:t>
            </a:r>
          </a:p>
          <a:p>
            <a:pPr marL="457200" lvl="1" indent="0">
              <a:buNone/>
            </a:pPr>
            <a:endParaRPr lang="en-US" dirty="0"/>
          </a:p>
          <a:p>
            <a:pPr lvl="1"/>
            <a:r>
              <a:rPr lang="en-US" dirty="0"/>
              <a:t>We still linger in the bottom quarter on far too many others. </a:t>
            </a:r>
          </a:p>
          <a:p>
            <a:pPr marL="457200" lvl="1" indent="0">
              <a:buNone/>
            </a:pPr>
            <a:endParaRPr lang="en-US" dirty="0"/>
          </a:p>
          <a:p>
            <a:pPr lvl="1"/>
            <a:r>
              <a:rPr lang="en-US" dirty="0"/>
              <a:t>We have failed to deliver for African American students and families on each of these indicators and have important work ahead to serve Hispanic Kentuckians well. </a:t>
            </a:r>
          </a:p>
          <a:p>
            <a:pPr marL="457200" lvl="1" indent="0">
              <a:buNone/>
            </a:pPr>
            <a:endParaRPr lang="en-US" dirty="0"/>
          </a:p>
          <a:p>
            <a:pPr lvl="1"/>
            <a:r>
              <a:rPr lang="en-US" dirty="0"/>
              <a:t>And, Kentucky still languishes 5th from the bottom of the nation for families living in poverty.</a:t>
            </a:r>
          </a:p>
        </p:txBody>
      </p:sp>
    </p:spTree>
    <p:extLst>
      <p:ext uri="{BB962C8B-B14F-4D97-AF65-F5344CB8AC3E}">
        <p14:creationId xmlns:p14="http://schemas.microsoft.com/office/powerpoint/2010/main" val="101559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407</Words>
  <Application>Microsoft Office PowerPoint</Application>
  <PresentationFormat>Widescreen</PresentationFormat>
  <Paragraphs>64</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Aharoni</vt:lpstr>
      <vt:lpstr>Arial</vt:lpstr>
      <vt:lpstr>Browallia New</vt:lpstr>
      <vt:lpstr>Calibri</vt:lpstr>
      <vt:lpstr>Calibri Light</vt:lpstr>
      <vt:lpstr>Office Theme</vt:lpstr>
      <vt:lpstr>PowerPoint Presentation</vt:lpstr>
      <vt:lpstr>Welcome to CIPL Webinar #1 </vt:lpstr>
      <vt:lpstr>The History of the Prichard Committee Video</vt:lpstr>
      <vt:lpstr>Larry Holladay  Parent Engagement-Then </vt:lpstr>
      <vt:lpstr>Welcome To CIPL </vt:lpstr>
      <vt:lpstr>PowerPoint Presentation</vt:lpstr>
      <vt:lpstr>PowerPoint Presentation</vt:lpstr>
      <vt:lpstr>PowerPoint Presentation</vt:lpstr>
      <vt:lpstr>From nearly four decades of focus we can say:</vt:lpstr>
      <vt:lpstr>PowerPoint Presentation</vt:lpstr>
      <vt:lpstr>PowerPoint Presentation</vt:lpstr>
      <vt:lpstr>PowerPoint Presentation</vt:lpstr>
      <vt:lpstr>PowerPoint Presentation</vt:lpstr>
      <vt:lpstr>Closing the Digital Divide </vt:lpstr>
      <vt:lpstr>Penny Christian  Parent Engagement Now  </vt:lpstr>
      <vt:lpstr>Action Items  1. Groundswell Membership  2. Family Engagement Certificate   </vt:lpstr>
      <vt:lpstr>Closing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CIPL Webinar #1</dc:title>
  <dc:creator>Laura Beard</dc:creator>
  <cp:lastModifiedBy>Laura Beard</cp:lastModifiedBy>
  <cp:revision>12</cp:revision>
  <dcterms:created xsi:type="dcterms:W3CDTF">2020-10-26T13:54:06Z</dcterms:created>
  <dcterms:modified xsi:type="dcterms:W3CDTF">2020-10-28T00:17:47Z</dcterms:modified>
</cp:coreProperties>
</file>