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58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40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601DD5-116D-4BD7-8B85-A647E79BE245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7173A9-BACD-4B6E-A81E-9E6CB541E1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7813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BFA8E-2AD8-42A1-BFE5-521E4A82C56A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8009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BFA8E-2AD8-42A1-BFE5-521E4A82C56A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6148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BFA8E-2AD8-42A1-BFE5-521E4A82C56A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65310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8BFA8E-2AD8-42A1-BFE5-521E4A82C56A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72267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2A39DB-E868-4620-9259-45394E37A9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9B5B65-93D9-4660-9F48-A037B5B8B0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D70636-D0CE-4DD6-A635-0B4F7B64B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B27C-1B11-40D3-B079-3DC76F0C96C4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A73891-385D-46B4-8D6F-E17A792501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5FE33B-A828-4381-B700-080D93E504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972BA-55BC-47FC-99DC-855F6F5E5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816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1120F1-767D-430E-9C1F-64FEED74B9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861FFD-5BC0-49EF-A1F5-CDB125FDB3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C960E5-19DB-4A6A-B8E3-3A0FA50BB1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B27C-1B11-40D3-B079-3DC76F0C96C4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43E50-DFDD-4ACA-8DA8-2F88F4CEC6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7F36AE-A5D0-460E-B324-B5E23E9514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972BA-55BC-47FC-99DC-855F6F5E5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551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A04F0C0-05AE-40D4-9EDD-4FC2F7E9DCF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0A828E-0855-46A7-9E21-58D7197B16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0EA984A-3647-4921-9A25-B6F569BD1A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B27C-1B11-40D3-B079-3DC76F0C96C4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09C01B-59E6-4E9B-9D4F-D3E5F5271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D433C0-16F4-4DCE-BC69-69B4D347AB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972BA-55BC-47FC-99DC-855F6F5E5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0746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B203A-E3EF-442E-A946-CB0BDA861E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DADC24-8219-4150-94E9-15CCF6859CD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55E0A-1422-4C19-A328-7699547E5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B27C-1B11-40D3-B079-3DC76F0C96C4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A38507-767C-47B1-8CCD-3D47165A57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A6F560-5B6E-4D10-8902-31F2EE138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972BA-55BC-47FC-99DC-855F6F5E5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222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D0390-F8C2-4919-A029-BE0553898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2B0919-3393-48FF-946E-C9A66E10EE0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8E1946-D0DC-4B14-9A28-6BF32B7EA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B27C-1B11-40D3-B079-3DC76F0C96C4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AC1BC7-3200-420C-8467-A5EEA880ED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6ECE09-366D-4C77-9B42-4663B6DF4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972BA-55BC-47FC-99DC-855F6F5E5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832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4C4EC-D9E2-4327-AAAE-E293050BAD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44B101-ADF2-4CD8-BCBB-23AA72AC4D9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4536FE5-0989-4920-9DD6-BD3976DC96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D9C7042-0EF6-4A39-8F40-34A76ABA9B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B27C-1B11-40D3-B079-3DC76F0C96C4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6CDDC6-ECA9-44E9-AA7D-1F07FA9D9E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788518-87C3-4B16-A6B9-3F2497ADE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972BA-55BC-47FC-99DC-855F6F5E5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80008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4EBFCF-A745-4C7A-8D44-5C612F510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C5ABF6-37A5-4E99-BD44-D0AC7F8703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2035E0-B1BB-4D3F-97A0-21A7E753A9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1C29A05-0F3F-4DC3-8053-5BB847D06A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3342024-D83B-4FDC-B9F2-8C5C8019F8B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AC868F4-6239-489A-8BA0-99816B423B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B27C-1B11-40D3-B079-3DC76F0C96C4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F08078-BECE-413F-8825-A76B3FC380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CD17CA-EF77-479E-B63A-CD3960D795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972BA-55BC-47FC-99DC-855F6F5E5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607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6CA1D0-96F2-47AD-B64C-FFA634127D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4392932-D123-4560-A8CF-C93A93691A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B27C-1B11-40D3-B079-3DC76F0C96C4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8B4421B-C428-4E65-8317-F857E70AA7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64B325F-7D84-4DB7-9D2A-74B892B9B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972BA-55BC-47FC-99DC-855F6F5E5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8899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359AFC-B772-4FD5-9E2A-6303515317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B27C-1B11-40D3-B079-3DC76F0C96C4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D295A29-00F4-494E-9CED-004BD05BE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34FB3F-8624-494B-BD43-A847F29DF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972BA-55BC-47FC-99DC-855F6F5E5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9573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A559A-5BE3-49FC-AA1A-D94A2BFD3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26EBB3-C6DC-43F7-A957-A535E3EE5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8E203E-51AC-4FB4-8BF0-6862D0D486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B8987C7-3BA5-4C46-9C4E-53F67A9D89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B27C-1B11-40D3-B079-3DC76F0C96C4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790A56-3F5B-40B5-912A-B191BC88F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7153BA-94E0-4EA9-8282-A2D6866A6E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972BA-55BC-47FC-99DC-855F6F5E5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3492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1958A-6E22-46A5-8C9A-EB59CF727C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783706-EABE-41CB-B3F1-038331B0F23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24571-267F-45B7-886E-34959BDB79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6651F43-600E-4254-81D4-C735D25E0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3B27C-1B11-40D3-B079-3DC76F0C96C4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B7076EB-F8E8-4F50-9F07-14DB0DB7E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0D986B-7B21-4A66-95F1-BEA5BFCA3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2972BA-55BC-47FC-99DC-855F6F5E5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229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5153FF1-959F-47E9-8011-ADB05CFFA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562B20-58FC-4C49-87BB-C2BFC921CF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C133E-8ECD-4226-B663-FC2005F36EF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3B27C-1B11-40D3-B079-3DC76F0C96C4}" type="datetimeFigureOut">
              <a:rPr lang="en-US" smtClean="0"/>
              <a:t>7/16/2020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6E6FFD-310E-473D-9944-C432365082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3E03FB-B0E3-4B7B-AEBB-8449A2A8436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2972BA-55BC-47FC-99DC-855F6F5E507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62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yecac.ky.gov/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327232" y="1199998"/>
            <a:ext cx="95032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Mission</a:t>
            </a:r>
            <a:endParaRPr kumimoji="0" lang="en-US" sz="3200" b="1" i="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6219" y="3639127"/>
            <a:ext cx="3431073" cy="342669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005840" y="2967335"/>
            <a:ext cx="882462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/>
              <a:t>Provide leadership and direction for the Commonwealth by</a:t>
            </a:r>
          </a:p>
          <a:p>
            <a:r>
              <a:rPr lang="en-US" sz="2400" dirty="0"/>
              <a:t>providing a comprehensive and sustainable prenatal to age five</a:t>
            </a:r>
          </a:p>
          <a:p>
            <a:r>
              <a:rPr lang="en-US" sz="2400" dirty="0"/>
              <a:t>system that will ensure a strong foundation for all children.</a:t>
            </a:r>
          </a:p>
        </p:txBody>
      </p:sp>
    </p:spTree>
    <p:extLst>
      <p:ext uri="{BB962C8B-B14F-4D97-AF65-F5344CB8AC3E}">
        <p14:creationId xmlns:p14="http://schemas.microsoft.com/office/powerpoint/2010/main" val="4254893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175056"/>
            <a:ext cx="12192000" cy="682944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718300"/>
            <a:ext cx="12192000" cy="635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3"/>
          <p:cNvSpPr txBox="1">
            <a:spLocks/>
          </p:cNvSpPr>
          <p:nvPr/>
        </p:nvSpPr>
        <p:spPr bwMode="auto">
          <a:xfrm>
            <a:off x="190953" y="999373"/>
            <a:ext cx="11686308" cy="486287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marL="285750">
              <a:spcBef>
                <a:spcPct val="0"/>
              </a:spcBef>
              <a:buNone/>
              <a:defRPr/>
            </a:pPr>
            <a:r>
              <a:rPr lang="pt-BR" altLang="en-US" sz="24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Preschoo</a:t>
            </a:r>
            <a:r>
              <a:rPr lang="pt-BR" altLang="en-US" sz="2400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 </a:t>
            </a:r>
            <a:r>
              <a:rPr lang="pt-BR" altLang="en-US" sz="24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Development</a:t>
            </a:r>
            <a:r>
              <a:rPr lang="pt-BR" altLang="en-US" sz="2400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altLang="en-US" sz="24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</a:t>
            </a:r>
            <a:r>
              <a:rPr lang="pt-BR" altLang="en-US" sz="2400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r>
              <a:rPr lang="pt-BR" altLang="en-US" sz="2400" i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Planning Year</a:t>
            </a:r>
          </a:p>
          <a:p>
            <a:pPr marL="1371600" lvl="1" indent="-3429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t-BR" alt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Grants issued in 2019 by United States Administration for Children and Families</a:t>
            </a:r>
          </a:p>
          <a:p>
            <a:pPr marL="1371600" lvl="1" indent="-3429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pt-BR" alt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Goal was to help states complete planning exercises to focus systems building</a:t>
            </a:r>
          </a:p>
          <a:p>
            <a:pPr marL="285750">
              <a:spcBef>
                <a:spcPct val="0"/>
              </a:spcBef>
              <a:buNone/>
              <a:defRPr/>
            </a:pPr>
            <a:endParaRPr lang="pt-BR" altLang="en-US" sz="2400" dirty="0">
              <a:solidFill>
                <a:prstClr val="black"/>
              </a:solidFill>
              <a:latin typeface="+mn-lt"/>
            </a:endParaRPr>
          </a:p>
          <a:p>
            <a:pPr marL="628650" indent="-342900">
              <a:spcBef>
                <a:spcPct val="0"/>
              </a:spcBef>
              <a:defRPr/>
            </a:pPr>
            <a:r>
              <a:rPr lang="pt-BR" alt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What does building an early childhood system </a:t>
            </a:r>
            <a:r>
              <a:rPr lang="pt-BR" alt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mean</a:t>
            </a:r>
            <a:r>
              <a:rPr lang="pt-BR" altLang="en-U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1371600" lvl="1" indent="-3429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Blended funding streams</a:t>
            </a:r>
          </a:p>
          <a:p>
            <a:pPr marL="1371600" lvl="1" indent="-3429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Visionary leadership</a:t>
            </a:r>
          </a:p>
          <a:p>
            <a:pPr marL="1371600" lvl="1" indent="-3429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Feedback communication loops</a:t>
            </a:r>
          </a:p>
          <a:p>
            <a:pPr marL="1371600" lvl="1" indent="-3429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Information systems </a:t>
            </a:r>
          </a:p>
          <a:p>
            <a:pPr marL="1371600" lvl="1" indent="-3429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Interconnected management </a:t>
            </a:r>
          </a:p>
          <a:p>
            <a:pPr marL="1371600" lvl="1" indent="-3429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Infrastructure </a:t>
            </a:r>
          </a:p>
          <a:p>
            <a:pPr marL="1371600" lvl="1" indent="-3429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Adaptability </a:t>
            </a:r>
          </a:p>
          <a:p>
            <a:pPr marL="1371600" lvl="1" indent="-342900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n-US" altLang="en-US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Accountability</a:t>
            </a:r>
            <a:endParaRPr lang="pt-BR" altLang="en-US" sz="20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>
              <a:spcBef>
                <a:spcPct val="0"/>
              </a:spcBef>
              <a:buNone/>
              <a:defRPr/>
            </a:pPr>
            <a:endParaRPr lang="pt-BR" altLang="en-US" sz="2400" dirty="0">
              <a:solidFill>
                <a:prstClr val="black"/>
              </a:solidFill>
              <a:latin typeface="+mn-lt"/>
            </a:endParaRPr>
          </a:p>
          <a:p>
            <a:pPr lvl="1" indent="0">
              <a:spcBef>
                <a:spcPct val="0"/>
              </a:spcBef>
              <a:buNone/>
              <a:defRPr/>
            </a:pPr>
            <a:endParaRPr kumimoji="0" lang="pt-BR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MS PGothic" charset="-128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90953" y="27823"/>
            <a:ext cx="1035102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Early Childhood Systems Building</a:t>
            </a:r>
            <a:endParaRPr kumimoji="0" lang="en-US" altLang="en-US" sz="36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Arial" panose="020B0604020202020204" pitchFamily="34" charset="0"/>
              <a:ea typeface="Arial Black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3F18789-2346-45F5-9503-1BD9E910F9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49542" y="3075092"/>
            <a:ext cx="5015389" cy="30999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4716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flipV="1">
            <a:off x="0" y="6354618"/>
            <a:ext cx="12192000" cy="503382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 flipV="1">
            <a:off x="0" y="6687127"/>
            <a:ext cx="12192000" cy="83128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190953" y="27823"/>
            <a:ext cx="103510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Major Lessons</a:t>
            </a: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uLnTx/>
              <a:uFillTx/>
              <a:latin typeface="Arial" panose="020B0604020202020204" pitchFamily="34" charset="0"/>
              <a:ea typeface="Arial Black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736216C0-082A-403E-A63C-D49B2151F02C}"/>
              </a:ext>
            </a:extLst>
          </p:cNvPr>
          <p:cNvSpPr txBox="1">
            <a:spLocks/>
          </p:cNvSpPr>
          <p:nvPr/>
        </p:nvSpPr>
        <p:spPr bwMode="auto">
          <a:xfrm>
            <a:off x="190953" y="749991"/>
            <a:ext cx="11686308" cy="621708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marL="285750">
              <a:spcBef>
                <a:spcPct val="0"/>
              </a:spcBef>
              <a:buNone/>
              <a:defRPr/>
            </a:pPr>
            <a:endParaRPr lang="pt-BR" altLang="en-US" sz="2400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>
              <a:spcBef>
                <a:spcPct val="0"/>
              </a:spcBef>
              <a:buNone/>
              <a:defRPr/>
            </a:pPr>
            <a:r>
              <a:rPr lang="pt-BR" alt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Focus</a:t>
            </a:r>
          </a:p>
          <a:p>
            <a:pPr marL="285750">
              <a:spcBef>
                <a:spcPct val="0"/>
              </a:spcBef>
              <a:buNone/>
              <a:defRPr/>
            </a:pPr>
            <a:r>
              <a:rPr lang="pt-BR" altLang="en-US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There are a lot of steps that we could take—what shoud we focus on now?</a:t>
            </a:r>
          </a:p>
          <a:p>
            <a:pPr marL="285750">
              <a:spcBef>
                <a:spcPct val="0"/>
              </a:spcBef>
              <a:buNone/>
              <a:defRPr/>
            </a:pPr>
            <a:r>
              <a:rPr lang="pt-BR" altLang="en-US" sz="2400" b="1" noProof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Efficiency</a:t>
            </a:r>
          </a:p>
          <a:p>
            <a:pPr marL="285750">
              <a:spcBef>
                <a:spcPct val="0"/>
              </a:spcBef>
              <a:buNone/>
              <a:defRPr/>
            </a:pPr>
            <a:r>
              <a:rPr lang="pt-BR" altLang="en-US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do we reduce duplication and use resources in more efficient ways?</a:t>
            </a:r>
            <a:endParaRPr lang="pt-BR" altLang="en-US" sz="2000" i="1" noProof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>
              <a:spcBef>
                <a:spcPct val="0"/>
              </a:spcBef>
              <a:buNone/>
              <a:defRPr/>
            </a:pPr>
            <a:r>
              <a:rPr lang="pt-BR" alt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Accountability</a:t>
            </a:r>
          </a:p>
          <a:p>
            <a:pPr marL="285750">
              <a:spcBef>
                <a:spcPct val="0"/>
              </a:spcBef>
              <a:buNone/>
              <a:defRPr/>
            </a:pPr>
            <a:r>
              <a:rPr lang="pt-BR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How might we unite stakeholders to ensure children are on track before they enter kindergarten in every community</a:t>
            </a:r>
            <a:r>
              <a:rPr lang="pt-BR" altLang="en-US" sz="24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marL="285750">
              <a:spcBef>
                <a:spcPct val="0"/>
              </a:spcBef>
              <a:buNone/>
              <a:defRPr/>
            </a:pPr>
            <a:r>
              <a:rPr lang="pt-BR" alt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Capacity</a:t>
            </a:r>
          </a:p>
          <a:p>
            <a:pPr marL="285750">
              <a:spcBef>
                <a:spcPct val="0"/>
              </a:spcBef>
              <a:buNone/>
              <a:defRPr/>
            </a:pPr>
            <a:r>
              <a:rPr lang="pt-BR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How do we build cross-sector systems to </a:t>
            </a:r>
            <a:r>
              <a:rPr lang="en-US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increase coordination and support?</a:t>
            </a:r>
            <a:endParaRPr lang="pt-BR" altLang="en-US" sz="20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>
              <a:spcBef>
                <a:spcPct val="0"/>
              </a:spcBef>
              <a:buNone/>
              <a:defRPr/>
            </a:pPr>
            <a:r>
              <a:rPr lang="pt-BR" alt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Sustainability</a:t>
            </a:r>
          </a:p>
          <a:p>
            <a:pPr marL="285750">
              <a:spcBef>
                <a:spcPct val="0"/>
              </a:spcBef>
              <a:buNone/>
              <a:defRPr/>
            </a:pPr>
            <a:r>
              <a:rPr lang="pt-BR" altLang="en-US" sz="2000" i="1" dirty="0">
                <a:latin typeface="Arial" panose="020B0604020202020204" pitchFamily="34" charset="0"/>
                <a:cs typeface="Arial" panose="020B0604020202020204" pitchFamily="34" charset="0"/>
              </a:rPr>
              <a:t>How do we ensure the system will last?</a:t>
            </a:r>
          </a:p>
          <a:p>
            <a:pPr marL="285750">
              <a:spcBef>
                <a:spcPct val="0"/>
              </a:spcBef>
              <a:buNone/>
              <a:defRPr/>
            </a:pPr>
            <a:r>
              <a:rPr lang="pt-BR" altLang="en-U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Service</a:t>
            </a:r>
          </a:p>
          <a:p>
            <a:pPr marL="285750">
              <a:spcBef>
                <a:spcPct val="0"/>
              </a:spcBef>
              <a:buNone/>
              <a:defRPr/>
            </a:pPr>
            <a:r>
              <a:rPr lang="en-US" altLang="en-US" sz="2000" i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How can we ensure the system responds to the needs of families with young children? </a:t>
            </a:r>
            <a:endParaRPr lang="pt-BR" altLang="en-US" sz="2000" i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371600" lvl="1" indent="-342900">
              <a:spcBef>
                <a:spcPct val="0"/>
              </a:spcBef>
              <a:defRPr/>
            </a:pPr>
            <a:endParaRPr lang="pt-BR" altLang="en-US" sz="2400" dirty="0">
              <a:solidFill>
                <a:prstClr val="black"/>
              </a:solidFill>
              <a:latin typeface="+mj-lt"/>
            </a:endParaRPr>
          </a:p>
          <a:p>
            <a:pPr marL="285750">
              <a:spcBef>
                <a:spcPct val="0"/>
              </a:spcBef>
              <a:buNone/>
              <a:defRPr/>
            </a:pPr>
            <a:endParaRPr lang="pt-BR" altLang="en-US" sz="2400" dirty="0">
              <a:solidFill>
                <a:prstClr val="black"/>
              </a:solidFill>
              <a:latin typeface="+mj-lt"/>
            </a:endParaRPr>
          </a:p>
          <a:p>
            <a:pPr marL="285750">
              <a:spcBef>
                <a:spcPct val="0"/>
              </a:spcBef>
              <a:buNone/>
              <a:defRPr/>
            </a:pPr>
            <a:endParaRPr lang="pt-BR" altLang="en-US" sz="2400" dirty="0">
              <a:solidFill>
                <a:prstClr val="black"/>
              </a:solidFill>
              <a:latin typeface="+mn-lt"/>
            </a:endParaRPr>
          </a:p>
          <a:p>
            <a:pPr lvl="1" indent="0">
              <a:spcBef>
                <a:spcPct val="0"/>
              </a:spcBef>
              <a:buNone/>
              <a:defRPr/>
            </a:pPr>
            <a:endParaRPr kumimoji="0" lang="pt-BR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MS PGothic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86400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236706"/>
            <a:ext cx="12192000" cy="621294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718300"/>
            <a:ext cx="12192000" cy="635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3"/>
          <p:cNvSpPr txBox="1">
            <a:spLocks/>
          </p:cNvSpPr>
          <p:nvPr/>
        </p:nvSpPr>
        <p:spPr bwMode="auto">
          <a:xfrm>
            <a:off x="190952" y="999373"/>
            <a:ext cx="11249207" cy="852541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lvl="1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0">
              <a:buNone/>
            </a:pP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1" indent="0">
              <a:buNone/>
            </a:pP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Next Steps</a:t>
            </a:r>
          </a:p>
          <a:p>
            <a:pPr lvl="1" indent="0">
              <a:buNone/>
            </a:pPr>
            <a:endParaRPr lang="en-US" sz="2000" dirty="0"/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High quality early childhood education is a critical component of K-12 success</a:t>
            </a:r>
          </a:p>
          <a:p>
            <a:pPr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Focus must be on outcomes </a:t>
            </a:r>
            <a:r>
              <a:rPr lang="en-US" sz="2400" i="1" dirty="0">
                <a:latin typeface="Arial" panose="020B0604020202020204" pitchFamily="34" charset="0"/>
                <a:cs typeface="Arial" panose="020B0604020202020204" pitchFamily="34" charset="0"/>
              </a:rPr>
              <a:t>and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shared accountability at the state and local level</a:t>
            </a:r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0953" y="27823"/>
            <a:ext cx="103510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uLnTx/>
              <a:uFillTx/>
              <a:latin typeface="Arial" panose="020B0604020202020204" pitchFamily="34" charset="0"/>
              <a:ea typeface="Arial Black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6634350-C6AD-4132-9C74-9035626FCB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44111" y="392515"/>
            <a:ext cx="7270556" cy="2878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3944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236706"/>
            <a:ext cx="12192000" cy="621294"/>
          </a:xfrm>
          <a:prstGeom prst="rect">
            <a:avLst/>
          </a:prstGeom>
          <a:solidFill>
            <a:srgbClr val="002060"/>
          </a:solidFill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6718300"/>
            <a:ext cx="12192000" cy="635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extBox 3"/>
          <p:cNvSpPr txBox="1">
            <a:spLocks/>
          </p:cNvSpPr>
          <p:nvPr/>
        </p:nvSpPr>
        <p:spPr bwMode="auto">
          <a:xfrm>
            <a:off x="190952" y="999373"/>
            <a:ext cx="11249207" cy="7380482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algn="ctr">
              <a:buNone/>
            </a:pPr>
            <a:r>
              <a:rPr lang="en-US" alt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Kentucky Governor’s Office of Early Childhood </a:t>
            </a:r>
          </a:p>
          <a:p>
            <a:pPr algn="ctr">
              <a:buNone/>
            </a:pPr>
            <a:r>
              <a:rPr lang="en-US" altLang="en-US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Priorities </a:t>
            </a:r>
            <a:endParaRPr lang="en-US" altLang="en-US" sz="2400" b="1" dirty="0">
              <a:solidFill>
                <a:srgbClr val="002060"/>
              </a:solidFill>
              <a:latin typeface="Arial" panose="020B0604020202020204" pitchFamily="34" charset="0"/>
              <a:ea typeface="Arial Black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 #1:  </a:t>
            </a:r>
          </a:p>
          <a:p>
            <a:pPr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Unification and Accountability of the Early Childhood System</a:t>
            </a:r>
          </a:p>
          <a:p>
            <a:pPr algn="ctr"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None/>
            </a:pPr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Priority #2:  </a:t>
            </a:r>
          </a:p>
          <a:p>
            <a:pPr algn="ctr"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Strengthening and Cultivating Strategic Partnerships</a:t>
            </a:r>
          </a:p>
          <a:p>
            <a:pPr>
              <a:buNone/>
            </a:pPr>
            <a:endParaRPr lang="en-US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U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0" name="Rectangle 9"/>
          <p:cNvSpPr/>
          <p:nvPr/>
        </p:nvSpPr>
        <p:spPr>
          <a:xfrm>
            <a:off x="190953" y="27823"/>
            <a:ext cx="1035102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40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uLnTx/>
              <a:uFillTx/>
              <a:latin typeface="Arial" panose="020B0604020202020204" pitchFamily="34" charset="0"/>
              <a:ea typeface="Arial Black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5130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6652" y="0"/>
            <a:ext cx="4755292" cy="4749196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41811" y="4989327"/>
            <a:ext cx="5571606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Amy L. Neal 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Executive Director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amy.neal@ky.gov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502.782.0204</a:t>
            </a:r>
          </a:p>
          <a:p>
            <a:pPr algn="ct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76291" y="5604880"/>
            <a:ext cx="46551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www.kyecac.ky.gov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93393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Widescreen</PresentationFormat>
  <Paragraphs>80</Paragraphs>
  <Slides>6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Helen Carroll</dc:creator>
  <cp:lastModifiedBy>Helen Carroll</cp:lastModifiedBy>
  <cp:revision>1</cp:revision>
  <dcterms:created xsi:type="dcterms:W3CDTF">2020-07-16T15:56:04Z</dcterms:created>
  <dcterms:modified xsi:type="dcterms:W3CDTF">2020-07-16T15:56:57Z</dcterms:modified>
</cp:coreProperties>
</file>