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71" r:id="rId8"/>
    <p:sldId id="272" r:id="rId9"/>
    <p:sldId id="273" r:id="rId10"/>
    <p:sldId id="274" r:id="rId11"/>
    <p:sldId id="275" r:id="rId12"/>
    <p:sldId id="267" r:id="rId13"/>
    <p:sldId id="268" r:id="rId14"/>
    <p:sldId id="276"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FB3"/>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5B59-23E0-499A-BB54-39688089FB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0B87A5-AE69-4C52-B1CD-F49C19103C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63A2FF-3516-4DE9-B3EA-D3D70B7AAB06}"/>
              </a:ext>
            </a:extLst>
          </p:cNvPr>
          <p:cNvSpPr>
            <a:spLocks noGrp="1"/>
          </p:cNvSpPr>
          <p:nvPr>
            <p:ph type="dt" sz="half" idx="10"/>
          </p:nvPr>
        </p:nvSpPr>
        <p:spPr/>
        <p:txBody>
          <a:bodyPr/>
          <a:lstStyle/>
          <a:p>
            <a:fld id="{6B75EB73-A09F-4E67-BA8F-ADD74CCD328D}" type="datetimeFigureOut">
              <a:rPr lang="en-US" smtClean="0"/>
              <a:t>1/12/2020</a:t>
            </a:fld>
            <a:endParaRPr lang="en-US"/>
          </a:p>
        </p:txBody>
      </p:sp>
      <p:sp>
        <p:nvSpPr>
          <p:cNvPr id="5" name="Footer Placeholder 4">
            <a:extLst>
              <a:ext uri="{FF2B5EF4-FFF2-40B4-BE49-F238E27FC236}">
                <a16:creationId xmlns:a16="http://schemas.microsoft.com/office/drawing/2014/main" id="{F99C4411-D447-4AFD-A402-121DEF4F8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29FCD-C4C7-408A-9FB7-EFB19BC30012}"/>
              </a:ext>
            </a:extLst>
          </p:cNvPr>
          <p:cNvSpPr>
            <a:spLocks noGrp="1"/>
          </p:cNvSpPr>
          <p:nvPr>
            <p:ph type="sldNum" sz="quarter" idx="12"/>
          </p:nvPr>
        </p:nvSpPr>
        <p:spPr/>
        <p:txBody>
          <a:bodyPr/>
          <a:lstStyle/>
          <a:p>
            <a:fld id="{A3B51C49-0B5D-4BD4-9C24-94D69D0F2A77}" type="slidenum">
              <a:rPr lang="en-US" smtClean="0"/>
              <a:t>‹#›</a:t>
            </a:fld>
            <a:endParaRPr lang="en-US"/>
          </a:p>
        </p:txBody>
      </p:sp>
    </p:spTree>
    <p:extLst>
      <p:ext uri="{BB962C8B-B14F-4D97-AF65-F5344CB8AC3E}">
        <p14:creationId xmlns:p14="http://schemas.microsoft.com/office/powerpoint/2010/main" val="828566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6A7D-7F65-4A6B-B3BD-E67DD94B5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4A90A1-8B02-4327-A93D-2FBAA859A8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920A4-BFEB-4ED2-94C9-1331E42C0A90}"/>
              </a:ext>
            </a:extLst>
          </p:cNvPr>
          <p:cNvSpPr>
            <a:spLocks noGrp="1"/>
          </p:cNvSpPr>
          <p:nvPr>
            <p:ph type="dt" sz="half" idx="10"/>
          </p:nvPr>
        </p:nvSpPr>
        <p:spPr/>
        <p:txBody>
          <a:bodyPr/>
          <a:lstStyle/>
          <a:p>
            <a:fld id="{6B75EB73-A09F-4E67-BA8F-ADD74CCD328D}" type="datetimeFigureOut">
              <a:rPr lang="en-US" smtClean="0"/>
              <a:t>1/12/2020</a:t>
            </a:fld>
            <a:endParaRPr lang="en-US"/>
          </a:p>
        </p:txBody>
      </p:sp>
      <p:sp>
        <p:nvSpPr>
          <p:cNvPr id="5" name="Footer Placeholder 4">
            <a:extLst>
              <a:ext uri="{FF2B5EF4-FFF2-40B4-BE49-F238E27FC236}">
                <a16:creationId xmlns:a16="http://schemas.microsoft.com/office/drawing/2014/main" id="{A31287AF-EB7C-4422-BE92-5B30548DB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FB0F8-FC14-496D-B3B9-5B6BCE970B2A}"/>
              </a:ext>
            </a:extLst>
          </p:cNvPr>
          <p:cNvSpPr>
            <a:spLocks noGrp="1"/>
          </p:cNvSpPr>
          <p:nvPr>
            <p:ph type="sldNum" sz="quarter" idx="12"/>
          </p:nvPr>
        </p:nvSpPr>
        <p:spPr/>
        <p:txBody>
          <a:bodyPr/>
          <a:lstStyle/>
          <a:p>
            <a:fld id="{A3B51C49-0B5D-4BD4-9C24-94D69D0F2A77}" type="slidenum">
              <a:rPr lang="en-US" smtClean="0"/>
              <a:t>‹#›</a:t>
            </a:fld>
            <a:endParaRPr lang="en-US"/>
          </a:p>
        </p:txBody>
      </p:sp>
    </p:spTree>
    <p:extLst>
      <p:ext uri="{BB962C8B-B14F-4D97-AF65-F5344CB8AC3E}">
        <p14:creationId xmlns:p14="http://schemas.microsoft.com/office/powerpoint/2010/main" val="53733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ABBEA8-B612-4AB8-A5A6-DCC334B07B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EB346E-92D8-4F9D-9344-1CB180D111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55990-F786-45B1-8927-314DABC09AA6}"/>
              </a:ext>
            </a:extLst>
          </p:cNvPr>
          <p:cNvSpPr>
            <a:spLocks noGrp="1"/>
          </p:cNvSpPr>
          <p:nvPr>
            <p:ph type="dt" sz="half" idx="10"/>
          </p:nvPr>
        </p:nvSpPr>
        <p:spPr/>
        <p:txBody>
          <a:bodyPr/>
          <a:lstStyle/>
          <a:p>
            <a:fld id="{6B75EB73-A09F-4E67-BA8F-ADD74CCD328D}" type="datetimeFigureOut">
              <a:rPr lang="en-US" smtClean="0"/>
              <a:t>1/12/2020</a:t>
            </a:fld>
            <a:endParaRPr lang="en-US"/>
          </a:p>
        </p:txBody>
      </p:sp>
      <p:sp>
        <p:nvSpPr>
          <p:cNvPr id="5" name="Footer Placeholder 4">
            <a:extLst>
              <a:ext uri="{FF2B5EF4-FFF2-40B4-BE49-F238E27FC236}">
                <a16:creationId xmlns:a16="http://schemas.microsoft.com/office/drawing/2014/main" id="{B218D21E-79D7-45B6-A42C-DCF2A8147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09950-157E-4A1C-9669-EFC152D18313}"/>
              </a:ext>
            </a:extLst>
          </p:cNvPr>
          <p:cNvSpPr>
            <a:spLocks noGrp="1"/>
          </p:cNvSpPr>
          <p:nvPr>
            <p:ph type="sldNum" sz="quarter" idx="12"/>
          </p:nvPr>
        </p:nvSpPr>
        <p:spPr/>
        <p:txBody>
          <a:bodyPr/>
          <a:lstStyle/>
          <a:p>
            <a:fld id="{A3B51C49-0B5D-4BD4-9C24-94D69D0F2A77}" type="slidenum">
              <a:rPr lang="en-US" smtClean="0"/>
              <a:t>‹#›</a:t>
            </a:fld>
            <a:endParaRPr lang="en-US"/>
          </a:p>
        </p:txBody>
      </p:sp>
    </p:spTree>
    <p:extLst>
      <p:ext uri="{BB962C8B-B14F-4D97-AF65-F5344CB8AC3E}">
        <p14:creationId xmlns:p14="http://schemas.microsoft.com/office/powerpoint/2010/main" val="316439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F050-3988-4B9D-96F1-7EF6DAA889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567E4-3524-46D1-BDFE-5CEAF8A8A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E9CF5-963B-4398-8388-AE83BD8F2265}"/>
              </a:ext>
            </a:extLst>
          </p:cNvPr>
          <p:cNvSpPr>
            <a:spLocks noGrp="1"/>
          </p:cNvSpPr>
          <p:nvPr>
            <p:ph type="dt" sz="half" idx="10"/>
          </p:nvPr>
        </p:nvSpPr>
        <p:spPr/>
        <p:txBody>
          <a:bodyPr/>
          <a:lstStyle/>
          <a:p>
            <a:fld id="{6B75EB73-A09F-4E67-BA8F-ADD74CCD328D}" type="datetimeFigureOut">
              <a:rPr lang="en-US" smtClean="0"/>
              <a:t>1/12/2020</a:t>
            </a:fld>
            <a:endParaRPr lang="en-US"/>
          </a:p>
        </p:txBody>
      </p:sp>
      <p:sp>
        <p:nvSpPr>
          <p:cNvPr id="5" name="Footer Placeholder 4">
            <a:extLst>
              <a:ext uri="{FF2B5EF4-FFF2-40B4-BE49-F238E27FC236}">
                <a16:creationId xmlns:a16="http://schemas.microsoft.com/office/drawing/2014/main" id="{CB1DF544-3120-4B21-8B4A-07505B1DA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6E30E-34C8-45F5-A2B1-DAF6094D219B}"/>
              </a:ext>
            </a:extLst>
          </p:cNvPr>
          <p:cNvSpPr>
            <a:spLocks noGrp="1"/>
          </p:cNvSpPr>
          <p:nvPr>
            <p:ph type="sldNum" sz="quarter" idx="12"/>
          </p:nvPr>
        </p:nvSpPr>
        <p:spPr/>
        <p:txBody>
          <a:bodyPr/>
          <a:lstStyle/>
          <a:p>
            <a:fld id="{A3B51C49-0B5D-4BD4-9C24-94D69D0F2A77}" type="slidenum">
              <a:rPr lang="en-US" smtClean="0"/>
              <a:t>‹#›</a:t>
            </a:fld>
            <a:endParaRPr lang="en-US"/>
          </a:p>
        </p:txBody>
      </p:sp>
    </p:spTree>
    <p:extLst>
      <p:ext uri="{BB962C8B-B14F-4D97-AF65-F5344CB8AC3E}">
        <p14:creationId xmlns:p14="http://schemas.microsoft.com/office/powerpoint/2010/main" val="222232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F148-D413-495F-A08F-40B9F5DD23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5F4747-8417-4680-9011-5C1F06BD64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FB4370-9C93-4B1A-A49B-87B786F0E38D}"/>
              </a:ext>
            </a:extLst>
          </p:cNvPr>
          <p:cNvSpPr>
            <a:spLocks noGrp="1"/>
          </p:cNvSpPr>
          <p:nvPr>
            <p:ph type="dt" sz="half" idx="10"/>
          </p:nvPr>
        </p:nvSpPr>
        <p:spPr/>
        <p:txBody>
          <a:bodyPr/>
          <a:lstStyle/>
          <a:p>
            <a:fld id="{6B75EB73-A09F-4E67-BA8F-ADD74CCD328D}" type="datetimeFigureOut">
              <a:rPr lang="en-US" smtClean="0"/>
              <a:t>1/12/2020</a:t>
            </a:fld>
            <a:endParaRPr lang="en-US"/>
          </a:p>
        </p:txBody>
      </p:sp>
      <p:sp>
        <p:nvSpPr>
          <p:cNvPr id="5" name="Footer Placeholder 4">
            <a:extLst>
              <a:ext uri="{FF2B5EF4-FFF2-40B4-BE49-F238E27FC236}">
                <a16:creationId xmlns:a16="http://schemas.microsoft.com/office/drawing/2014/main" id="{4B10FF5F-08E0-43FF-A1AB-76D9E0E26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252A0-DC81-4DED-8F5C-BC50D81966C9}"/>
              </a:ext>
            </a:extLst>
          </p:cNvPr>
          <p:cNvSpPr>
            <a:spLocks noGrp="1"/>
          </p:cNvSpPr>
          <p:nvPr>
            <p:ph type="sldNum" sz="quarter" idx="12"/>
          </p:nvPr>
        </p:nvSpPr>
        <p:spPr/>
        <p:txBody>
          <a:bodyPr/>
          <a:lstStyle/>
          <a:p>
            <a:fld id="{A3B51C49-0B5D-4BD4-9C24-94D69D0F2A77}" type="slidenum">
              <a:rPr lang="en-US" smtClean="0"/>
              <a:t>‹#›</a:t>
            </a:fld>
            <a:endParaRPr lang="en-US"/>
          </a:p>
        </p:txBody>
      </p:sp>
    </p:spTree>
    <p:extLst>
      <p:ext uri="{BB962C8B-B14F-4D97-AF65-F5344CB8AC3E}">
        <p14:creationId xmlns:p14="http://schemas.microsoft.com/office/powerpoint/2010/main" val="149964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8002-2FE9-49C7-9096-6A037DB1E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9E0803-FAAC-41B1-AD0C-BF25E9C2D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DD9B7F-0B68-4786-BE98-8E28B5C162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6D167E-B9FA-4D3F-8BCA-479D9552FB52}"/>
              </a:ext>
            </a:extLst>
          </p:cNvPr>
          <p:cNvSpPr>
            <a:spLocks noGrp="1"/>
          </p:cNvSpPr>
          <p:nvPr>
            <p:ph type="dt" sz="half" idx="10"/>
          </p:nvPr>
        </p:nvSpPr>
        <p:spPr/>
        <p:txBody>
          <a:bodyPr/>
          <a:lstStyle/>
          <a:p>
            <a:fld id="{6B75EB73-A09F-4E67-BA8F-ADD74CCD328D}" type="datetimeFigureOut">
              <a:rPr lang="en-US" smtClean="0"/>
              <a:t>1/12/2020</a:t>
            </a:fld>
            <a:endParaRPr lang="en-US"/>
          </a:p>
        </p:txBody>
      </p:sp>
      <p:sp>
        <p:nvSpPr>
          <p:cNvPr id="6" name="Footer Placeholder 5">
            <a:extLst>
              <a:ext uri="{FF2B5EF4-FFF2-40B4-BE49-F238E27FC236}">
                <a16:creationId xmlns:a16="http://schemas.microsoft.com/office/drawing/2014/main" id="{DC029C7E-809A-4E3D-AFDD-A566ABBB98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75EC6-2622-4A62-938E-0F25082D44F8}"/>
              </a:ext>
            </a:extLst>
          </p:cNvPr>
          <p:cNvSpPr>
            <a:spLocks noGrp="1"/>
          </p:cNvSpPr>
          <p:nvPr>
            <p:ph type="sldNum" sz="quarter" idx="12"/>
          </p:nvPr>
        </p:nvSpPr>
        <p:spPr/>
        <p:txBody>
          <a:bodyPr/>
          <a:lstStyle/>
          <a:p>
            <a:fld id="{A3B51C49-0B5D-4BD4-9C24-94D69D0F2A77}" type="slidenum">
              <a:rPr lang="en-US" smtClean="0"/>
              <a:t>‹#›</a:t>
            </a:fld>
            <a:endParaRPr lang="en-US"/>
          </a:p>
        </p:txBody>
      </p:sp>
    </p:spTree>
    <p:extLst>
      <p:ext uri="{BB962C8B-B14F-4D97-AF65-F5344CB8AC3E}">
        <p14:creationId xmlns:p14="http://schemas.microsoft.com/office/powerpoint/2010/main" val="358500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5A02-92C5-4EE8-8BDB-543F6E4AF8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C6E617-DA4D-4BA2-9D7F-ADDEAF9B71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F85049-B89D-44E7-BE08-CF6C7645F7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6008-D8A3-447B-AFF8-5A37C6DB7E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DB528F-1D71-440A-B861-2844EB2EC2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1D6B2F-82FA-47F7-A64E-4D7DC9A185E2}"/>
              </a:ext>
            </a:extLst>
          </p:cNvPr>
          <p:cNvSpPr>
            <a:spLocks noGrp="1"/>
          </p:cNvSpPr>
          <p:nvPr>
            <p:ph type="dt" sz="half" idx="10"/>
          </p:nvPr>
        </p:nvSpPr>
        <p:spPr/>
        <p:txBody>
          <a:bodyPr/>
          <a:lstStyle/>
          <a:p>
            <a:fld id="{6B75EB73-A09F-4E67-BA8F-ADD74CCD328D}" type="datetimeFigureOut">
              <a:rPr lang="en-US" smtClean="0"/>
              <a:t>1/12/2020</a:t>
            </a:fld>
            <a:endParaRPr lang="en-US"/>
          </a:p>
        </p:txBody>
      </p:sp>
      <p:sp>
        <p:nvSpPr>
          <p:cNvPr id="8" name="Footer Placeholder 7">
            <a:extLst>
              <a:ext uri="{FF2B5EF4-FFF2-40B4-BE49-F238E27FC236}">
                <a16:creationId xmlns:a16="http://schemas.microsoft.com/office/drawing/2014/main" id="{8211BA21-8A75-4CEF-B023-8E5A74535F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219B5E-FA63-4243-AE8B-6ECBBE130B85}"/>
              </a:ext>
            </a:extLst>
          </p:cNvPr>
          <p:cNvSpPr>
            <a:spLocks noGrp="1"/>
          </p:cNvSpPr>
          <p:nvPr>
            <p:ph type="sldNum" sz="quarter" idx="12"/>
          </p:nvPr>
        </p:nvSpPr>
        <p:spPr/>
        <p:txBody>
          <a:bodyPr/>
          <a:lstStyle/>
          <a:p>
            <a:fld id="{A3B51C49-0B5D-4BD4-9C24-94D69D0F2A77}" type="slidenum">
              <a:rPr lang="en-US" smtClean="0"/>
              <a:t>‹#›</a:t>
            </a:fld>
            <a:endParaRPr lang="en-US"/>
          </a:p>
        </p:txBody>
      </p:sp>
    </p:spTree>
    <p:extLst>
      <p:ext uri="{BB962C8B-B14F-4D97-AF65-F5344CB8AC3E}">
        <p14:creationId xmlns:p14="http://schemas.microsoft.com/office/powerpoint/2010/main" val="421907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53E5-56A3-42B2-A724-C127B24CC7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1842A8-61AD-488E-81E7-8A89B3B422A1}"/>
              </a:ext>
            </a:extLst>
          </p:cNvPr>
          <p:cNvSpPr>
            <a:spLocks noGrp="1"/>
          </p:cNvSpPr>
          <p:nvPr>
            <p:ph type="dt" sz="half" idx="10"/>
          </p:nvPr>
        </p:nvSpPr>
        <p:spPr/>
        <p:txBody>
          <a:bodyPr/>
          <a:lstStyle/>
          <a:p>
            <a:fld id="{6B75EB73-A09F-4E67-BA8F-ADD74CCD328D}" type="datetimeFigureOut">
              <a:rPr lang="en-US" smtClean="0"/>
              <a:t>1/12/2020</a:t>
            </a:fld>
            <a:endParaRPr lang="en-US"/>
          </a:p>
        </p:txBody>
      </p:sp>
      <p:sp>
        <p:nvSpPr>
          <p:cNvPr id="4" name="Footer Placeholder 3">
            <a:extLst>
              <a:ext uri="{FF2B5EF4-FFF2-40B4-BE49-F238E27FC236}">
                <a16:creationId xmlns:a16="http://schemas.microsoft.com/office/drawing/2014/main" id="{DA50913B-A59A-427B-958F-3A961C9D01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AB5003-D572-4D71-A023-F02347C18842}"/>
              </a:ext>
            </a:extLst>
          </p:cNvPr>
          <p:cNvSpPr>
            <a:spLocks noGrp="1"/>
          </p:cNvSpPr>
          <p:nvPr>
            <p:ph type="sldNum" sz="quarter" idx="12"/>
          </p:nvPr>
        </p:nvSpPr>
        <p:spPr/>
        <p:txBody>
          <a:bodyPr/>
          <a:lstStyle/>
          <a:p>
            <a:fld id="{A3B51C49-0B5D-4BD4-9C24-94D69D0F2A77}" type="slidenum">
              <a:rPr lang="en-US" smtClean="0"/>
              <a:t>‹#›</a:t>
            </a:fld>
            <a:endParaRPr lang="en-US"/>
          </a:p>
        </p:txBody>
      </p:sp>
    </p:spTree>
    <p:extLst>
      <p:ext uri="{BB962C8B-B14F-4D97-AF65-F5344CB8AC3E}">
        <p14:creationId xmlns:p14="http://schemas.microsoft.com/office/powerpoint/2010/main" val="298576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A5D9EA-C1EB-410C-B000-AD1D3081E4CA}"/>
              </a:ext>
            </a:extLst>
          </p:cNvPr>
          <p:cNvSpPr>
            <a:spLocks noGrp="1"/>
          </p:cNvSpPr>
          <p:nvPr>
            <p:ph type="dt" sz="half" idx="10"/>
          </p:nvPr>
        </p:nvSpPr>
        <p:spPr/>
        <p:txBody>
          <a:bodyPr/>
          <a:lstStyle/>
          <a:p>
            <a:fld id="{6B75EB73-A09F-4E67-BA8F-ADD74CCD328D}" type="datetimeFigureOut">
              <a:rPr lang="en-US" smtClean="0"/>
              <a:t>1/12/2020</a:t>
            </a:fld>
            <a:endParaRPr lang="en-US"/>
          </a:p>
        </p:txBody>
      </p:sp>
      <p:sp>
        <p:nvSpPr>
          <p:cNvPr id="3" name="Footer Placeholder 2">
            <a:extLst>
              <a:ext uri="{FF2B5EF4-FFF2-40B4-BE49-F238E27FC236}">
                <a16:creationId xmlns:a16="http://schemas.microsoft.com/office/drawing/2014/main" id="{544BEAEB-D3FE-4DC2-94F3-527F372A16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206C4B-E7D9-4112-8249-860CBABCDBB0}"/>
              </a:ext>
            </a:extLst>
          </p:cNvPr>
          <p:cNvSpPr>
            <a:spLocks noGrp="1"/>
          </p:cNvSpPr>
          <p:nvPr>
            <p:ph type="sldNum" sz="quarter" idx="12"/>
          </p:nvPr>
        </p:nvSpPr>
        <p:spPr/>
        <p:txBody>
          <a:bodyPr/>
          <a:lstStyle/>
          <a:p>
            <a:fld id="{A3B51C49-0B5D-4BD4-9C24-94D69D0F2A77}" type="slidenum">
              <a:rPr lang="en-US" smtClean="0"/>
              <a:t>‹#›</a:t>
            </a:fld>
            <a:endParaRPr lang="en-US"/>
          </a:p>
        </p:txBody>
      </p:sp>
    </p:spTree>
    <p:extLst>
      <p:ext uri="{BB962C8B-B14F-4D97-AF65-F5344CB8AC3E}">
        <p14:creationId xmlns:p14="http://schemas.microsoft.com/office/powerpoint/2010/main" val="155452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4345-5895-494F-B323-6A47E43802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25B1BD-0FCB-451B-A8C5-01FFD40416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FD41D7-353F-426A-ADBE-ED21168D4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4255D-8D5A-41BF-BD95-81BBA4FCE209}"/>
              </a:ext>
            </a:extLst>
          </p:cNvPr>
          <p:cNvSpPr>
            <a:spLocks noGrp="1"/>
          </p:cNvSpPr>
          <p:nvPr>
            <p:ph type="dt" sz="half" idx="10"/>
          </p:nvPr>
        </p:nvSpPr>
        <p:spPr/>
        <p:txBody>
          <a:bodyPr/>
          <a:lstStyle/>
          <a:p>
            <a:fld id="{6B75EB73-A09F-4E67-BA8F-ADD74CCD328D}" type="datetimeFigureOut">
              <a:rPr lang="en-US" smtClean="0"/>
              <a:t>1/12/2020</a:t>
            </a:fld>
            <a:endParaRPr lang="en-US"/>
          </a:p>
        </p:txBody>
      </p:sp>
      <p:sp>
        <p:nvSpPr>
          <p:cNvPr id="6" name="Footer Placeholder 5">
            <a:extLst>
              <a:ext uri="{FF2B5EF4-FFF2-40B4-BE49-F238E27FC236}">
                <a16:creationId xmlns:a16="http://schemas.microsoft.com/office/drawing/2014/main" id="{9B65E85B-2E94-4558-B6B7-0B1DC2CD7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3274D-ADAA-4307-AB3F-F5D748B2DD0E}"/>
              </a:ext>
            </a:extLst>
          </p:cNvPr>
          <p:cNvSpPr>
            <a:spLocks noGrp="1"/>
          </p:cNvSpPr>
          <p:nvPr>
            <p:ph type="sldNum" sz="quarter" idx="12"/>
          </p:nvPr>
        </p:nvSpPr>
        <p:spPr/>
        <p:txBody>
          <a:bodyPr/>
          <a:lstStyle/>
          <a:p>
            <a:fld id="{A3B51C49-0B5D-4BD4-9C24-94D69D0F2A77}" type="slidenum">
              <a:rPr lang="en-US" smtClean="0"/>
              <a:t>‹#›</a:t>
            </a:fld>
            <a:endParaRPr lang="en-US"/>
          </a:p>
        </p:txBody>
      </p:sp>
    </p:spTree>
    <p:extLst>
      <p:ext uri="{BB962C8B-B14F-4D97-AF65-F5344CB8AC3E}">
        <p14:creationId xmlns:p14="http://schemas.microsoft.com/office/powerpoint/2010/main" val="57764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8DE8-7FCC-4AC0-978D-A9A67D60C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8B1891-B48A-4882-8BDF-FCCD8340B3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CD189-7535-49DC-BF70-1F0AFDF06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99BED8-64FB-447A-9F2B-1FB3CDDE235E}"/>
              </a:ext>
            </a:extLst>
          </p:cNvPr>
          <p:cNvSpPr>
            <a:spLocks noGrp="1"/>
          </p:cNvSpPr>
          <p:nvPr>
            <p:ph type="dt" sz="half" idx="10"/>
          </p:nvPr>
        </p:nvSpPr>
        <p:spPr/>
        <p:txBody>
          <a:bodyPr/>
          <a:lstStyle/>
          <a:p>
            <a:fld id="{6B75EB73-A09F-4E67-BA8F-ADD74CCD328D}" type="datetimeFigureOut">
              <a:rPr lang="en-US" smtClean="0"/>
              <a:t>1/12/2020</a:t>
            </a:fld>
            <a:endParaRPr lang="en-US"/>
          </a:p>
        </p:txBody>
      </p:sp>
      <p:sp>
        <p:nvSpPr>
          <p:cNvPr id="6" name="Footer Placeholder 5">
            <a:extLst>
              <a:ext uri="{FF2B5EF4-FFF2-40B4-BE49-F238E27FC236}">
                <a16:creationId xmlns:a16="http://schemas.microsoft.com/office/drawing/2014/main" id="{F496E269-1012-4B12-B10A-E7FD9D112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FDBA4-3B33-480D-BBA7-D4DC51FDC9E3}"/>
              </a:ext>
            </a:extLst>
          </p:cNvPr>
          <p:cNvSpPr>
            <a:spLocks noGrp="1"/>
          </p:cNvSpPr>
          <p:nvPr>
            <p:ph type="sldNum" sz="quarter" idx="12"/>
          </p:nvPr>
        </p:nvSpPr>
        <p:spPr/>
        <p:txBody>
          <a:bodyPr/>
          <a:lstStyle/>
          <a:p>
            <a:fld id="{A3B51C49-0B5D-4BD4-9C24-94D69D0F2A77}" type="slidenum">
              <a:rPr lang="en-US" smtClean="0"/>
              <a:t>‹#›</a:t>
            </a:fld>
            <a:endParaRPr lang="en-US"/>
          </a:p>
        </p:txBody>
      </p:sp>
    </p:spTree>
    <p:extLst>
      <p:ext uri="{BB962C8B-B14F-4D97-AF65-F5344CB8AC3E}">
        <p14:creationId xmlns:p14="http://schemas.microsoft.com/office/powerpoint/2010/main" val="3958871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22AE28-D0D0-461C-9081-C7E6D0428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C39ACE-B415-4991-9620-32F2D19C1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FEF51-3ADF-40BE-8608-FBF9F7C35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5EB73-A09F-4E67-BA8F-ADD74CCD328D}" type="datetimeFigureOut">
              <a:rPr lang="en-US" smtClean="0"/>
              <a:t>1/12/2020</a:t>
            </a:fld>
            <a:endParaRPr lang="en-US"/>
          </a:p>
        </p:txBody>
      </p:sp>
      <p:sp>
        <p:nvSpPr>
          <p:cNvPr id="5" name="Footer Placeholder 4">
            <a:extLst>
              <a:ext uri="{FF2B5EF4-FFF2-40B4-BE49-F238E27FC236}">
                <a16:creationId xmlns:a16="http://schemas.microsoft.com/office/drawing/2014/main" id="{17B6382D-C3C6-4C4B-92CA-458CDDF71C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65B861-D988-4C67-BFF9-C5DD0AD79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51C49-0B5D-4BD4-9C24-94D69D0F2A77}" type="slidenum">
              <a:rPr lang="en-US" smtClean="0"/>
              <a:t>‹#›</a:t>
            </a:fld>
            <a:endParaRPr lang="en-US"/>
          </a:p>
        </p:txBody>
      </p:sp>
    </p:spTree>
    <p:extLst>
      <p:ext uri="{BB962C8B-B14F-4D97-AF65-F5344CB8AC3E}">
        <p14:creationId xmlns:p14="http://schemas.microsoft.com/office/powerpoint/2010/main" val="282603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10;&#10;Description automatically generated">
            <a:extLst>
              <a:ext uri="{FF2B5EF4-FFF2-40B4-BE49-F238E27FC236}">
                <a16:creationId xmlns:a16="http://schemas.microsoft.com/office/drawing/2014/main" id="{1F4D908B-6DB4-4DB4-8F4B-F9DC88A5C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942" y="762777"/>
            <a:ext cx="8030816" cy="4495023"/>
          </a:xfrm>
          <a:prstGeom prst="rect">
            <a:avLst/>
          </a:prstGeom>
        </p:spPr>
      </p:pic>
      <p:sp>
        <p:nvSpPr>
          <p:cNvPr id="3" name="Subtitle 2">
            <a:extLst>
              <a:ext uri="{FF2B5EF4-FFF2-40B4-BE49-F238E27FC236}">
                <a16:creationId xmlns:a16="http://schemas.microsoft.com/office/drawing/2014/main" id="{9A8FFC8C-F9E1-4C54-857E-22773A86BFB8}"/>
              </a:ext>
            </a:extLst>
          </p:cNvPr>
          <p:cNvSpPr>
            <a:spLocks noGrp="1"/>
          </p:cNvSpPr>
          <p:nvPr>
            <p:ph type="subTitle" idx="1"/>
          </p:nvPr>
        </p:nvSpPr>
        <p:spPr>
          <a:xfrm>
            <a:off x="626165" y="4559474"/>
            <a:ext cx="10793896" cy="1535749"/>
          </a:xfrm>
        </p:spPr>
        <p:txBody>
          <a:bodyPr>
            <a:noAutofit/>
          </a:bodyPr>
          <a:lstStyle/>
          <a:p>
            <a:pPr>
              <a:lnSpc>
                <a:spcPct val="100000"/>
              </a:lnSpc>
              <a:spcBef>
                <a:spcPts val="0"/>
              </a:spcBef>
            </a:pPr>
            <a:r>
              <a:rPr lang="en-US" sz="4000" i="1" dirty="0">
                <a:solidFill>
                  <a:schemeClr val="accent6">
                    <a:lumMod val="50000"/>
                  </a:schemeClr>
                </a:solidFill>
                <a:latin typeface="Aldhabi" panose="01000000000000000000" pitchFamily="2" charset="-78"/>
                <a:cs typeface="Aldhabi" panose="01000000000000000000" pitchFamily="2" charset="-78"/>
              </a:rPr>
              <a:t>Louisville Pilot</a:t>
            </a:r>
          </a:p>
          <a:p>
            <a:pPr>
              <a:lnSpc>
                <a:spcPct val="100000"/>
              </a:lnSpc>
              <a:spcBef>
                <a:spcPts val="0"/>
              </a:spcBef>
            </a:pPr>
            <a:r>
              <a:rPr lang="en-US" sz="4000" i="1" dirty="0">
                <a:solidFill>
                  <a:schemeClr val="accent6">
                    <a:lumMod val="50000"/>
                  </a:schemeClr>
                </a:solidFill>
                <a:latin typeface="Aldhabi" panose="01000000000000000000" pitchFamily="2" charset="-78"/>
                <a:cs typeface="Aldhabi" panose="01000000000000000000" pitchFamily="2" charset="-78"/>
              </a:rPr>
              <a:t>Supporting Spanish-</a:t>
            </a:r>
            <a:r>
              <a:rPr lang="en-US" sz="3600" i="1" dirty="0">
                <a:solidFill>
                  <a:schemeClr val="accent6">
                    <a:lumMod val="50000"/>
                  </a:schemeClr>
                </a:solidFill>
                <a:latin typeface="Aldhabi" panose="01000000000000000000" pitchFamily="2" charset="-78"/>
                <a:cs typeface="Aldhabi" panose="01000000000000000000" pitchFamily="2" charset="-78"/>
              </a:rPr>
              <a:t>Speaking</a:t>
            </a:r>
            <a:r>
              <a:rPr lang="en-US" sz="4000" i="1" dirty="0">
                <a:solidFill>
                  <a:schemeClr val="accent6">
                    <a:lumMod val="50000"/>
                  </a:schemeClr>
                </a:solidFill>
                <a:latin typeface="Aldhabi" panose="01000000000000000000" pitchFamily="2" charset="-78"/>
                <a:cs typeface="Aldhabi" panose="01000000000000000000" pitchFamily="2" charset="-78"/>
              </a:rPr>
              <a:t> Family Child Care Homes</a:t>
            </a:r>
          </a:p>
        </p:txBody>
      </p:sp>
      <p:sp>
        <p:nvSpPr>
          <p:cNvPr id="6" name="Rectangle 5">
            <a:extLst>
              <a:ext uri="{FF2B5EF4-FFF2-40B4-BE49-F238E27FC236}">
                <a16:creationId xmlns:a16="http://schemas.microsoft.com/office/drawing/2014/main" id="{354DEE54-A878-4504-8850-E939ACEB76D8}"/>
              </a:ext>
            </a:extLst>
          </p:cNvPr>
          <p:cNvSpPr/>
          <p:nvPr/>
        </p:nvSpPr>
        <p:spPr>
          <a:xfrm>
            <a:off x="1736942" y="4512365"/>
            <a:ext cx="8579875" cy="1582858"/>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962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8293" y="80378"/>
            <a:ext cx="3932237" cy="1600200"/>
          </a:xfrm>
        </p:spPr>
        <p:txBody>
          <a:bodyPr/>
          <a:lstStyle/>
          <a:p>
            <a:r>
              <a:rPr lang="en-US" dirty="0"/>
              <a:t>Identified Needs</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343151" y="1490081"/>
            <a:ext cx="6172200" cy="4113457"/>
          </a:xfrm>
        </p:spPr>
      </p:pic>
      <p:sp>
        <p:nvSpPr>
          <p:cNvPr id="4" name="Text Placeholder 3"/>
          <p:cNvSpPr>
            <a:spLocks noGrp="1"/>
          </p:cNvSpPr>
          <p:nvPr>
            <p:ph type="body" sz="half" idx="2"/>
          </p:nvPr>
        </p:nvSpPr>
        <p:spPr>
          <a:xfrm>
            <a:off x="6634065" y="1787615"/>
            <a:ext cx="4534678" cy="4113457"/>
          </a:xfrm>
        </p:spPr>
        <p:txBody>
          <a:bodyPr/>
          <a:lstStyle/>
          <a:p>
            <a:pPr marL="285750" indent="-285750">
              <a:buFont typeface="Arial" panose="020B0604020202020204" pitchFamily="34" charset="0"/>
              <a:buChar char="•"/>
            </a:pPr>
            <a:r>
              <a:rPr lang="en-US" sz="1800" dirty="0"/>
              <a:t>A native Spanish speaking trainer</a:t>
            </a:r>
          </a:p>
          <a:p>
            <a:pPr marL="285750" indent="-285750">
              <a:buFont typeface="Arial" panose="020B0604020202020204" pitchFamily="34" charset="0"/>
              <a:buChar char="•"/>
            </a:pPr>
            <a:r>
              <a:rPr lang="en-US" sz="1800" dirty="0"/>
              <a:t>Ages &amp; Stages Questionnaire (ASQ) in Spanish</a:t>
            </a:r>
          </a:p>
          <a:p>
            <a:pPr marL="285750" indent="-285750">
              <a:buFont typeface="Arial" panose="020B0604020202020204" pitchFamily="34" charset="0"/>
              <a:buChar char="•"/>
            </a:pPr>
            <a:r>
              <a:rPr lang="en-US" sz="1800" dirty="0"/>
              <a:t>Someone to professionally interpret when there are issues with DRCC, CCAP, STARS etc.</a:t>
            </a:r>
          </a:p>
          <a:p>
            <a:pPr marL="285750" indent="-285750">
              <a:buFont typeface="Arial" panose="020B0604020202020204" pitchFamily="34" charset="0"/>
              <a:buChar char="•"/>
            </a:pPr>
            <a:r>
              <a:rPr lang="en-US" sz="1800" dirty="0"/>
              <a:t>Assistance with computers &amp; computer applications</a:t>
            </a:r>
          </a:p>
          <a:p>
            <a:pPr marL="285750" indent="-285750">
              <a:buFont typeface="Arial" panose="020B0604020202020204" pitchFamily="34" charset="0"/>
              <a:buChar char="•"/>
            </a:pPr>
            <a:r>
              <a:rPr lang="en-US" sz="1800" dirty="0"/>
              <a:t>Figuring out what “School Readiness” is</a:t>
            </a:r>
          </a:p>
          <a:p>
            <a:pPr marL="285750" indent="-285750">
              <a:buFont typeface="Arial" panose="020B0604020202020204" pitchFamily="34" charset="0"/>
              <a:buChar char="•"/>
            </a:pPr>
            <a:r>
              <a:rPr lang="en-US" sz="1800" dirty="0"/>
              <a:t>Business issues (taxes, marketing, etc.)</a:t>
            </a:r>
          </a:p>
          <a:p>
            <a:pPr marL="285750" indent="-285750">
              <a:buFont typeface="Arial" panose="020B0604020202020204" pitchFamily="34" charset="0"/>
              <a:buChar char="•"/>
            </a:pPr>
            <a:r>
              <a:rPr lang="en-US" sz="1800" dirty="0"/>
              <a:t>Translation of child care regulations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2606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98376"/>
          </a:xfrm>
        </p:spPr>
        <p:txBody>
          <a:bodyPr/>
          <a:lstStyle/>
          <a:p>
            <a:r>
              <a:rPr lang="en-US" dirty="0"/>
              <a:t>Big Wins	</a:t>
            </a:r>
          </a:p>
        </p:txBody>
      </p:sp>
      <p:pic>
        <p:nvPicPr>
          <p:cNvPr id="5" name="Picture Placeholder 4"/>
          <p:cNvPicPr>
            <a:picLocks noGrp="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6418966" y="593451"/>
            <a:ext cx="3505273" cy="5426801"/>
          </a:xfrm>
        </p:spPr>
      </p:pic>
      <p:sp>
        <p:nvSpPr>
          <p:cNvPr id="4" name="Text Placeholder 3"/>
          <p:cNvSpPr>
            <a:spLocks noGrp="1"/>
          </p:cNvSpPr>
          <p:nvPr>
            <p:ph type="body" sz="half" idx="2"/>
          </p:nvPr>
        </p:nvSpPr>
        <p:spPr>
          <a:xfrm>
            <a:off x="839788" y="1651518"/>
            <a:ext cx="5256212" cy="4752207"/>
          </a:xfrm>
        </p:spPr>
        <p:txBody>
          <a:bodyPr>
            <a:normAutofit/>
          </a:bodyPr>
          <a:lstStyle/>
          <a:p>
            <a:pPr marL="285750" indent="-285750">
              <a:buFont typeface="Arial" panose="020B0604020202020204" pitchFamily="34" charset="0"/>
              <a:buChar char="•"/>
            </a:pPr>
            <a:r>
              <a:rPr lang="en-US" sz="2000" dirty="0"/>
              <a:t>A native speaking interpreter is key</a:t>
            </a:r>
          </a:p>
          <a:p>
            <a:pPr marL="285750" indent="-285750">
              <a:buFont typeface="Arial" panose="020B0604020202020204" pitchFamily="34" charset="0"/>
              <a:buChar char="•"/>
            </a:pPr>
            <a:r>
              <a:rPr lang="en-US" sz="2000" dirty="0"/>
              <a:t>Valuable documents were translated by the Division of Child Care including the application and renewal forms</a:t>
            </a:r>
          </a:p>
          <a:p>
            <a:pPr marL="285750" indent="-285750">
              <a:buFont typeface="Arial" panose="020B0604020202020204" pitchFamily="34" charset="0"/>
              <a:buChar char="•"/>
            </a:pPr>
            <a:r>
              <a:rPr lang="en-US" sz="2000" dirty="0"/>
              <a:t>A library of translated documents including Child Care </a:t>
            </a:r>
            <a:r>
              <a:rPr lang="en-US" sz="2000" dirty="0" err="1"/>
              <a:t>Aware’s</a:t>
            </a:r>
            <a:r>
              <a:rPr lang="en-US" sz="2000" dirty="0"/>
              <a:t> Walk Through Tool now available</a:t>
            </a:r>
          </a:p>
          <a:p>
            <a:pPr marL="285750" indent="-285750">
              <a:buFont typeface="Arial" panose="020B0604020202020204" pitchFamily="34" charset="0"/>
              <a:buChar char="•"/>
            </a:pPr>
            <a:r>
              <a:rPr lang="en-US" sz="2000" dirty="0"/>
              <a:t>Peer to peer support and networking through the Community of Practice</a:t>
            </a:r>
          </a:p>
          <a:p>
            <a:pPr marL="285750" indent="-285750">
              <a:buFont typeface="Arial" panose="020B0604020202020204" pitchFamily="34" charset="0"/>
              <a:buChar char="•"/>
            </a:pPr>
            <a:r>
              <a:rPr lang="en-US" sz="2000" dirty="0"/>
              <a:t>Opportunity to familiarize providers with the Kentucky Shared Services website</a:t>
            </a:r>
          </a:p>
          <a:p>
            <a:pPr marL="285750" indent="-285750">
              <a:buFont typeface="Arial" panose="020B0604020202020204" pitchFamily="34" charset="0"/>
              <a:buChar char="•"/>
            </a:pPr>
            <a:r>
              <a:rPr lang="en-US" sz="2000" dirty="0"/>
              <a:t>Providing each provider with an ASQ kit</a:t>
            </a:r>
          </a:p>
          <a:p>
            <a:pPr marL="285750" indent="-285750">
              <a:buFont typeface="Arial" panose="020B0604020202020204" pitchFamily="34" charset="0"/>
              <a:buChar char="•"/>
            </a:pPr>
            <a:r>
              <a:rPr lang="en-US" sz="2000" dirty="0"/>
              <a:t>Providing children’s books to providers that attend</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8432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148B94-829B-4D06-81FB-D8797E1EC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2603"/>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57E2BD4D-E685-4E60-9BC1-54569E939142}"/>
              </a:ext>
            </a:extLst>
          </p:cNvPr>
          <p:cNvSpPr>
            <a:spLocks noGrp="1"/>
          </p:cNvSpPr>
          <p:nvPr>
            <p:ph idx="1"/>
          </p:nvPr>
        </p:nvSpPr>
        <p:spPr>
          <a:xfrm>
            <a:off x="1116988" y="2551558"/>
            <a:ext cx="5847780" cy="3347879"/>
          </a:xfrm>
        </p:spPr>
        <p:txBody>
          <a:bodyPr anchor="ctr">
            <a:normAutofit/>
          </a:bodyPr>
          <a:lstStyle/>
          <a:p>
            <a:pPr marL="0" indent="0">
              <a:buNone/>
            </a:pPr>
            <a:r>
              <a:rPr lang="en-US" sz="3200" b="1" dirty="0"/>
              <a:t>Kathy King</a:t>
            </a:r>
            <a:br>
              <a:rPr lang="en-US" sz="3200" b="1" dirty="0"/>
            </a:br>
            <a:r>
              <a:rPr lang="en-US" sz="3200" b="1" dirty="0"/>
              <a:t>Community Coordinated Child Care (4-C)</a:t>
            </a:r>
          </a:p>
          <a:p>
            <a:pPr marL="0" indent="0">
              <a:buNone/>
            </a:pPr>
            <a:endParaRPr lang="en-US" sz="3200" b="1" dirty="0"/>
          </a:p>
          <a:p>
            <a:pPr marL="0" indent="0">
              <a:buNone/>
            </a:pPr>
            <a:r>
              <a:rPr lang="en-US" sz="3600" dirty="0"/>
              <a:t>Community of Practice</a:t>
            </a:r>
          </a:p>
        </p:txBody>
      </p:sp>
      <p:pic>
        <p:nvPicPr>
          <p:cNvPr id="5" name="Picture 4" descr="A person sitting at a table using a computer&#10;&#10;Description automatically generated">
            <a:extLst>
              <a:ext uri="{FF2B5EF4-FFF2-40B4-BE49-F238E27FC236}">
                <a16:creationId xmlns:a16="http://schemas.microsoft.com/office/drawing/2014/main" id="{AD2F17DB-9031-4EC1-B1C8-DABD687C0F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11" r="5805"/>
          <a:stretch/>
        </p:blipFill>
        <p:spPr>
          <a:xfrm>
            <a:off x="7940040" y="10"/>
            <a:ext cx="4251960" cy="6857991"/>
          </a:xfrm>
          <a:prstGeom prst="rect">
            <a:avLst/>
          </a:prstGeom>
        </p:spPr>
      </p:pic>
      <p:sp>
        <p:nvSpPr>
          <p:cNvPr id="14" name="Rectangle 13">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8746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227582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looking at the camera&#10;&#10;Description automatically generated">
            <a:extLst>
              <a:ext uri="{FF2B5EF4-FFF2-40B4-BE49-F238E27FC236}">
                <a16:creationId xmlns:a16="http://schemas.microsoft.com/office/drawing/2014/main" id="{F04AD13E-A358-4C8F-AB4C-DE40893C4F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33" r="3183"/>
          <a:stretch/>
        </p:blipFill>
        <p:spPr>
          <a:xfrm>
            <a:off x="18095" y="-167600"/>
            <a:ext cx="4251960" cy="7025600"/>
          </a:xfrm>
          <a:prstGeom prst="rect">
            <a:avLst/>
          </a:prstGeom>
        </p:spPr>
      </p:pic>
      <p:sp>
        <p:nvSpPr>
          <p:cNvPr id="21" name="Rectangle 20">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51960" y="198260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57E2BD4D-E685-4E60-9BC1-54569E939142}"/>
              </a:ext>
            </a:extLst>
          </p:cNvPr>
          <p:cNvSpPr>
            <a:spLocks noGrp="1"/>
          </p:cNvSpPr>
          <p:nvPr>
            <p:ph idx="1"/>
          </p:nvPr>
        </p:nvSpPr>
        <p:spPr>
          <a:xfrm>
            <a:off x="5229510" y="2551558"/>
            <a:ext cx="5847780" cy="3347879"/>
          </a:xfrm>
        </p:spPr>
        <p:txBody>
          <a:bodyPr anchor="ctr">
            <a:normAutofit/>
          </a:bodyPr>
          <a:lstStyle/>
          <a:p>
            <a:pPr marL="0" indent="0">
              <a:buNone/>
            </a:pPr>
            <a:r>
              <a:rPr lang="en-US" sz="3200" b="1" dirty="0"/>
              <a:t>Ashley Brandt</a:t>
            </a:r>
          </a:p>
          <a:p>
            <a:pPr marL="0" indent="0">
              <a:buNone/>
            </a:pPr>
            <a:r>
              <a:rPr lang="en-US" sz="3200" b="1" dirty="0"/>
              <a:t>Metro United Way</a:t>
            </a:r>
          </a:p>
          <a:p>
            <a:pPr marL="0" indent="0">
              <a:buNone/>
            </a:pPr>
            <a:endParaRPr lang="en-US" sz="3200" b="1" dirty="0"/>
          </a:p>
          <a:p>
            <a:pPr marL="0" indent="0">
              <a:buNone/>
            </a:pPr>
            <a:r>
              <a:rPr lang="en-US" sz="3200" dirty="0"/>
              <a:t>Next Steps:  Families and Community Partners</a:t>
            </a:r>
          </a:p>
        </p:txBody>
      </p:sp>
      <p:sp>
        <p:nvSpPr>
          <p:cNvPr id="23" name="Rectangle 22">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41054"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720484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baby&#10;&#10;Description automatically generated">
            <a:extLst>
              <a:ext uri="{FF2B5EF4-FFF2-40B4-BE49-F238E27FC236}">
                <a16:creationId xmlns:a16="http://schemas.microsoft.com/office/drawing/2014/main" id="{852BE111-7C4E-4352-9679-5FF681A62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409" y="1218037"/>
            <a:ext cx="3947962" cy="3309568"/>
          </a:xfrm>
          <a:prstGeom prst="rect">
            <a:avLst/>
          </a:prstGeom>
        </p:spPr>
      </p:pic>
      <p:pic>
        <p:nvPicPr>
          <p:cNvPr id="5" name="Picture 4" descr="A picture containing person, child, young, boy&#10;&#10;Description automatically generated">
            <a:extLst>
              <a:ext uri="{FF2B5EF4-FFF2-40B4-BE49-F238E27FC236}">
                <a16:creationId xmlns:a16="http://schemas.microsoft.com/office/drawing/2014/main" id="{E69C841E-93B8-4568-8FF9-EA65C8F75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987" y="2437858"/>
            <a:ext cx="4078941" cy="3419368"/>
          </a:xfrm>
          <a:prstGeom prst="rect">
            <a:avLst/>
          </a:prstGeom>
        </p:spPr>
      </p:pic>
    </p:spTree>
    <p:extLst>
      <p:ext uri="{BB962C8B-B14F-4D97-AF65-F5344CB8AC3E}">
        <p14:creationId xmlns:p14="http://schemas.microsoft.com/office/powerpoint/2010/main" val="2910102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78A7-F540-4B68-B6F0-EC37719ED5D7}"/>
              </a:ext>
            </a:extLst>
          </p:cNvPr>
          <p:cNvSpPr>
            <a:spLocks noGrp="1"/>
          </p:cNvSpPr>
          <p:nvPr>
            <p:ph type="title"/>
          </p:nvPr>
        </p:nvSpPr>
        <p:spPr>
          <a:xfrm>
            <a:off x="4965430" y="629266"/>
            <a:ext cx="6586491" cy="1676603"/>
          </a:xfrm>
        </p:spPr>
        <p:txBody>
          <a:bodyPr>
            <a:normAutofit/>
          </a:bodyPr>
          <a:lstStyle/>
          <a:p>
            <a:r>
              <a:rPr lang="en-US" sz="5400" b="1" dirty="0">
                <a:solidFill>
                  <a:schemeClr val="accent6">
                    <a:lumMod val="50000"/>
                  </a:schemeClr>
                </a:solidFill>
              </a:rPr>
              <a:t>Thanks to our partners</a:t>
            </a:r>
          </a:p>
        </p:txBody>
      </p:sp>
      <p:sp>
        <p:nvSpPr>
          <p:cNvPr id="3" name="Content Placeholder 2">
            <a:extLst>
              <a:ext uri="{FF2B5EF4-FFF2-40B4-BE49-F238E27FC236}">
                <a16:creationId xmlns:a16="http://schemas.microsoft.com/office/drawing/2014/main" id="{CAD03EB1-247A-4C0C-A7C9-16FA628C08F4}"/>
              </a:ext>
            </a:extLst>
          </p:cNvPr>
          <p:cNvSpPr>
            <a:spLocks noGrp="1"/>
          </p:cNvSpPr>
          <p:nvPr>
            <p:ph idx="1"/>
          </p:nvPr>
        </p:nvSpPr>
        <p:spPr>
          <a:xfrm>
            <a:off x="4965431" y="2438400"/>
            <a:ext cx="6586489" cy="3785419"/>
          </a:xfrm>
        </p:spPr>
        <p:txBody>
          <a:bodyPr>
            <a:normAutofit/>
          </a:bodyPr>
          <a:lstStyle/>
          <a:p>
            <a:r>
              <a:rPr lang="en-US" dirty="0"/>
              <a:t>Division of Child Care – translations</a:t>
            </a:r>
          </a:p>
          <a:p>
            <a:r>
              <a:rPr lang="en-US" dirty="0"/>
              <a:t>Child Care Aware </a:t>
            </a:r>
          </a:p>
          <a:p>
            <a:pPr marL="685800"/>
            <a:r>
              <a:rPr lang="en-US" dirty="0"/>
              <a:t>Staff support</a:t>
            </a:r>
          </a:p>
          <a:p>
            <a:pPr marL="685800"/>
            <a:r>
              <a:rPr lang="en-US" dirty="0"/>
              <a:t>Rounding up Materials in Spanish</a:t>
            </a:r>
          </a:p>
          <a:p>
            <a:pPr marL="685800"/>
            <a:r>
              <a:rPr lang="en-US" dirty="0"/>
              <a:t>Outreach</a:t>
            </a:r>
          </a:p>
          <a:p>
            <a:r>
              <a:rPr lang="en-US" dirty="0"/>
              <a:t>Prichard Committee - convening</a:t>
            </a:r>
            <a:endParaRPr lang="en-US" sz="2400" dirty="0"/>
          </a:p>
        </p:txBody>
      </p:sp>
      <p:pic>
        <p:nvPicPr>
          <p:cNvPr id="5" name="Picture 4" descr="A hand holding a baby&#10;&#10;Description automatically generated">
            <a:extLst>
              <a:ext uri="{FF2B5EF4-FFF2-40B4-BE49-F238E27FC236}">
                <a16:creationId xmlns:a16="http://schemas.microsoft.com/office/drawing/2014/main" id="{F2E8C4FA-0DC3-41F9-9097-22989C3F8D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 b="511"/>
          <a:stretch/>
        </p:blipFill>
        <p:spPr>
          <a:xfrm>
            <a:off x="20" y="10"/>
            <a:ext cx="4635571" cy="6857990"/>
          </a:xfrm>
          <a:prstGeom prst="rect">
            <a:avLst/>
          </a:prstGeom>
          <a:effectLst/>
        </p:spPr>
      </p:pic>
    </p:spTree>
    <p:extLst>
      <p:ext uri="{BB962C8B-B14F-4D97-AF65-F5344CB8AC3E}">
        <p14:creationId xmlns:p14="http://schemas.microsoft.com/office/powerpoint/2010/main" val="293742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id="{2B0EA086-93B9-44FF-B7DC-856A90131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825" y="2746301"/>
            <a:ext cx="4684671" cy="2622112"/>
          </a:xfrm>
          <a:prstGeom prst="rect">
            <a:avLst/>
          </a:prstGeom>
        </p:spPr>
      </p:pic>
      <p:sp>
        <p:nvSpPr>
          <p:cNvPr id="2" name="Title 1">
            <a:extLst>
              <a:ext uri="{FF2B5EF4-FFF2-40B4-BE49-F238E27FC236}">
                <a16:creationId xmlns:a16="http://schemas.microsoft.com/office/drawing/2014/main" id="{BEC678A7-F540-4B68-B6F0-EC37719ED5D7}"/>
              </a:ext>
            </a:extLst>
          </p:cNvPr>
          <p:cNvSpPr>
            <a:spLocks noGrp="1"/>
          </p:cNvSpPr>
          <p:nvPr>
            <p:ph type="title"/>
          </p:nvPr>
        </p:nvSpPr>
        <p:spPr>
          <a:xfrm>
            <a:off x="6027176" y="2746301"/>
            <a:ext cx="4427048" cy="1676603"/>
          </a:xfrm>
        </p:spPr>
        <p:txBody>
          <a:bodyPr>
            <a:normAutofit fontScale="90000"/>
          </a:bodyPr>
          <a:lstStyle/>
          <a:p>
            <a:pPr algn="ctr"/>
            <a:r>
              <a:rPr lang="en-US" sz="5400" b="1" dirty="0">
                <a:solidFill>
                  <a:schemeClr val="accent6">
                    <a:lumMod val="50000"/>
                  </a:schemeClr>
                </a:solidFill>
              </a:rPr>
              <a:t>Questions?</a:t>
            </a:r>
            <a:br>
              <a:rPr lang="en-US" sz="5400" b="1" dirty="0">
                <a:solidFill>
                  <a:schemeClr val="accent6">
                    <a:lumMod val="50000"/>
                  </a:schemeClr>
                </a:solidFill>
              </a:rPr>
            </a:br>
            <a:br>
              <a:rPr lang="en-US" sz="5400" b="1" dirty="0">
                <a:solidFill>
                  <a:schemeClr val="accent6">
                    <a:lumMod val="50000"/>
                  </a:schemeClr>
                </a:solidFill>
              </a:rPr>
            </a:br>
            <a:br>
              <a:rPr lang="en-US" sz="5400" b="1" dirty="0">
                <a:solidFill>
                  <a:schemeClr val="accent6">
                    <a:lumMod val="50000"/>
                  </a:schemeClr>
                </a:solidFill>
              </a:rPr>
            </a:br>
            <a:br>
              <a:rPr lang="en-US" sz="5400" b="1" dirty="0">
                <a:solidFill>
                  <a:schemeClr val="accent6">
                    <a:lumMod val="50000"/>
                  </a:schemeClr>
                </a:solidFill>
              </a:rPr>
            </a:br>
            <a:br>
              <a:rPr lang="en-US" sz="5400" b="1" dirty="0">
                <a:solidFill>
                  <a:schemeClr val="accent6">
                    <a:lumMod val="50000"/>
                  </a:schemeClr>
                </a:solidFill>
              </a:rPr>
            </a:br>
            <a:r>
              <a:rPr lang="en-US" sz="2000" b="1" dirty="0">
                <a:solidFill>
                  <a:schemeClr val="accent6">
                    <a:lumMod val="50000"/>
                  </a:schemeClr>
                </a:solidFill>
              </a:rPr>
              <a:t>tolanterry@gmail.com</a:t>
            </a:r>
            <a:endParaRPr lang="en-US" sz="5400" b="1" dirty="0">
              <a:solidFill>
                <a:schemeClr val="accent6">
                  <a:lumMod val="50000"/>
                </a:schemeClr>
              </a:solidFill>
            </a:endParaRPr>
          </a:p>
        </p:txBody>
      </p:sp>
      <p:pic>
        <p:nvPicPr>
          <p:cNvPr id="5" name="Picture 4" descr="A hand holding a baby&#10;&#10;Description automatically generated">
            <a:extLst>
              <a:ext uri="{FF2B5EF4-FFF2-40B4-BE49-F238E27FC236}">
                <a16:creationId xmlns:a16="http://schemas.microsoft.com/office/drawing/2014/main" id="{F2E8C4FA-0DC3-41F9-9097-22989C3F8D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511"/>
          <a:stretch/>
        </p:blipFill>
        <p:spPr>
          <a:xfrm>
            <a:off x="20" y="10"/>
            <a:ext cx="4635571" cy="6857990"/>
          </a:xfrm>
          <a:prstGeom prst="rect">
            <a:avLst/>
          </a:prstGeom>
          <a:effectLst/>
        </p:spPr>
      </p:pic>
    </p:spTree>
    <p:extLst>
      <p:ext uri="{BB962C8B-B14F-4D97-AF65-F5344CB8AC3E}">
        <p14:creationId xmlns:p14="http://schemas.microsoft.com/office/powerpoint/2010/main" val="306347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750C-60A3-472A-AB02-74A24C7452ED}"/>
              </a:ext>
            </a:extLst>
          </p:cNvPr>
          <p:cNvSpPr>
            <a:spLocks noGrp="1"/>
          </p:cNvSpPr>
          <p:nvPr>
            <p:ph type="title"/>
          </p:nvPr>
        </p:nvSpPr>
        <p:spPr>
          <a:xfrm>
            <a:off x="1143000" y="609600"/>
            <a:ext cx="6693061" cy="1356360"/>
          </a:xfrm>
        </p:spPr>
        <p:txBody>
          <a:bodyPr vert="horz" lIns="91440" tIns="45720" rIns="91440" bIns="45720" rtlCol="0" anchor="ctr">
            <a:normAutofit/>
          </a:bodyPr>
          <a:lstStyle/>
          <a:p>
            <a:r>
              <a:rPr lang="en-US" sz="4400" b="1" dirty="0">
                <a:solidFill>
                  <a:schemeClr val="accent6">
                    <a:lumMod val="50000"/>
                  </a:schemeClr>
                </a:solidFill>
              </a:rPr>
              <a:t>Desired Outcomes</a:t>
            </a:r>
          </a:p>
        </p:txBody>
      </p:sp>
      <p:sp>
        <p:nvSpPr>
          <p:cNvPr id="4" name="Text Placeholder 3">
            <a:extLst>
              <a:ext uri="{FF2B5EF4-FFF2-40B4-BE49-F238E27FC236}">
                <a16:creationId xmlns:a16="http://schemas.microsoft.com/office/drawing/2014/main" id="{6037CB3A-99CC-45EB-BE78-802CF02444A5}"/>
              </a:ext>
            </a:extLst>
          </p:cNvPr>
          <p:cNvSpPr>
            <a:spLocks noGrp="1"/>
          </p:cNvSpPr>
          <p:nvPr>
            <p:ph type="body" sz="half" idx="2"/>
          </p:nvPr>
        </p:nvSpPr>
        <p:spPr>
          <a:xfrm>
            <a:off x="1143000" y="2057400"/>
            <a:ext cx="6693061" cy="4038600"/>
          </a:xfrm>
        </p:spPr>
        <p:txBody>
          <a:bodyPr vert="horz" lIns="91440" tIns="45720" rIns="91440" bIns="45720" rtlCol="0">
            <a:normAutofit/>
          </a:bodyPr>
          <a:lstStyle/>
          <a:p>
            <a:pPr marL="342900" lvl="0" indent="-342900">
              <a:buFont typeface="Arial" panose="020B0604020202020204" pitchFamily="34" charset="0"/>
              <a:buChar char="•"/>
            </a:pPr>
            <a:r>
              <a:rPr lang="en-US" sz="2800" dirty="0"/>
              <a:t>Quality improves in Spanish-speaking Family Child Care Homes in Louisville </a:t>
            </a:r>
          </a:p>
          <a:p>
            <a:pPr marL="342900" lvl="0" indent="-342900">
              <a:buFont typeface="Arial" panose="020B0604020202020204" pitchFamily="34" charset="0"/>
              <a:buChar char="•"/>
            </a:pPr>
            <a:r>
              <a:rPr lang="en-US" sz="2800" dirty="0"/>
              <a:t>Supply of Spanish-speaking Certified Family Child Care Homes Increases </a:t>
            </a:r>
          </a:p>
          <a:p>
            <a:pPr marL="342900" lvl="0" indent="-342900">
              <a:buFont typeface="Arial" panose="020B0604020202020204" pitchFamily="34" charset="0"/>
              <a:buChar char="•"/>
            </a:pPr>
            <a:r>
              <a:rPr lang="en-US" sz="2800" dirty="0"/>
              <a:t>Families choose high quality  Spanish-speaking Certified Child Care Homes</a:t>
            </a:r>
          </a:p>
          <a:p>
            <a:pPr marL="182563" indent="-182563">
              <a:lnSpc>
                <a:spcPct val="90000"/>
              </a:lnSpc>
              <a:buFont typeface="Corbel" pitchFamily="34" charset="0"/>
              <a:buChar char="•"/>
            </a:pPr>
            <a:endParaRPr lang="en-US" dirty="0"/>
          </a:p>
        </p:txBody>
      </p:sp>
      <p:pic>
        <p:nvPicPr>
          <p:cNvPr id="9" name="Picture Placeholder 5" descr="A person sitting on a table&#10;&#10;Description automatically generated">
            <a:extLst>
              <a:ext uri="{FF2B5EF4-FFF2-40B4-BE49-F238E27FC236}">
                <a16:creationId xmlns:a16="http://schemas.microsoft.com/office/drawing/2014/main" id="{5C84F2BF-00F3-4441-A953-B9CD51B40ED6}"/>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4878" r="37379" b="2"/>
          <a:stretch/>
        </p:blipFill>
        <p:spPr>
          <a:xfrm>
            <a:off x="8310622" y="243840"/>
            <a:ext cx="3646837" cy="6377939"/>
          </a:xfrm>
          <a:prstGeom prst="rect">
            <a:avLst/>
          </a:prstGeom>
        </p:spPr>
      </p:pic>
      <p:sp>
        <p:nvSpPr>
          <p:cNvPr id="8" name="Picture Placeholder 6">
            <a:extLst>
              <a:ext uri="{FF2B5EF4-FFF2-40B4-BE49-F238E27FC236}">
                <a16:creationId xmlns:a16="http://schemas.microsoft.com/office/drawing/2014/main" id="{84D397DD-DA79-40A0-A52D-17565C42D329}"/>
              </a:ext>
            </a:extLst>
          </p:cNvPr>
          <p:cNvSpPr txBox="1">
            <a:spLocks/>
          </p:cNvSpPr>
          <p:nvPr/>
        </p:nvSpPr>
        <p:spPr>
          <a:xfrm>
            <a:off x="5413248" y="1097280"/>
            <a:ext cx="6099048" cy="4800600"/>
          </a:xfrm>
          <a:prstGeom prst="rect">
            <a:avLst/>
          </a:prstGeom>
        </p:spPr>
        <p:txBody>
          <a:bodyPr/>
          <a:lstStyle/>
          <a:p>
            <a:endParaRPr lang="en-US"/>
          </a:p>
        </p:txBody>
      </p:sp>
    </p:spTree>
    <p:extLst>
      <p:ext uri="{BB962C8B-B14F-4D97-AF65-F5344CB8AC3E}">
        <p14:creationId xmlns:p14="http://schemas.microsoft.com/office/powerpoint/2010/main" val="353699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A926-339A-4EC8-9ACC-F96FFB7C534D}"/>
              </a:ext>
            </a:extLst>
          </p:cNvPr>
          <p:cNvSpPr>
            <a:spLocks noGrp="1"/>
          </p:cNvSpPr>
          <p:nvPr>
            <p:ph type="title"/>
          </p:nvPr>
        </p:nvSpPr>
        <p:spPr>
          <a:xfrm>
            <a:off x="4441783" y="609600"/>
            <a:ext cx="6693061" cy="1356360"/>
          </a:xfrm>
        </p:spPr>
        <p:txBody>
          <a:bodyPr vert="horz" lIns="91440" tIns="45720" rIns="91440" bIns="45720" rtlCol="0" anchor="ctr">
            <a:normAutofit/>
          </a:bodyPr>
          <a:lstStyle/>
          <a:p>
            <a:r>
              <a:rPr lang="en-US" b="1" dirty="0">
                <a:solidFill>
                  <a:schemeClr val="accent6">
                    <a:lumMod val="50000"/>
                  </a:schemeClr>
                </a:solidFill>
              </a:rPr>
              <a:t>Funded by</a:t>
            </a:r>
            <a:r>
              <a:rPr lang="en-US" dirty="0">
                <a:solidFill>
                  <a:schemeClr val="accent6">
                    <a:lumMod val="50000"/>
                  </a:schemeClr>
                </a:solidFill>
              </a:rPr>
              <a:t>:</a:t>
            </a:r>
          </a:p>
        </p:txBody>
      </p:sp>
      <p:pic>
        <p:nvPicPr>
          <p:cNvPr id="6" name="Content Placeholder 5" descr="A close up of a small child smiling at the camera&#10;&#10;Description automatically generated">
            <a:extLst>
              <a:ext uri="{FF2B5EF4-FFF2-40B4-BE49-F238E27FC236}">
                <a16:creationId xmlns:a16="http://schemas.microsoft.com/office/drawing/2014/main" id="{42C12132-A9D4-41F7-A23D-299A700E0D39}"/>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5292" r="36540" b="-2"/>
          <a:stretch/>
        </p:blipFill>
        <p:spPr>
          <a:xfrm>
            <a:off x="223336" y="243840"/>
            <a:ext cx="3646837" cy="6377939"/>
          </a:xfrm>
          <a:prstGeom prst="rect">
            <a:avLst/>
          </a:prstGeom>
        </p:spPr>
      </p:pic>
      <p:sp>
        <p:nvSpPr>
          <p:cNvPr id="4" name="Content Placeholder 3">
            <a:extLst>
              <a:ext uri="{FF2B5EF4-FFF2-40B4-BE49-F238E27FC236}">
                <a16:creationId xmlns:a16="http://schemas.microsoft.com/office/drawing/2014/main" id="{27D20C47-46E0-4178-908C-7A9A04A80015}"/>
              </a:ext>
            </a:extLst>
          </p:cNvPr>
          <p:cNvSpPr>
            <a:spLocks noGrp="1"/>
          </p:cNvSpPr>
          <p:nvPr>
            <p:ph sz="half" idx="2"/>
          </p:nvPr>
        </p:nvSpPr>
        <p:spPr>
          <a:xfrm>
            <a:off x="4441783" y="2057400"/>
            <a:ext cx="6693061" cy="4038600"/>
          </a:xfrm>
        </p:spPr>
        <p:txBody>
          <a:bodyPr vert="horz" lIns="91440" tIns="45720" rIns="91440" bIns="45720" rtlCol="0">
            <a:normAutofit/>
          </a:bodyPr>
          <a:lstStyle/>
          <a:p>
            <a:r>
              <a:rPr lang="en-US" sz="2800" dirty="0"/>
              <a:t>Prichard Committee for Academic Excellence though a grant from the Kellogg Foundation</a:t>
            </a:r>
          </a:p>
          <a:p>
            <a:pPr marL="182563" indent="-182563">
              <a:lnSpc>
                <a:spcPct val="120000"/>
              </a:lnSpc>
            </a:pPr>
            <a:r>
              <a:rPr lang="en-US" sz="2800" dirty="0"/>
              <a:t>Metro United Way through grants by </a:t>
            </a:r>
            <a:r>
              <a:rPr lang="en-US" sz="2800" dirty="0">
                <a:latin typeface="Arial" panose="020B0604020202020204" pitchFamily="34" charset="0"/>
                <a:cs typeface="Arial" panose="020B0604020202020204" pitchFamily="34" charset="0"/>
              </a:rPr>
              <a:t>C. E. and S. Foundation and the Lift a Life Foundation</a:t>
            </a:r>
          </a:p>
          <a:p>
            <a:endParaRPr lang="en-US" dirty="0"/>
          </a:p>
        </p:txBody>
      </p:sp>
    </p:spTree>
    <p:extLst>
      <p:ext uri="{BB962C8B-B14F-4D97-AF65-F5344CB8AC3E}">
        <p14:creationId xmlns:p14="http://schemas.microsoft.com/office/powerpoint/2010/main" val="1774152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4DB876-2F0A-4EEE-8A12-3C3911B8780F}"/>
              </a:ext>
            </a:extLst>
          </p:cNvPr>
          <p:cNvSpPr>
            <a:spLocks noGrp="1"/>
          </p:cNvSpPr>
          <p:nvPr>
            <p:ph sz="half" idx="2"/>
          </p:nvPr>
        </p:nvSpPr>
        <p:spPr>
          <a:xfrm>
            <a:off x="1142999" y="1320800"/>
            <a:ext cx="6693061" cy="5191760"/>
          </a:xfrm>
        </p:spPr>
        <p:txBody>
          <a:bodyPr vert="horz" lIns="91440" tIns="45720" rIns="91440" bIns="45720" rtlCol="0">
            <a:normAutofit/>
          </a:bodyPr>
          <a:lstStyle/>
          <a:p>
            <a:pPr marL="45720" indent="0">
              <a:buNone/>
            </a:pPr>
            <a:r>
              <a:rPr lang="en-US" sz="2400" dirty="0"/>
              <a:t>Community Coordinated Child Care</a:t>
            </a:r>
          </a:p>
          <a:p>
            <a:pPr lvl="1"/>
            <a:r>
              <a:rPr lang="en-US" sz="2400" dirty="0"/>
              <a:t>Cori Gadansky</a:t>
            </a:r>
          </a:p>
          <a:p>
            <a:pPr lvl="1"/>
            <a:r>
              <a:rPr lang="en-US" sz="2400" dirty="0"/>
              <a:t>Dawn Thompson – Project Coordinator</a:t>
            </a:r>
          </a:p>
          <a:p>
            <a:pPr marL="45720" indent="0">
              <a:buNone/>
            </a:pPr>
            <a:r>
              <a:rPr lang="en-US" sz="2400" dirty="0"/>
              <a:t>Metro United Way – Ashley Brandt</a:t>
            </a:r>
          </a:p>
          <a:p>
            <a:pPr marL="45720" indent="0">
              <a:buNone/>
            </a:pPr>
            <a:r>
              <a:rPr lang="en-US" sz="2400" dirty="0"/>
              <a:t>Passport Health Plan – Liz McCune</a:t>
            </a:r>
          </a:p>
          <a:p>
            <a:pPr marL="45720" indent="0">
              <a:buNone/>
            </a:pPr>
            <a:r>
              <a:rPr lang="en-US" sz="2400" dirty="0"/>
              <a:t>Child Care Aware</a:t>
            </a:r>
          </a:p>
          <a:p>
            <a:pPr lvl="1"/>
            <a:r>
              <a:rPr lang="en-US" sz="2400" dirty="0"/>
              <a:t>Torri </a:t>
            </a:r>
            <a:r>
              <a:rPr lang="en-US" sz="2400" dirty="0" err="1"/>
              <a:t>Klain</a:t>
            </a:r>
            <a:endParaRPr lang="en-US" sz="2400" dirty="0"/>
          </a:p>
          <a:p>
            <a:pPr lvl="1"/>
            <a:r>
              <a:rPr lang="en-US" sz="2400" dirty="0"/>
              <a:t>Dawn Urrutia</a:t>
            </a:r>
          </a:p>
          <a:p>
            <a:pPr marL="45720" indent="0">
              <a:buNone/>
            </a:pPr>
            <a:r>
              <a:rPr lang="en-US" sz="2400" dirty="0"/>
              <a:t>Community Volunteers</a:t>
            </a:r>
          </a:p>
          <a:p>
            <a:pPr lvl="1"/>
            <a:r>
              <a:rPr lang="en-US" sz="2400" dirty="0"/>
              <a:t>Bonnie Lash Freeman</a:t>
            </a:r>
          </a:p>
          <a:p>
            <a:pPr lvl="1"/>
            <a:r>
              <a:rPr lang="en-US" sz="2400" dirty="0"/>
              <a:t>Terry Tolan</a:t>
            </a:r>
          </a:p>
        </p:txBody>
      </p:sp>
      <p:pic>
        <p:nvPicPr>
          <p:cNvPr id="6" name="Content Placeholder 5">
            <a:extLst>
              <a:ext uri="{FF2B5EF4-FFF2-40B4-BE49-F238E27FC236}">
                <a16:creationId xmlns:a16="http://schemas.microsoft.com/office/drawing/2014/main" id="{34F7F6D7-45B4-46DF-87A1-D73A52DB5C14}"/>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615" r="13724" b="1"/>
          <a:stretch/>
        </p:blipFill>
        <p:spPr>
          <a:xfrm>
            <a:off x="8270865" y="240030"/>
            <a:ext cx="3646837" cy="6377939"/>
          </a:xfrm>
          <a:prstGeom prst="rect">
            <a:avLst/>
          </a:prstGeom>
        </p:spPr>
      </p:pic>
      <p:sp>
        <p:nvSpPr>
          <p:cNvPr id="2" name="Title 1">
            <a:extLst>
              <a:ext uri="{FF2B5EF4-FFF2-40B4-BE49-F238E27FC236}">
                <a16:creationId xmlns:a16="http://schemas.microsoft.com/office/drawing/2014/main" id="{13CFB6AB-8A8A-4DFD-887A-91F1CF611AE7}"/>
              </a:ext>
            </a:extLst>
          </p:cNvPr>
          <p:cNvSpPr>
            <a:spLocks noGrp="1"/>
          </p:cNvSpPr>
          <p:nvPr>
            <p:ph type="title"/>
          </p:nvPr>
        </p:nvSpPr>
        <p:spPr>
          <a:xfrm>
            <a:off x="1142999" y="345440"/>
            <a:ext cx="9037320" cy="843280"/>
          </a:xfrm>
        </p:spPr>
        <p:txBody>
          <a:bodyPr vert="horz" lIns="91440" tIns="45720" rIns="91440" bIns="45720" rtlCol="0" anchor="ctr">
            <a:normAutofit/>
          </a:bodyPr>
          <a:lstStyle/>
          <a:p>
            <a:r>
              <a:rPr lang="en-US" b="1" dirty="0">
                <a:solidFill>
                  <a:schemeClr val="accent6">
                    <a:lumMod val="50000"/>
                  </a:schemeClr>
                </a:solidFill>
              </a:rPr>
              <a:t>Steering Committee Members include</a:t>
            </a:r>
            <a:r>
              <a:rPr lang="en-US" dirty="0">
                <a:solidFill>
                  <a:schemeClr val="accent6">
                    <a:lumMod val="50000"/>
                  </a:schemeClr>
                </a:solidFill>
              </a:rPr>
              <a:t>:</a:t>
            </a:r>
          </a:p>
        </p:txBody>
      </p:sp>
    </p:spTree>
    <p:extLst>
      <p:ext uri="{BB962C8B-B14F-4D97-AF65-F5344CB8AC3E}">
        <p14:creationId xmlns:p14="http://schemas.microsoft.com/office/powerpoint/2010/main" val="393498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0137-73A5-4FE1-959F-31CABBCB3CB4}"/>
              </a:ext>
            </a:extLst>
          </p:cNvPr>
          <p:cNvSpPr>
            <a:spLocks noGrp="1"/>
          </p:cNvSpPr>
          <p:nvPr>
            <p:ph type="title"/>
          </p:nvPr>
        </p:nvSpPr>
        <p:spPr>
          <a:xfrm>
            <a:off x="725558" y="609600"/>
            <a:ext cx="7110504" cy="1356360"/>
          </a:xfrm>
        </p:spPr>
        <p:txBody>
          <a:bodyPr vert="horz" lIns="91440" tIns="45720" rIns="91440" bIns="45720" rtlCol="0" anchor="ctr">
            <a:normAutofit/>
          </a:bodyPr>
          <a:lstStyle/>
          <a:p>
            <a:r>
              <a:rPr lang="en-US" sz="4400" b="1" dirty="0">
                <a:solidFill>
                  <a:schemeClr val="accent6">
                    <a:lumMod val="50000"/>
                  </a:schemeClr>
                </a:solidFill>
              </a:rPr>
              <a:t>Community Partners</a:t>
            </a:r>
          </a:p>
        </p:txBody>
      </p:sp>
      <p:sp>
        <p:nvSpPr>
          <p:cNvPr id="4" name="Text Placeholder 3">
            <a:extLst>
              <a:ext uri="{FF2B5EF4-FFF2-40B4-BE49-F238E27FC236}">
                <a16:creationId xmlns:a16="http://schemas.microsoft.com/office/drawing/2014/main" id="{A6B22768-6972-4689-9BCE-607A28953770}"/>
              </a:ext>
            </a:extLst>
          </p:cNvPr>
          <p:cNvSpPr>
            <a:spLocks noGrp="1"/>
          </p:cNvSpPr>
          <p:nvPr>
            <p:ph type="body" sz="half" idx="2"/>
          </p:nvPr>
        </p:nvSpPr>
        <p:spPr>
          <a:xfrm>
            <a:off x="1143000" y="2057400"/>
            <a:ext cx="6693061" cy="4038600"/>
          </a:xfrm>
        </p:spPr>
        <p:txBody>
          <a:bodyPr vert="horz" lIns="91440" tIns="45720" rIns="91440" bIns="45720" rtlCol="0">
            <a:normAutofit/>
          </a:bodyPr>
          <a:lstStyle/>
          <a:p>
            <a:pPr indent="-182880">
              <a:lnSpc>
                <a:spcPct val="150000"/>
              </a:lnSpc>
              <a:buFont typeface="Corbel" pitchFamily="34" charset="0"/>
              <a:buChar char="•"/>
            </a:pPr>
            <a:r>
              <a:rPr lang="en-US" sz="3600" dirty="0"/>
              <a:t>Americana Community Center</a:t>
            </a:r>
          </a:p>
          <a:p>
            <a:pPr indent="-182880">
              <a:lnSpc>
                <a:spcPct val="150000"/>
              </a:lnSpc>
              <a:buFont typeface="Corbel" pitchFamily="34" charset="0"/>
              <a:buChar char="•"/>
            </a:pPr>
            <a:r>
              <a:rPr lang="en-US" sz="3600" dirty="0"/>
              <a:t>La Casita</a:t>
            </a:r>
          </a:p>
          <a:p>
            <a:pPr indent="-182880">
              <a:lnSpc>
                <a:spcPct val="150000"/>
              </a:lnSpc>
              <a:buFont typeface="Corbel" pitchFamily="34" charset="0"/>
              <a:buChar char="•"/>
            </a:pPr>
            <a:r>
              <a:rPr lang="en-US" sz="3600" dirty="0"/>
              <a:t>Doors to Hope</a:t>
            </a:r>
          </a:p>
        </p:txBody>
      </p:sp>
      <p:pic>
        <p:nvPicPr>
          <p:cNvPr id="10" name="Picture Placeholder 9">
            <a:extLst>
              <a:ext uri="{FF2B5EF4-FFF2-40B4-BE49-F238E27FC236}">
                <a16:creationId xmlns:a16="http://schemas.microsoft.com/office/drawing/2014/main" id="{4A8C9088-807B-4A2B-8CB4-4DFFD5EE27DE}"/>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3692" r="1" b="1"/>
          <a:stretch/>
        </p:blipFill>
        <p:spPr>
          <a:xfrm>
            <a:off x="8310622" y="243840"/>
            <a:ext cx="3646837" cy="6377939"/>
          </a:xfrm>
          <a:prstGeom prst="rect">
            <a:avLst/>
          </a:prstGeom>
        </p:spPr>
      </p:pic>
    </p:spTree>
    <p:extLst>
      <p:ext uri="{BB962C8B-B14F-4D97-AF65-F5344CB8AC3E}">
        <p14:creationId xmlns:p14="http://schemas.microsoft.com/office/powerpoint/2010/main" val="2574488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357CE30-6C72-4120-B635-0F6699D7A355}"/>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27093" r="26593"/>
          <a:stretch/>
        </p:blipFill>
        <p:spPr>
          <a:xfrm>
            <a:off x="0" y="-146751"/>
            <a:ext cx="4050588" cy="7084057"/>
          </a:xfrm>
          <a:prstGeom prst="rect">
            <a:avLst/>
          </a:prstGeom>
        </p:spPr>
      </p:pic>
      <p:sp>
        <p:nvSpPr>
          <p:cNvPr id="4" name="Text Placeholder 3">
            <a:extLst>
              <a:ext uri="{FF2B5EF4-FFF2-40B4-BE49-F238E27FC236}">
                <a16:creationId xmlns:a16="http://schemas.microsoft.com/office/drawing/2014/main" id="{A6B22768-6972-4689-9BCE-607A28953770}"/>
              </a:ext>
            </a:extLst>
          </p:cNvPr>
          <p:cNvSpPr>
            <a:spLocks noGrp="1"/>
          </p:cNvSpPr>
          <p:nvPr>
            <p:ph type="body" sz="half" idx="2"/>
          </p:nvPr>
        </p:nvSpPr>
        <p:spPr>
          <a:xfrm>
            <a:off x="4078841" y="1232899"/>
            <a:ext cx="7551506" cy="5239820"/>
          </a:xfrm>
        </p:spPr>
        <p:txBody>
          <a:bodyPr vert="horz" lIns="91440" tIns="45720" rIns="91440" bIns="45720" rtlCol="0">
            <a:normAutofit/>
          </a:bodyPr>
          <a:lstStyle/>
          <a:p>
            <a:pPr indent="-182880">
              <a:lnSpc>
                <a:spcPct val="90000"/>
              </a:lnSpc>
              <a:buFont typeface="Corbel" pitchFamily="34" charset="0"/>
              <a:buChar char="•"/>
            </a:pPr>
            <a:endParaRPr lang="en-US" dirty="0"/>
          </a:p>
          <a:p>
            <a:pPr algn="ctr"/>
            <a:r>
              <a:rPr lang="en-US" sz="3200" b="1" dirty="0"/>
              <a:t>Dawn Thompson</a:t>
            </a:r>
            <a:br>
              <a:rPr lang="en-US" sz="3200" b="1" dirty="0"/>
            </a:br>
            <a:r>
              <a:rPr lang="en-US" sz="3200" b="1" dirty="0"/>
              <a:t>Community Coordinated Child Care (4-C)</a:t>
            </a:r>
          </a:p>
          <a:p>
            <a:pPr algn="ctr"/>
            <a:endParaRPr lang="en-US" sz="2400" b="1" dirty="0"/>
          </a:p>
          <a:p>
            <a:pPr algn="ctr"/>
            <a:r>
              <a:rPr lang="en-US" sz="3200" dirty="0"/>
              <a:t>Recruiting and Convening the Spanish- Speaking Provider Community</a:t>
            </a:r>
            <a:endParaRPr lang="en-US" sz="3600" dirty="0"/>
          </a:p>
        </p:txBody>
      </p:sp>
      <p:cxnSp>
        <p:nvCxnSpPr>
          <p:cNvPr id="5" name="Straight Connector 4">
            <a:extLst>
              <a:ext uri="{FF2B5EF4-FFF2-40B4-BE49-F238E27FC236}">
                <a16:creationId xmlns:a16="http://schemas.microsoft.com/office/drawing/2014/main" id="{E2412744-5F9A-449D-B91B-9735F91A9951}"/>
              </a:ext>
            </a:extLst>
          </p:cNvPr>
          <p:cNvCxnSpPr/>
          <p:nvPr/>
        </p:nvCxnSpPr>
        <p:spPr>
          <a:xfrm>
            <a:off x="3870173" y="1242838"/>
            <a:ext cx="77884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55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Focus Groups</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6441679" y="987425"/>
            <a:ext cx="3655218" cy="4873625"/>
          </a:xfrm>
        </p:spPr>
      </p:pic>
      <p:sp>
        <p:nvSpPr>
          <p:cNvPr id="4" name="Text Placeholder 3"/>
          <p:cNvSpPr>
            <a:spLocks noGrp="1"/>
          </p:cNvSpPr>
          <p:nvPr>
            <p:ph type="body" sz="half" idx="2"/>
          </p:nvPr>
        </p:nvSpPr>
        <p:spPr>
          <a:xfrm>
            <a:off x="839787" y="2527969"/>
            <a:ext cx="4683935" cy="3811588"/>
          </a:xfrm>
        </p:spPr>
        <p:txBody>
          <a:bodyPr>
            <a:normAutofit/>
          </a:bodyPr>
          <a:lstStyle/>
          <a:p>
            <a:pPr marL="285750" indent="-285750">
              <a:buFont typeface="Arial" panose="020B0604020202020204" pitchFamily="34" charset="0"/>
              <a:buChar char="•"/>
            </a:pPr>
            <a:r>
              <a:rPr lang="en-US" sz="2400" dirty="0"/>
              <a:t>Initial focus group was held on 12/4/2018 with 9 FCCH providers</a:t>
            </a:r>
          </a:p>
          <a:p>
            <a:pPr marL="285750" indent="-285750">
              <a:buFont typeface="Arial" panose="020B0604020202020204" pitchFamily="34" charset="0"/>
              <a:buChar char="•"/>
            </a:pPr>
            <a:r>
              <a:rPr lang="en-US" sz="2400" dirty="0"/>
              <a:t>Spanish Family Child Care Home focus group held on 6/25/2019 with 9 FCCH providers</a:t>
            </a:r>
          </a:p>
          <a:p>
            <a:pPr marL="285750" indent="-285750">
              <a:buFont typeface="Arial" panose="020B0604020202020204" pitchFamily="34" charset="0"/>
              <a:buChar char="•"/>
            </a:pPr>
            <a:r>
              <a:rPr lang="en-US" sz="2400" dirty="0"/>
              <a:t>Additional Spanish Family Child Care Home focus group held on 8/7/2019 with 5 FCCH providers</a:t>
            </a:r>
          </a:p>
        </p:txBody>
      </p:sp>
    </p:spTree>
    <p:extLst>
      <p:ext uri="{BB962C8B-B14F-4D97-AF65-F5344CB8AC3E}">
        <p14:creationId xmlns:p14="http://schemas.microsoft.com/office/powerpoint/2010/main" val="306365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450" y="323516"/>
            <a:ext cx="3932237" cy="1272019"/>
          </a:xfrm>
        </p:spPr>
        <p:txBody>
          <a:bodyPr/>
          <a:lstStyle/>
          <a:p>
            <a:r>
              <a:rPr lang="en-US" dirty="0"/>
              <a:t>Common Ground	</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a:xfrm>
            <a:off x="150813" y="1285875"/>
            <a:ext cx="6172200" cy="4873625"/>
          </a:xfrm>
        </p:spPr>
      </p:pic>
      <p:sp>
        <p:nvSpPr>
          <p:cNvPr id="4" name="Text Placeholder 3"/>
          <p:cNvSpPr>
            <a:spLocks noGrp="1"/>
          </p:cNvSpPr>
          <p:nvPr>
            <p:ph type="body" sz="half" idx="2"/>
          </p:nvPr>
        </p:nvSpPr>
        <p:spPr>
          <a:xfrm>
            <a:off x="6578082" y="1923716"/>
            <a:ext cx="4814596" cy="4335629"/>
          </a:xfrm>
        </p:spPr>
        <p:txBody>
          <a:bodyPr>
            <a:normAutofit/>
          </a:bodyPr>
          <a:lstStyle/>
          <a:p>
            <a:r>
              <a:rPr lang="en-US" dirty="0"/>
              <a:t>All three focus groups shared some thoughts and concerns including:</a:t>
            </a:r>
          </a:p>
          <a:p>
            <a:pPr marL="285750" indent="-285750">
              <a:buFont typeface="Arial" panose="020B0604020202020204" pitchFamily="34" charset="0"/>
              <a:buChar char="•"/>
            </a:pPr>
            <a:r>
              <a:rPr lang="en-US" dirty="0"/>
              <a:t>Family Child Care Home Providers choose to provide care in their home because they love kids, they want to be able to work at home, and they like being able to stay home with their own children.</a:t>
            </a:r>
          </a:p>
          <a:p>
            <a:pPr marL="285750" indent="-285750">
              <a:buFont typeface="Arial" panose="020B0604020202020204" pitchFamily="34" charset="0"/>
              <a:buChar char="•"/>
            </a:pPr>
            <a:r>
              <a:rPr lang="en-US" dirty="0"/>
              <a:t>Providers feel that parents choose a Family Child Care Home Provider because they want their children cared for in a home environment.</a:t>
            </a:r>
          </a:p>
          <a:p>
            <a:pPr marL="285750" indent="-285750">
              <a:buFont typeface="Arial" panose="020B0604020202020204" pitchFamily="34" charset="0"/>
              <a:buChar char="•"/>
            </a:pPr>
            <a:r>
              <a:rPr lang="en-US" dirty="0"/>
              <a:t>Family Child Care Providers consider themselves professionals in their field and want others to understand that a Family Child Care Home is not a child care center.</a:t>
            </a:r>
          </a:p>
          <a:p>
            <a:pPr marL="285750" indent="-285750">
              <a:buFont typeface="Arial" panose="020B0604020202020204" pitchFamily="34" charset="0"/>
              <a:buChar char="•"/>
            </a:pPr>
            <a:r>
              <a:rPr lang="en-US" dirty="0"/>
              <a:t>One of the most difficult things a FCCH provider does is communicating with parents </a:t>
            </a:r>
          </a:p>
        </p:txBody>
      </p:sp>
    </p:spTree>
    <p:extLst>
      <p:ext uri="{BB962C8B-B14F-4D97-AF65-F5344CB8AC3E}">
        <p14:creationId xmlns:p14="http://schemas.microsoft.com/office/powerpoint/2010/main" val="40627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32" y="457200"/>
            <a:ext cx="4305494" cy="1600200"/>
          </a:xfrm>
        </p:spPr>
        <p:txBody>
          <a:bodyPr/>
          <a:lstStyle/>
          <a:p>
            <a:r>
              <a:rPr lang="en-US" dirty="0"/>
              <a:t>What We Learned from the Spanish FCCH Providers</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0385" b="20385"/>
          <a:stretch>
            <a:fillRect/>
          </a:stretch>
        </p:blipFill>
        <p:spPr/>
      </p:pic>
      <p:sp>
        <p:nvSpPr>
          <p:cNvPr id="4" name="Text Placeholder 3"/>
          <p:cNvSpPr>
            <a:spLocks noGrp="1"/>
          </p:cNvSpPr>
          <p:nvPr>
            <p:ph type="body" sz="half" idx="2"/>
          </p:nvPr>
        </p:nvSpPr>
        <p:spPr>
          <a:xfrm>
            <a:off x="466531" y="2057400"/>
            <a:ext cx="4380357" cy="4185904"/>
          </a:xfrm>
        </p:spPr>
        <p:txBody>
          <a:bodyPr/>
          <a:lstStyle/>
          <a:p>
            <a:pPr marL="285750" indent="-285750">
              <a:buFont typeface="Arial" panose="020B0604020202020204" pitchFamily="34" charset="0"/>
              <a:buChar char="•"/>
            </a:pPr>
            <a:r>
              <a:rPr lang="en-US" sz="2000" dirty="0"/>
              <a:t>Parents choose these providers because they know the provider, so the children can develop their language, and the children like being there</a:t>
            </a:r>
          </a:p>
          <a:p>
            <a:pPr marL="285750" indent="-285750">
              <a:buFont typeface="Arial" panose="020B0604020202020204" pitchFamily="34" charset="0"/>
              <a:buChar char="•"/>
            </a:pPr>
            <a:r>
              <a:rPr lang="en-US" sz="2000" dirty="0"/>
              <a:t>Children like their Spanish Family Child Care Home provider because they cook good food</a:t>
            </a:r>
          </a:p>
          <a:p>
            <a:pPr marL="285750" indent="-285750">
              <a:buFont typeface="Arial" panose="020B0604020202020204" pitchFamily="34" charset="0"/>
              <a:buChar char="•"/>
            </a:pPr>
            <a:r>
              <a:rPr lang="en-US" sz="2000" dirty="0"/>
              <a:t>Language is not the biggest barrier</a:t>
            </a:r>
          </a:p>
          <a:p>
            <a:pPr marL="285750" indent="-285750">
              <a:buFont typeface="Arial" panose="020B0604020202020204" pitchFamily="34" charset="0"/>
              <a:buChar char="•"/>
            </a:pPr>
            <a:r>
              <a:rPr lang="en-US" sz="2000" dirty="0"/>
              <a:t>Translating materials is not always the answer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95210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559</Words>
  <Application>Microsoft Office PowerPoint</Application>
  <PresentationFormat>Widescreen</PresentationFormat>
  <Paragraphs>77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Aldhabi</vt:lpstr>
      <vt:lpstr>Arial</vt:lpstr>
      <vt:lpstr>Calibri</vt:lpstr>
      <vt:lpstr>Calibri Light</vt:lpstr>
      <vt:lpstr>Corbel</vt:lpstr>
      <vt:lpstr>Office Theme</vt:lpstr>
      <vt:lpstr>PowerPoint Presentation</vt:lpstr>
      <vt:lpstr>Desired Outcomes</vt:lpstr>
      <vt:lpstr>Funded by:</vt:lpstr>
      <vt:lpstr>Steering Committee Members include:</vt:lpstr>
      <vt:lpstr>Community Partners</vt:lpstr>
      <vt:lpstr>PowerPoint Presentation</vt:lpstr>
      <vt:lpstr>Focus Groups</vt:lpstr>
      <vt:lpstr>Common Ground </vt:lpstr>
      <vt:lpstr>What We Learned from the Spanish FCCH Providers</vt:lpstr>
      <vt:lpstr>Identified Needs</vt:lpstr>
      <vt:lpstr>Big Wins </vt:lpstr>
      <vt:lpstr>PowerPoint Presentation</vt:lpstr>
      <vt:lpstr>PowerPoint Presentation</vt:lpstr>
      <vt:lpstr>PowerPoint Presentation</vt:lpstr>
      <vt:lpstr>Thanks to our partners</vt:lpstr>
      <vt:lpstr>Questions?     tolanterry@gmail.com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Tolan</dc:creator>
  <cp:lastModifiedBy>Helen Carroll</cp:lastModifiedBy>
  <cp:revision>14</cp:revision>
  <dcterms:created xsi:type="dcterms:W3CDTF">2020-01-07T20:17:52Z</dcterms:created>
  <dcterms:modified xsi:type="dcterms:W3CDTF">2020-01-12T21:48:22Z</dcterms:modified>
</cp:coreProperties>
</file>