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Lst>
  <p:notesMasterIdLst>
    <p:notesMasterId r:id="rId17"/>
  </p:notesMasterIdLst>
  <p:handoutMasterIdLst>
    <p:handoutMasterId r:id="rId18"/>
  </p:handoutMasterIdLst>
  <p:sldIdLst>
    <p:sldId id="262" r:id="rId6"/>
    <p:sldId id="265" r:id="rId7"/>
    <p:sldId id="300" r:id="rId8"/>
    <p:sldId id="311" r:id="rId9"/>
    <p:sldId id="317" r:id="rId10"/>
    <p:sldId id="301" r:id="rId11"/>
    <p:sldId id="315" r:id="rId12"/>
    <p:sldId id="303" r:id="rId13"/>
    <p:sldId id="302" r:id="rId14"/>
    <p:sldId id="309" r:id="rId15"/>
    <p:sldId id="299"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pherd, Sally - Division of Program Standards" initials="SS-DoPS" lastIdx="2" clrIdx="0">
    <p:extLst>
      <p:ext uri="{19B8F6BF-5375-455C-9EA6-DF929625EA0E}">
        <p15:presenceInfo xmlns:p15="http://schemas.microsoft.com/office/powerpoint/2012/main" userId="S-1-5-21-2077426921-23679709-1353397897-36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9C08"/>
    <a:srgbClr val="ADA907"/>
    <a:srgbClr val="44528E"/>
    <a:srgbClr val="6F81AC"/>
    <a:srgbClr val="506BA3"/>
    <a:srgbClr val="4A6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80278" autoAdjust="0"/>
  </p:normalViewPr>
  <p:slideViewPr>
    <p:cSldViewPr snapToGrid="0">
      <p:cViewPr varScale="1">
        <p:scale>
          <a:sx n="53" d="100"/>
          <a:sy n="53" d="100"/>
        </p:scale>
        <p:origin x="1120" y="44"/>
      </p:cViewPr>
      <p:guideLst/>
    </p:cSldViewPr>
  </p:slideViewPr>
  <p:notesTextViewPr>
    <p:cViewPr>
      <p:scale>
        <a:sx n="1" d="1"/>
        <a:sy n="1" d="1"/>
      </p:scale>
      <p:origin x="0" y="0"/>
    </p:cViewPr>
  </p:notesTextViewPr>
  <p:notesViewPr>
    <p:cSldViewPr snapToGrid="0">
      <p:cViewPr>
        <p:scale>
          <a:sx n="80" d="100"/>
          <a:sy n="80" d="100"/>
        </p:scale>
        <p:origin x="2717" y="-8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1/9/2020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1/9/2020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introductions.</a:t>
            </a:r>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78486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390434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All children start school with an ability to learn.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Brigance K Screen is intended to help schools identify and narrow gaps as quickly as possible.</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390642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All children start school with an ability to learn.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Brigance K Screen is intended to help schools identify and narrow gaps as quickly as possible.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Ready with Interventions</a:t>
            </a:r>
            <a:r>
              <a:rPr lang="en-US" sz="1200" kern="1200" dirty="0">
                <a:solidFill>
                  <a:schemeClr val="tx1"/>
                </a:solidFill>
                <a:effectLst/>
                <a:latin typeface="+mn-lt"/>
                <a:ea typeface="+mn-ea"/>
                <a:cs typeface="+mn-cs"/>
              </a:rPr>
              <a:t> describes students who received a score below 61 (5.o through 5.5) or below 70 (5.6 through 5.11). These children demonstrated minimal skills and behaviors and may need additional diagnostic assessment, interventions and supports based on Kentucky’s standards.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Ready</a:t>
            </a:r>
            <a:r>
              <a:rPr lang="en-US" sz="1100" kern="1200" dirty="0">
                <a:solidFill>
                  <a:schemeClr val="tx1"/>
                </a:solidFill>
                <a:effectLst/>
                <a:latin typeface="+mn-lt"/>
                <a:ea typeface="+mn-ea"/>
                <a:cs typeface="+mn-cs"/>
              </a:rPr>
              <a:t> describes students who received a score of 61-88 (5.0 through 5.5) or 70-91 (5.6 through 5.11). These children demonstrate skills and behaviors that prepare them for instruction based on Kentucky’s standards. </a:t>
            </a:r>
            <a:endParaRPr lang="en-US" sz="105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Ready with Enrichments</a:t>
            </a:r>
            <a:r>
              <a:rPr lang="en-US" sz="1200" kern="1200" dirty="0">
                <a:solidFill>
                  <a:schemeClr val="tx1"/>
                </a:solidFill>
                <a:effectLst/>
                <a:latin typeface="+mn-lt"/>
                <a:ea typeface="+mn-ea"/>
                <a:cs typeface="+mn-cs"/>
              </a:rPr>
              <a:t> describes students who received a score above 88 (if age 5.0 through 5.5) or above 91 (age 5.6 through 5.11). These children demonstrate skills and behaviors that prepare them for enriched instruction based upon Kentucky’s standards.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65506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135341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244614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preliminary counts are not final.</a:t>
            </a:r>
            <a:r>
              <a:rPr lang="en-US" sz="1200" kern="1200" baseline="0" dirty="0">
                <a:solidFill>
                  <a:schemeClr val="tx1"/>
                </a:solidFill>
                <a:effectLst/>
                <a:latin typeface="+mn-lt"/>
                <a:ea typeface="+mn-ea"/>
                <a:cs typeface="+mn-cs"/>
              </a:rPr>
              <a:t> They are shared with Strong Start for informational purposes only.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 – 9,941</a:t>
            </a:r>
          </a:p>
          <a:p>
            <a:r>
              <a:rPr lang="en-US" sz="1200" kern="1200" dirty="0">
                <a:solidFill>
                  <a:schemeClr val="tx1"/>
                </a:solidFill>
                <a:effectLst/>
                <a:latin typeface="+mn-lt"/>
                <a:ea typeface="+mn-ea"/>
                <a:cs typeface="+mn-cs"/>
              </a:rPr>
              <a:t>SWD – 10,941</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19167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Ryan Alverson made the case for high quality early childhood partnerships, reviewing brain research and basic information about grant implementation. Kara Davies discussed the benefits of Clark County’s partnership with Bluegrass Children’s Academy, referencing improved alignment of curriculum and instruction, professional learning and child outcomes. Kevin Middleton requested consideration of separate funding for PPG and state-funded preschool, along with restoration of full funding for preschool.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Interim Joint Committee on Health, Welfare, and Family Services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Meeting 8 Agenda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Monday, December 9, 2019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3596295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6377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27"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Bill.Buchanan@education.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Preschool Partnership Grant</a:t>
            </a:r>
            <a:endParaRPr lang="en-US" dirty="0"/>
          </a:p>
        </p:txBody>
      </p:sp>
      <p:sp>
        <p:nvSpPr>
          <p:cNvPr id="3" name="Text Placeholder 2"/>
          <p:cNvSpPr>
            <a:spLocks noGrp="1"/>
          </p:cNvSpPr>
          <p:nvPr>
            <p:ph type="body" sz="quarter" idx="13"/>
          </p:nvPr>
        </p:nvSpPr>
        <p:spPr/>
        <p:txBody>
          <a:bodyPr>
            <a:normAutofit lnSpcReduction="10000"/>
          </a:bodyPr>
          <a:lstStyle/>
          <a:p>
            <a:r>
              <a:rPr lang="en-US" dirty="0">
                <a:solidFill>
                  <a:schemeClr val="tx1"/>
                </a:solidFill>
              </a:rPr>
              <a:t>Interim Joint Committee on Health, Welfare, and Family Services, December 9, 2019</a:t>
            </a:r>
          </a:p>
          <a:p>
            <a:pPr lvl="1"/>
            <a:r>
              <a:rPr lang="en-US" i="1" dirty="0">
                <a:solidFill>
                  <a:schemeClr val="tx1"/>
                </a:solidFill>
              </a:rPr>
              <a:t>Dr. Ryan Alverson, Assistant Professor, NKU</a:t>
            </a:r>
          </a:p>
          <a:p>
            <a:pPr lvl="1"/>
            <a:r>
              <a:rPr lang="en-US" i="1" dirty="0">
                <a:solidFill>
                  <a:schemeClr val="tx1"/>
                </a:solidFill>
              </a:rPr>
              <a:t>Dr. Kara Davies, Principal, Clark County</a:t>
            </a:r>
          </a:p>
          <a:p>
            <a:pPr lvl="1"/>
            <a:r>
              <a:rPr lang="en-US" i="1" dirty="0">
                <a:solidFill>
                  <a:schemeClr val="tx1"/>
                </a:solidFill>
              </a:rPr>
              <a:t>Kevin Middleton, President, United Way of KY</a:t>
            </a:r>
          </a:p>
          <a:p>
            <a:r>
              <a:rPr lang="en-US" dirty="0">
                <a:solidFill>
                  <a:schemeClr val="tx1"/>
                </a:solidFill>
              </a:rPr>
              <a:t>Mid-year reports are due January 15, 2020.</a:t>
            </a:r>
          </a:p>
          <a:p>
            <a:r>
              <a:rPr lang="en-US" dirty="0">
                <a:solidFill>
                  <a:schemeClr val="tx1"/>
                </a:solidFill>
              </a:rPr>
              <a:t>In the spring, NKU will conduct individual partner interviews instead of focus groups. </a:t>
            </a:r>
          </a:p>
          <a:p>
            <a:endParaRPr lang="en-US" dirty="0"/>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10</a:t>
            </a:fld>
            <a:endParaRPr lang="en-US"/>
          </a:p>
        </p:txBody>
      </p:sp>
    </p:spTree>
    <p:extLst>
      <p:ext uri="{BB962C8B-B14F-4D97-AF65-F5344CB8AC3E}">
        <p14:creationId xmlns:p14="http://schemas.microsoft.com/office/powerpoint/2010/main" val="224397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a:t>
            </a:r>
          </a:p>
        </p:txBody>
      </p:sp>
      <p:sp>
        <p:nvSpPr>
          <p:cNvPr id="4" name="Slide Number Placeholder 3"/>
          <p:cNvSpPr>
            <a:spLocks noGrp="1"/>
          </p:cNvSpPr>
          <p:nvPr>
            <p:ph type="sldNum" sz="quarter" idx="12"/>
          </p:nvPr>
        </p:nvSpPr>
        <p:spPr/>
        <p:txBody>
          <a:bodyPr/>
          <a:lstStyle/>
          <a:p>
            <a:fld id="{91BD7323-49BF-4C97-8773-5EC64C492009}" type="slidenum">
              <a:rPr lang="en-US" smtClean="0"/>
              <a:t>11</a:t>
            </a:fld>
            <a:endParaRPr lang="en-US"/>
          </a:p>
        </p:txBody>
      </p:sp>
      <p:sp>
        <p:nvSpPr>
          <p:cNvPr id="5" name="Text Placeholder 2"/>
          <p:cNvSpPr>
            <a:spLocks noGrp="1"/>
          </p:cNvSpPr>
          <p:nvPr>
            <p:ph type="body" sz="quarter" idx="13"/>
          </p:nvPr>
        </p:nvSpPr>
        <p:spPr>
          <a:xfrm>
            <a:off x="555786" y="1595272"/>
            <a:ext cx="9188715" cy="4901324"/>
          </a:xfrm>
        </p:spPr>
        <p:txBody>
          <a:bodyPr>
            <a:normAutofit/>
          </a:bodyPr>
          <a:lstStyle/>
          <a:p>
            <a:pPr marL="0" indent="0">
              <a:buNone/>
            </a:pPr>
            <a:r>
              <a:rPr lang="en-US" sz="3000" dirty="0">
                <a:solidFill>
                  <a:schemeClr val="tx1"/>
                </a:solidFill>
              </a:rPr>
              <a:t>Bill Buchanan, Program Consultant II</a:t>
            </a:r>
          </a:p>
          <a:p>
            <a:pPr marL="0" indent="0">
              <a:buNone/>
            </a:pPr>
            <a:r>
              <a:rPr lang="en-US" sz="3000" dirty="0">
                <a:solidFill>
                  <a:schemeClr val="tx1"/>
                </a:solidFill>
              </a:rPr>
              <a:t>School Readiness Branch</a:t>
            </a:r>
          </a:p>
          <a:p>
            <a:pPr marL="0" indent="0">
              <a:buNone/>
            </a:pPr>
            <a:r>
              <a:rPr lang="en-US" sz="3000" dirty="0">
                <a:solidFill>
                  <a:schemeClr val="tx1"/>
                </a:solidFill>
              </a:rPr>
              <a:t>Division of IDEA Implementation and Preschool</a:t>
            </a:r>
          </a:p>
          <a:p>
            <a:pPr marL="0" indent="0">
              <a:buNone/>
            </a:pPr>
            <a:r>
              <a:rPr lang="en-US" sz="3000" dirty="0">
                <a:solidFill>
                  <a:schemeClr val="tx1"/>
                </a:solidFill>
              </a:rPr>
              <a:t>Office of Special Education and Early Learning</a:t>
            </a:r>
          </a:p>
          <a:p>
            <a:pPr marL="0" indent="0">
              <a:buNone/>
            </a:pPr>
            <a:r>
              <a:rPr lang="en-US" sz="3000" dirty="0">
                <a:solidFill>
                  <a:schemeClr val="tx1"/>
                </a:solidFill>
              </a:rPr>
              <a:t>502-564-4970 extension 4702</a:t>
            </a:r>
          </a:p>
          <a:p>
            <a:pPr marL="0" indent="0">
              <a:buNone/>
            </a:pPr>
            <a:r>
              <a:rPr lang="en-US" sz="3000" dirty="0">
                <a:hlinkClick r:id="rId2"/>
              </a:rPr>
              <a:t>Bill.Buchanan@education.ky.gov</a:t>
            </a:r>
            <a:r>
              <a:rPr lang="en-US" sz="3000" dirty="0"/>
              <a:t> </a:t>
            </a:r>
          </a:p>
        </p:txBody>
      </p:sp>
    </p:spTree>
    <p:extLst>
      <p:ext uri="{BB962C8B-B14F-4D97-AF65-F5344CB8AC3E}">
        <p14:creationId xmlns:p14="http://schemas.microsoft.com/office/powerpoint/2010/main" val="111787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531" y="2192764"/>
            <a:ext cx="8664694" cy="2082960"/>
          </a:xfrm>
        </p:spPr>
        <p:txBody>
          <a:bodyPr/>
          <a:lstStyle/>
          <a:p>
            <a:pPr algn="ctr"/>
            <a:br>
              <a:rPr lang="en-US" sz="5000" dirty="0"/>
            </a:br>
            <a:r>
              <a:rPr lang="en-US" sz="4400" b="1" dirty="0"/>
              <a:t>KDE Updates | </a:t>
            </a:r>
            <a:r>
              <a:rPr lang="en-US" sz="4400" b="1" dirty="0">
                <a:solidFill>
                  <a:srgbClr val="0070C0"/>
                </a:solidFill>
              </a:rPr>
              <a:t>Strong Start</a:t>
            </a:r>
            <a:br>
              <a:rPr lang="en-US" sz="5000" dirty="0"/>
            </a:br>
            <a:endParaRPr lang="en-US" sz="5000" dirty="0"/>
          </a:p>
        </p:txBody>
      </p:sp>
      <p:sp>
        <p:nvSpPr>
          <p:cNvPr id="3" name="Subtitle 2"/>
          <p:cNvSpPr>
            <a:spLocks noGrp="1"/>
          </p:cNvSpPr>
          <p:nvPr>
            <p:ph type="subTitle" idx="1"/>
          </p:nvPr>
        </p:nvSpPr>
        <p:spPr>
          <a:xfrm>
            <a:off x="1033174" y="3840734"/>
            <a:ext cx="8298206" cy="1096899"/>
          </a:xfrm>
        </p:spPr>
        <p:txBody>
          <a:bodyPr>
            <a:normAutofit/>
          </a:bodyPr>
          <a:lstStyle/>
          <a:p>
            <a:pPr algn="ctr">
              <a:spcBef>
                <a:spcPts val="0"/>
              </a:spcBef>
            </a:pPr>
            <a:r>
              <a:rPr lang="en-US" dirty="0"/>
              <a:t>January 9, 2020</a:t>
            </a:r>
          </a:p>
        </p:txBody>
      </p:sp>
    </p:spTree>
    <p:extLst>
      <p:ext uri="{BB962C8B-B14F-4D97-AF65-F5344CB8AC3E}">
        <p14:creationId xmlns:p14="http://schemas.microsoft.com/office/powerpoint/2010/main" val="347765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Review Items</a:t>
            </a:r>
          </a:p>
        </p:txBody>
      </p:sp>
      <p:sp>
        <p:nvSpPr>
          <p:cNvPr id="3" name="Text Placeholder 2"/>
          <p:cNvSpPr>
            <a:spLocks noGrp="1"/>
          </p:cNvSpPr>
          <p:nvPr>
            <p:ph type="body" sz="quarter" idx="13"/>
          </p:nvPr>
        </p:nvSpPr>
        <p:spPr>
          <a:xfrm>
            <a:off x="555786" y="1595272"/>
            <a:ext cx="9188715" cy="4901324"/>
          </a:xfrm>
        </p:spPr>
        <p:txBody>
          <a:bodyPr>
            <a:normAutofit/>
          </a:bodyPr>
          <a:lstStyle/>
          <a:p>
            <a:r>
              <a:rPr lang="en-US" dirty="0">
                <a:solidFill>
                  <a:schemeClr val="tx1"/>
                </a:solidFill>
              </a:rPr>
              <a:t>2019 Kindergarten Readiness Results</a:t>
            </a:r>
          </a:p>
          <a:p>
            <a:r>
              <a:rPr lang="en-US" dirty="0">
                <a:solidFill>
                  <a:schemeClr val="tx1"/>
                </a:solidFill>
              </a:rPr>
              <a:t>Preschool </a:t>
            </a:r>
          </a:p>
          <a:p>
            <a:pPr lvl="1"/>
            <a:r>
              <a:rPr lang="en-US" dirty="0">
                <a:solidFill>
                  <a:schemeClr val="tx1"/>
                </a:solidFill>
              </a:rPr>
              <a:t>Accountability – GMAP</a:t>
            </a:r>
          </a:p>
          <a:p>
            <a:pPr lvl="1"/>
            <a:r>
              <a:rPr lang="en-US" dirty="0">
                <a:solidFill>
                  <a:schemeClr val="tx1"/>
                </a:solidFill>
              </a:rPr>
              <a:t>December 1 Count</a:t>
            </a:r>
          </a:p>
          <a:p>
            <a:r>
              <a:rPr lang="en-US" dirty="0">
                <a:solidFill>
                  <a:schemeClr val="tx1"/>
                </a:solidFill>
              </a:rPr>
              <a:t>Preschool Partnership Grants</a:t>
            </a:r>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153897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True or False?</a:t>
            </a:r>
          </a:p>
        </p:txBody>
      </p:sp>
      <p:sp>
        <p:nvSpPr>
          <p:cNvPr id="3" name="Text Placeholder 2"/>
          <p:cNvSpPr>
            <a:spLocks noGrp="1"/>
          </p:cNvSpPr>
          <p:nvPr>
            <p:ph type="body" sz="quarter" idx="13"/>
          </p:nvPr>
        </p:nvSpPr>
        <p:spPr>
          <a:xfrm>
            <a:off x="555786" y="1773451"/>
            <a:ext cx="9188715" cy="2324416"/>
          </a:xfrm>
        </p:spPr>
        <p:txBody>
          <a:bodyPr/>
          <a:lstStyle/>
          <a:p>
            <a:pPr marL="0" indent="0">
              <a:buNone/>
            </a:pPr>
            <a:r>
              <a:rPr lang="en-US" dirty="0">
                <a:solidFill>
                  <a:schemeClr val="tx1"/>
                </a:solidFill>
              </a:rPr>
              <a:t>Children who turn 5 by August 1 must score 65% ready or higher on the Brigance before they can enroll in Kindergarten. </a:t>
            </a:r>
          </a:p>
        </p:txBody>
      </p:sp>
      <p:sp>
        <p:nvSpPr>
          <p:cNvPr id="4" name="Slide Number Placeholder 3"/>
          <p:cNvSpPr>
            <a:spLocks noGrp="1"/>
          </p:cNvSpPr>
          <p:nvPr>
            <p:ph type="sldNum" sz="quarter" idx="12"/>
          </p:nvPr>
        </p:nvSpPr>
        <p:spPr/>
        <p:txBody>
          <a:bodyPr/>
          <a:lstStyle/>
          <a:p>
            <a:fld id="{91BD7323-49BF-4C97-8773-5EC64C492009}" type="slidenum">
              <a:rPr lang="en-US" smtClean="0"/>
              <a:t>4</a:t>
            </a:fld>
            <a:endParaRPr lang="en-US"/>
          </a:p>
        </p:txBody>
      </p:sp>
      <p:sp>
        <p:nvSpPr>
          <p:cNvPr id="5" name="Text Placeholder 2"/>
          <p:cNvSpPr txBox="1">
            <a:spLocks/>
          </p:cNvSpPr>
          <p:nvPr/>
        </p:nvSpPr>
        <p:spPr>
          <a:xfrm>
            <a:off x="4219030" y="4293493"/>
            <a:ext cx="2114037" cy="10318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panose="05040102010807070707" pitchFamily="18" charset="2"/>
              <a:buNone/>
            </a:pPr>
            <a:r>
              <a:rPr lang="en-US" sz="5400" b="1" dirty="0">
                <a:solidFill>
                  <a:srgbClr val="FF0000"/>
                </a:solidFill>
              </a:rPr>
              <a:t>False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949" y="190594"/>
            <a:ext cx="558388" cy="558388"/>
          </a:xfrm>
          <a:prstGeom prst="rect">
            <a:avLst/>
          </a:prstGeom>
        </p:spPr>
      </p:pic>
    </p:spTree>
    <p:extLst>
      <p:ext uri="{BB962C8B-B14F-4D97-AF65-F5344CB8AC3E}">
        <p14:creationId xmlns:p14="http://schemas.microsoft.com/office/powerpoint/2010/main" val="148312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5</a:t>
            </a:fld>
            <a:endParaRPr lang="en-US"/>
          </a:p>
        </p:txBody>
      </p:sp>
      <p:sp>
        <p:nvSpPr>
          <p:cNvPr id="6" name="TextBox 5"/>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3"/>
          <a:stretch>
            <a:fillRect/>
          </a:stretch>
        </p:blipFill>
        <p:spPr>
          <a:xfrm>
            <a:off x="1795842" y="1171585"/>
            <a:ext cx="8600316" cy="5325011"/>
          </a:xfrm>
          <a:prstGeom prst="rect">
            <a:avLst/>
          </a:prstGeom>
        </p:spPr>
      </p:pic>
      <p:sp>
        <p:nvSpPr>
          <p:cNvPr id="8" name="Title 1"/>
          <p:cNvSpPr>
            <a:spLocks noGrp="1"/>
          </p:cNvSpPr>
          <p:nvPr>
            <p:ph type="title"/>
          </p:nvPr>
        </p:nvSpPr>
        <p:spPr>
          <a:xfrm>
            <a:off x="1799490" y="387653"/>
            <a:ext cx="8596668" cy="1320800"/>
          </a:xfrm>
        </p:spPr>
        <p:txBody>
          <a:bodyPr/>
          <a:lstStyle/>
          <a:p>
            <a:pPr algn="ctr"/>
            <a:r>
              <a:rPr lang="en-US" b="1" dirty="0"/>
              <a:t>Levels of Readiness</a:t>
            </a:r>
          </a:p>
        </p:txBody>
      </p:sp>
    </p:spTree>
    <p:extLst>
      <p:ext uri="{BB962C8B-B14F-4D97-AF65-F5344CB8AC3E}">
        <p14:creationId xmlns:p14="http://schemas.microsoft.com/office/powerpoint/2010/main" val="174961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a:p>
        </p:txBody>
      </p:sp>
      <p:sp>
        <p:nvSpPr>
          <p:cNvPr id="6" name="TextBox 5"/>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3"/>
          <a:stretch>
            <a:fillRect/>
          </a:stretch>
        </p:blipFill>
        <p:spPr>
          <a:xfrm>
            <a:off x="387624" y="144127"/>
            <a:ext cx="10803835" cy="6352469"/>
          </a:xfrm>
          <a:prstGeom prst="rect">
            <a:avLst/>
          </a:prstGeom>
        </p:spPr>
      </p:pic>
    </p:spTree>
    <p:extLst>
      <p:ext uri="{BB962C8B-B14F-4D97-AF65-F5344CB8AC3E}">
        <p14:creationId xmlns:p14="http://schemas.microsoft.com/office/powerpoint/2010/main" val="234285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a:p>
        </p:txBody>
      </p:sp>
      <p:sp>
        <p:nvSpPr>
          <p:cNvPr id="6" name="TextBox 5"/>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3"/>
          <a:stretch>
            <a:fillRect/>
          </a:stretch>
        </p:blipFill>
        <p:spPr>
          <a:xfrm>
            <a:off x="542395" y="336374"/>
            <a:ext cx="11039475" cy="6162675"/>
          </a:xfrm>
          <a:prstGeom prst="rect">
            <a:avLst/>
          </a:prstGeom>
        </p:spPr>
      </p:pic>
    </p:spTree>
    <p:extLst>
      <p:ext uri="{BB962C8B-B14F-4D97-AF65-F5344CB8AC3E}">
        <p14:creationId xmlns:p14="http://schemas.microsoft.com/office/powerpoint/2010/main" val="66449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Preschool Accountability</a:t>
            </a:r>
            <a:endParaRPr lang="en-US" dirty="0"/>
          </a:p>
        </p:txBody>
      </p:sp>
      <p:sp>
        <p:nvSpPr>
          <p:cNvPr id="3" name="Text Placeholder 2"/>
          <p:cNvSpPr>
            <a:spLocks noGrp="1"/>
          </p:cNvSpPr>
          <p:nvPr>
            <p:ph type="body" sz="quarter" idx="13"/>
          </p:nvPr>
        </p:nvSpPr>
        <p:spPr/>
        <p:txBody>
          <a:bodyPr/>
          <a:lstStyle/>
          <a:p>
            <a:r>
              <a:rPr lang="en-US" dirty="0">
                <a:solidFill>
                  <a:schemeClr val="tx1"/>
                </a:solidFill>
                <a:ea typeface="Calibri" panose="020F0502020204030204" pitchFamily="34" charset="0"/>
              </a:rPr>
              <a:t>By the 2020-2021 school year, an annual evaluation and grant application system for preschool programs statewide will be implemented (GMAP).</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8</a:t>
            </a:fld>
            <a:endParaRPr lang="en-US"/>
          </a:p>
        </p:txBody>
      </p:sp>
    </p:spTree>
    <p:extLst>
      <p:ext uri="{BB962C8B-B14F-4D97-AF65-F5344CB8AC3E}">
        <p14:creationId xmlns:p14="http://schemas.microsoft.com/office/powerpoint/2010/main" val="417089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Preschool Count</a:t>
            </a:r>
            <a:endParaRPr lang="en-US" dirty="0"/>
          </a:p>
        </p:txBody>
      </p:sp>
      <p:sp>
        <p:nvSpPr>
          <p:cNvPr id="3" name="Text Placeholder 2"/>
          <p:cNvSpPr>
            <a:spLocks noGrp="1"/>
          </p:cNvSpPr>
          <p:nvPr>
            <p:ph type="body" sz="quarter" idx="13"/>
          </p:nvPr>
        </p:nvSpPr>
        <p:spPr/>
        <p:txBody>
          <a:bodyPr/>
          <a:lstStyle/>
          <a:p>
            <a:r>
              <a:rPr lang="en-US" dirty="0">
                <a:solidFill>
                  <a:schemeClr val="tx1"/>
                </a:solidFill>
              </a:rPr>
              <a:t>December 1, 2019 </a:t>
            </a:r>
            <a:r>
              <a:rPr lang="en-US" b="1" dirty="0">
                <a:solidFill>
                  <a:srgbClr val="FF0000"/>
                </a:solidFill>
              </a:rPr>
              <a:t>Preliminary Count</a:t>
            </a:r>
            <a:r>
              <a:rPr lang="en-US" dirty="0">
                <a:solidFill>
                  <a:schemeClr val="tx1"/>
                </a:solidFill>
              </a:rPr>
              <a:t>	</a:t>
            </a:r>
          </a:p>
          <a:p>
            <a:pPr lvl="1"/>
            <a:r>
              <a:rPr lang="en-US" dirty="0">
                <a:solidFill>
                  <a:schemeClr val="tx1"/>
                </a:solidFill>
              </a:rPr>
              <a:t>9,941 At-Risk</a:t>
            </a:r>
          </a:p>
          <a:p>
            <a:pPr lvl="1"/>
            <a:r>
              <a:rPr lang="en-US" dirty="0">
                <a:solidFill>
                  <a:schemeClr val="tx1"/>
                </a:solidFill>
              </a:rPr>
              <a:t>10,941 Disabilities</a:t>
            </a:r>
          </a:p>
          <a:p>
            <a:pPr marL="0" indent="0">
              <a:buNone/>
            </a:pPr>
            <a:endParaRPr lang="en-US" dirty="0">
              <a:solidFill>
                <a:schemeClr val="tx1"/>
              </a:solidFill>
              <a:ea typeface="Calibri" panose="020F0502020204030204" pitchFamily="34" charset="0"/>
            </a:endParaRPr>
          </a:p>
          <a:p>
            <a:endParaRPr lang="en-US" sz="3200" dirty="0">
              <a:solidFill>
                <a:schemeClr val="tx1"/>
              </a:solidFill>
              <a:ea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a:p>
        </p:txBody>
      </p:sp>
      <p:sp>
        <p:nvSpPr>
          <p:cNvPr id="5" name="Oval 4"/>
          <p:cNvSpPr/>
          <p:nvPr/>
        </p:nvSpPr>
        <p:spPr>
          <a:xfrm>
            <a:off x="5388887" y="2700342"/>
            <a:ext cx="3395886" cy="3395886"/>
          </a:xfrm>
          <a:prstGeom prst="ellipse">
            <a:avLst/>
          </a:prstGeom>
          <a:blipFill>
            <a:blip r:embed="rId3" cstate="print">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7982541"/>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929AA44A29774A96300808620B7F9D" ma:contentTypeVersion="9" ma:contentTypeDescription="Create a new document." ma:contentTypeScope="" ma:versionID="e2bbaae9430ade42f7612da6d5f7025a">
  <xsd:schema xmlns:xsd="http://www.w3.org/2001/XMLSchema" xmlns:xs="http://www.w3.org/2001/XMLSchema" xmlns:p="http://schemas.microsoft.com/office/2006/metadata/properties" xmlns:ns2="cf3aa28c-8d44-408c-a5ca-996a87f6cd59" xmlns:ns3="78e2b29d-1b4d-4e9f-9477-f143619cc5ca" xmlns:ns4="5bc9d522-2386-425a-9f2a-a617cf877ec0" targetNamespace="http://schemas.microsoft.com/office/2006/metadata/properties" ma:root="true" ma:fieldsID="038a439d9bb52958ee5a051e274ed4c1" ns2:_="" ns3:_="" ns4:_="">
    <xsd:import namespace="cf3aa28c-8d44-408c-a5ca-996a87f6cd59"/>
    <xsd:import namespace="78e2b29d-1b4d-4e9f-9477-f143619cc5ca"/>
    <xsd:import namespace="5bc9d522-2386-425a-9f2a-a617cf877ec0"/>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2:Information_x0020_Type" minOccurs="0"/>
                <xsd:element ref="ns4:TaxCatchAll" minOccurs="0"/>
                <xsd:element ref="ns2:SharedWithUsers" minOccurs="0"/>
                <xsd:element ref="ns2: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aa28c-8d44-408c-a5ca-996a87f6cd5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nformation_x0020_Type" ma:index="12" nillable="true" ma:displayName="Information Type" ma:default="Form" ma:format="Dropdown" ma:internalName="Information_x0020_Type">
      <xsd:simpleType>
        <xsd:restriction base="dms:Choice">
          <xsd:enumeration value="Form"/>
          <xsd:enumeration value="List"/>
          <xsd:enumeration value="Other Information"/>
        </xsd:restrictio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e2b29d-1b4d-4e9f-9477-f143619cc5ca" elementFormDefault="qualified">
    <xsd:import namespace="http://schemas.microsoft.com/office/2006/documentManagement/types"/>
    <xsd:import namespace="http://schemas.microsoft.com/office/infopath/2007/PartnerControls"/>
    <xsd:element name="Category" ma:index="11" nillable="true" ma:displayName="Category" ma:internalName="Catego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13" nillable="true" ma:displayName="Taxonomy Catch All Column" ma:descriptio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78e2b29d-1b4d-4e9f-9477-f143619cc5ca" xsi:nil="true"/>
    <Information_x0020_Type xmlns="cf3aa28c-8d44-408c-a5ca-996a87f6cd59">Other Information</Information_x0020_Type>
    <TaxCatchAll xmlns="5bc9d522-2386-425a-9f2a-a617cf877ec0"/>
  </documentManagement>
</p:properties>
</file>

<file path=customXml/itemProps1.xml><?xml version="1.0" encoding="utf-8"?>
<ds:datastoreItem xmlns:ds="http://schemas.openxmlformats.org/officeDocument/2006/customXml" ds:itemID="{D7582C2A-E6E2-4D4B-BE9C-93826E2C6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3aa28c-8d44-408c-a5ca-996a87f6cd59"/>
    <ds:schemaRef ds:uri="78e2b29d-1b4d-4e9f-9477-f143619cc5ca"/>
    <ds:schemaRef ds:uri="5bc9d522-2386-425a-9f2a-a617cf877e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f3aa28c-8d44-408c-a5ca-996a87f6cd59"/>
    <ds:schemaRef ds:uri="http://schemas.microsoft.com/office/2006/documentManagement/types"/>
    <ds:schemaRef ds:uri="http://schemas.microsoft.com/office/2006/metadata/properties"/>
    <ds:schemaRef ds:uri="5bc9d522-2386-425a-9f2a-a617cf877ec0"/>
    <ds:schemaRef ds:uri="78e2b29d-1b4d-4e9f-9477-f143619cc5c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17347</TotalTime>
  <Words>526</Words>
  <Application>Microsoft Office PowerPoint</Application>
  <PresentationFormat>Widescreen</PresentationFormat>
  <Paragraphs>71</Paragraphs>
  <Slides>11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Franklin Gothic Medium</vt:lpstr>
      <vt:lpstr>Georgia</vt:lpstr>
      <vt:lpstr>Wingdings 2</vt:lpstr>
      <vt:lpstr>Wingdings 3</vt:lpstr>
      <vt:lpstr>Theme1</vt:lpstr>
      <vt:lpstr>3_Theme1</vt:lpstr>
      <vt:lpstr>PowerPoint Presentation</vt:lpstr>
      <vt:lpstr> KDE Updates | Strong Start </vt:lpstr>
      <vt:lpstr>Review Items</vt:lpstr>
      <vt:lpstr>True or False?</vt:lpstr>
      <vt:lpstr>Levels of Readiness</vt:lpstr>
      <vt:lpstr>PowerPoint Presentation</vt:lpstr>
      <vt:lpstr>PowerPoint Presentation</vt:lpstr>
      <vt:lpstr>Preschool Accountability</vt:lpstr>
      <vt:lpstr>Preschool Count</vt:lpstr>
      <vt:lpstr>Preschool Partnership Grant</vt:lpstr>
      <vt:lpstr>Contact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Helen Carroll</cp:lastModifiedBy>
  <cp:revision>634</cp:revision>
  <cp:lastPrinted>2018-06-26T20:29:43Z</cp:lastPrinted>
  <dcterms:created xsi:type="dcterms:W3CDTF">2016-05-23T03:56:12Z</dcterms:created>
  <dcterms:modified xsi:type="dcterms:W3CDTF">2020-01-09T22:56:02Z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0x01010062929AA44A29774A96300808620B7F9D</vt:lpwstr>
  </property>
</Properties>
</file>