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4" r:id="rId4"/>
    <p:sldId id="275" r:id="rId5"/>
    <p:sldId id="276" r:id="rId6"/>
    <p:sldId id="285" r:id="rId7"/>
    <p:sldId id="284" r:id="rId8"/>
    <p:sldId id="277" r:id="rId9"/>
    <p:sldId id="278" r:id="rId10"/>
    <p:sldId id="300" r:id="rId11"/>
    <p:sldId id="279" r:id="rId12"/>
    <p:sldId id="301" r:id="rId13"/>
    <p:sldId id="280" r:id="rId14"/>
    <p:sldId id="281" r:id="rId15"/>
    <p:sldId id="286" r:id="rId16"/>
    <p:sldId id="287" r:id="rId17"/>
    <p:sldId id="288" r:id="rId18"/>
    <p:sldId id="282" r:id="rId19"/>
    <p:sldId id="283" r:id="rId20"/>
    <p:sldId id="289" r:id="rId21"/>
    <p:sldId id="290" r:id="rId22"/>
    <p:sldId id="293" r:id="rId23"/>
    <p:sldId id="291" r:id="rId24"/>
    <p:sldId id="292" r:id="rId25"/>
    <p:sldId id="294" r:id="rId26"/>
    <p:sldId id="295" r:id="rId27"/>
    <p:sldId id="296" r:id="rId28"/>
    <p:sldId id="298" r:id="rId29"/>
    <p:sldId id="297" r:id="rId30"/>
    <p:sldId id="299" r:id="rId31"/>
    <p:sldId id="273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490545" y="6261757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 algn="ctr"/>
            <a:fld id="{84545724-9AD5-4E02-9402-2634044658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726250-E9F2-4F54-9727-72A0DAE735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115" y="6083165"/>
            <a:ext cx="2295024" cy="6557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BD5F462-5EEA-451C-BFD1-9B0A85C3224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96" y="5410529"/>
            <a:ext cx="1324304" cy="139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109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804B23-B8CD-4670-99AD-DD0787A97E75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84545724-9AD5-4E02-9402-263404465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73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804B23-B8CD-4670-99AD-DD0787A97E75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84545724-9AD5-4E02-9402-263404465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60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127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A0E99F-15DC-4CDF-9467-5C251FE18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90545" y="6261757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 algn="ctr"/>
            <a:fld id="{84545724-9AD5-4E02-9402-2634044658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1F57C4-F26E-43CF-9394-3DEC21195D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115" y="6083165"/>
            <a:ext cx="2295024" cy="6557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255CFD3-6F3C-4661-9540-C736AF12CE0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96" y="5410529"/>
            <a:ext cx="1324304" cy="139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283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79CC214-858B-483A-AE58-23B35C816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90545" y="6261757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 algn="ctr"/>
            <a:fld id="{84545724-9AD5-4E02-9402-2634044658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05E372-EA56-455A-BF5B-D3426F5B90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115" y="6083165"/>
            <a:ext cx="2295024" cy="6557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7D046CF-9664-430A-B6FA-433D59FF60B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96" y="5410529"/>
            <a:ext cx="1324304" cy="139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563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804B23-B8CD-4670-99AD-DD0787A97E75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84545724-9AD5-4E02-9402-263404465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88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804B23-B8CD-4670-99AD-DD0787A97E75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84545724-9AD5-4E02-9402-263404465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88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804B23-B8CD-4670-99AD-DD0787A97E75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84545724-9AD5-4E02-9402-263404465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4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804B23-B8CD-4670-99AD-DD0787A97E75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84545724-9AD5-4E02-9402-263404465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5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804B23-B8CD-4670-99AD-DD0787A97E75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84545724-9AD5-4E02-9402-263404465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18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804B23-B8CD-4670-99AD-DD0787A97E75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</p:spPr>
        <p:txBody>
          <a:bodyPr/>
          <a:lstStyle/>
          <a:p>
            <a:fld id="{84545724-9AD5-4E02-9402-263404465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00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BA4F79-4003-4F3D-BCF2-DD58209AA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90545" y="6261757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 algn="ctr"/>
            <a:fld id="{84545724-9AD5-4E02-9402-2634044658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19A9170-B44D-4DB4-8427-79E806AE245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115" y="6083165"/>
            <a:ext cx="2295024" cy="6557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5C25D6F-2927-4ACE-B79C-9E4702C1450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96" y="5410529"/>
            <a:ext cx="1324304" cy="139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2549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American Rescue Plan</a:t>
            </a:r>
            <a:br>
              <a:rPr lang="en-US" dirty="0"/>
            </a:br>
            <a:r>
              <a:rPr lang="en-US" dirty="0"/>
              <a:t>Funding for Child Care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July 2021</a:t>
            </a:r>
          </a:p>
          <a:p>
            <a:r>
              <a:rPr lang="en-US" dirty="0"/>
              <a:t>Division of Child Care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115" y="6083165"/>
            <a:ext cx="2295024" cy="655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760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Funds – Allowable Expenses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346" y="1816562"/>
            <a:ext cx="7274649" cy="4454786"/>
          </a:xfrm>
        </p:spPr>
      </p:pic>
    </p:spTree>
    <p:extLst>
      <p:ext uri="{BB962C8B-B14F-4D97-AF65-F5344CB8AC3E}">
        <p14:creationId xmlns:p14="http://schemas.microsoft.com/office/powerpoint/2010/main" val="2733833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Funds – Allowable Expenses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5480"/>
            <a:ext cx="10515600" cy="4112720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Personnel costs including salaries, benefits, premium pay, or recruitment and retention;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Facilities costs including rent, mortgage payments, utilities, maintenance, improvements or insurance;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Cleaning supplies or services, personal protective equipment, and training and technical assistance on health and safety practices;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Purchases of or updates to equipment and supplies to respond to the public health emergency; or</a:t>
            </a:r>
          </a:p>
          <a:p>
            <a:pPr>
              <a:lnSpc>
                <a:spcPct val="150000"/>
              </a:lnSpc>
            </a:pPr>
            <a:r>
              <a:rPr lang="en-US" dirty="0"/>
              <a:t>Mental health supports for children and child care employees. </a:t>
            </a:r>
          </a:p>
        </p:txBody>
      </p:sp>
    </p:spTree>
    <p:extLst>
      <p:ext uri="{BB962C8B-B14F-4D97-AF65-F5344CB8AC3E}">
        <p14:creationId xmlns:p14="http://schemas.microsoft.com/office/powerpoint/2010/main" val="3382603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Funds – Allowable Expenses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Funds can be used for expenses acquired at any point during the pandemic and state of emergency.</a:t>
            </a:r>
          </a:p>
          <a:p>
            <a:pPr>
              <a:lnSpc>
                <a:spcPct val="150000"/>
              </a:lnSpc>
            </a:pPr>
            <a:r>
              <a:rPr lang="en-US" dirty="0"/>
              <a:t>Funds can be utilized to pay off debt acquired during the state of emergency related to keeping the child care program operational.</a:t>
            </a:r>
          </a:p>
          <a:p>
            <a:pPr>
              <a:lnSpc>
                <a:spcPct val="150000"/>
              </a:lnSpc>
            </a:pPr>
            <a:r>
              <a:rPr lang="en-US" dirty="0"/>
              <a:t>Documentation of expenditures will be required.</a:t>
            </a:r>
          </a:p>
        </p:txBody>
      </p:sp>
    </p:spTree>
    <p:extLst>
      <p:ext uri="{BB962C8B-B14F-4D97-AF65-F5344CB8AC3E}">
        <p14:creationId xmlns:p14="http://schemas.microsoft.com/office/powerpoint/2010/main" val="550489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Payments -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5479"/>
            <a:ext cx="10515600" cy="41127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Due to the workload involved with the contract process, dispersing 9 payments, and auditing programs to assure funds are spent on allowable expenditures, DCC will be partnering with a 3</a:t>
            </a:r>
            <a:r>
              <a:rPr lang="en-US" baseline="30000" dirty="0"/>
              <a:t>rd</a:t>
            </a:r>
            <a:r>
              <a:rPr lang="en-US" dirty="0"/>
              <a:t> party company to supervise the stabilization payments.</a:t>
            </a:r>
          </a:p>
          <a:p>
            <a:pPr>
              <a:lnSpc>
                <a:spcPct val="150000"/>
              </a:lnSpc>
            </a:pPr>
            <a:r>
              <a:rPr lang="en-US" dirty="0"/>
              <a:t>CHFS will issue a Request for Proposal (RFP) to find a company that can assist with issuing the payments.</a:t>
            </a:r>
          </a:p>
        </p:txBody>
      </p:sp>
    </p:spTree>
    <p:extLst>
      <p:ext uri="{BB962C8B-B14F-4D97-AF65-F5344CB8AC3E}">
        <p14:creationId xmlns:p14="http://schemas.microsoft.com/office/powerpoint/2010/main" val="2625345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Payments -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11272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cut-off date for application would be 30 days prior to the beginning of the funding month.  </a:t>
            </a:r>
          </a:p>
          <a:p>
            <a:pPr>
              <a:lnSpc>
                <a:spcPct val="150000"/>
              </a:lnSpc>
            </a:pPr>
            <a:r>
              <a:rPr lang="en-US" dirty="0"/>
              <a:t>The per-child amount will be determined 15 days after the application period ends.</a:t>
            </a:r>
          </a:p>
          <a:p>
            <a:pPr>
              <a:lnSpc>
                <a:spcPct val="150000"/>
              </a:lnSpc>
            </a:pPr>
            <a:r>
              <a:rPr lang="en-US" dirty="0"/>
              <a:t>Once a child care program applies, it will not need to reapply unless it wishes to move to a higher tier.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746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Preschool 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112720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Continuation of the Public School Preschool Partnership Program for the spring of 2021-2022, 2022-2023, and 2023-2024 School Years.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This would be a collaborative with KDE Division of IDEA Implementation and Preschool Services.</a:t>
            </a:r>
          </a:p>
          <a:p>
            <a:pPr>
              <a:lnSpc>
                <a:spcPct val="150000"/>
              </a:lnSpc>
            </a:pPr>
            <a:r>
              <a:rPr lang="en-US" dirty="0"/>
              <a:t>This partnership will support children who qualify for CCAP and children with special needs to get IEP services through 3-hour public school preschool and still get full-day child care services so that families can work.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428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Preschool 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School districts must submit the application after selecting child care program(s) to partner with on this project.</a:t>
            </a:r>
          </a:p>
          <a:p>
            <a:pPr>
              <a:lnSpc>
                <a:spcPct val="150000"/>
              </a:lnSpc>
            </a:pPr>
            <a:r>
              <a:rPr lang="en-US" dirty="0"/>
              <a:t>Child care programs must be 3, 4, or 5 STAR programs.</a:t>
            </a:r>
          </a:p>
          <a:p>
            <a:pPr>
              <a:lnSpc>
                <a:spcPct val="150000"/>
              </a:lnSpc>
            </a:pPr>
            <a:r>
              <a:rPr lang="en-US" dirty="0"/>
              <a:t>There will be a focus on social/emotional supports and special education training.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444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Preschool 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3188"/>
            <a:ext cx="10515600" cy="4112720"/>
          </a:xfrm>
        </p:spPr>
        <p:txBody>
          <a:bodyPr>
            <a:normAutofit fontScale="77500" lnSpcReduction="20000"/>
          </a:bodyPr>
          <a:lstStyle/>
          <a:p>
            <a:pPr lvl="0" hangingPunct="0">
              <a:lnSpc>
                <a:spcPct val="160000"/>
              </a:lnSpc>
            </a:pPr>
            <a:r>
              <a:rPr lang="en-US" dirty="0"/>
              <a:t>Provide or supplement salaries to extend program hours or open new classrooms</a:t>
            </a:r>
          </a:p>
          <a:p>
            <a:pPr lvl="0" hangingPunct="0">
              <a:lnSpc>
                <a:spcPct val="160000"/>
              </a:lnSpc>
            </a:pPr>
            <a:r>
              <a:rPr lang="en-US" dirty="0"/>
              <a:t>Provide or supplement salaries to provide social and emotional supports to all children enrolled in the program</a:t>
            </a:r>
          </a:p>
          <a:p>
            <a:pPr lvl="0" hangingPunct="0">
              <a:lnSpc>
                <a:spcPct val="160000"/>
              </a:lnSpc>
            </a:pPr>
            <a:r>
              <a:rPr lang="en-US" dirty="0"/>
              <a:t>Travel and participate in regional, state or national early childhood training or meetings for the purpose of improving early childhood quality</a:t>
            </a:r>
          </a:p>
          <a:p>
            <a:pPr lvl="0" hangingPunct="0">
              <a:lnSpc>
                <a:spcPct val="160000"/>
              </a:lnSpc>
            </a:pPr>
            <a:r>
              <a:rPr lang="en-US" dirty="0"/>
              <a:t>Purchase supplies related to trainings and/or meetings, such as paper, pens/pencils, etc.</a:t>
            </a:r>
          </a:p>
          <a:p>
            <a:pPr>
              <a:lnSpc>
                <a:spcPct val="160000"/>
              </a:lnSpc>
            </a:pPr>
            <a:r>
              <a:rPr lang="en-US" dirty="0"/>
              <a:t>Conduct marketing and recruitment activities</a:t>
            </a:r>
          </a:p>
        </p:txBody>
      </p:sp>
    </p:spTree>
    <p:extLst>
      <p:ext uri="{BB962C8B-B14F-4D97-AF65-F5344CB8AC3E}">
        <p14:creationId xmlns:p14="http://schemas.microsoft.com/office/powerpoint/2010/main" val="108720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Preschool 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DCC will issue a Request for Application (RFA) for interested school districts to apply.</a:t>
            </a:r>
          </a:p>
          <a:p>
            <a:pPr>
              <a:lnSpc>
                <a:spcPct val="150000"/>
              </a:lnSpc>
            </a:pPr>
            <a:r>
              <a:rPr lang="en-US" dirty="0"/>
              <a:t>Notification with be sent out through the DCC listserv, social media, and communication through partner agencies.</a:t>
            </a:r>
          </a:p>
        </p:txBody>
      </p:sp>
    </p:spTree>
    <p:extLst>
      <p:ext uri="{BB962C8B-B14F-4D97-AF65-F5344CB8AC3E}">
        <p14:creationId xmlns:p14="http://schemas.microsoft.com/office/powerpoint/2010/main" val="2278551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- CCAP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Increase to CCAP Reimbursement Rates</a:t>
            </a:r>
          </a:p>
          <a:p>
            <a:pPr>
              <a:lnSpc>
                <a:spcPct val="200000"/>
              </a:lnSpc>
            </a:pPr>
            <a:r>
              <a:rPr lang="en-US" dirty="0"/>
              <a:t>Cliff Effect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3 Months of Additional Reimbursement at 50% of typical rate upon graduation from the CCAP program</a:t>
            </a:r>
          </a:p>
        </p:txBody>
      </p:sp>
    </p:spTree>
    <p:extLst>
      <p:ext uri="{BB962C8B-B14F-4D97-AF65-F5344CB8AC3E}">
        <p14:creationId xmlns:p14="http://schemas.microsoft.com/office/powerpoint/2010/main" val="21701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Kentucky Funding from ARP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The Commonwealth of Kentucky has been awarded over $763 Million specifically dedicated to child care.</a:t>
            </a:r>
          </a:p>
          <a:p>
            <a:pPr>
              <a:lnSpc>
                <a:spcPct val="150000"/>
              </a:lnSpc>
            </a:pPr>
            <a:r>
              <a:rPr lang="en-US" dirty="0"/>
              <a:t>Over $470 Million is designated for sustainability payments.</a:t>
            </a:r>
          </a:p>
          <a:p>
            <a:pPr>
              <a:lnSpc>
                <a:spcPct val="150000"/>
              </a:lnSpc>
            </a:pPr>
            <a:r>
              <a:rPr lang="en-US" dirty="0"/>
              <a:t>Over $293 Million is designated through one-time CCDBG funds.</a:t>
            </a:r>
          </a:p>
        </p:txBody>
      </p:sp>
    </p:spTree>
    <p:extLst>
      <p:ext uri="{BB962C8B-B14F-4D97-AF65-F5344CB8AC3E}">
        <p14:creationId xmlns:p14="http://schemas.microsoft.com/office/powerpoint/2010/main" val="2824810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Infant Toddler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This pilot project would be used to combat the decrease in programs currently accepting families using CCAP and to increase infant and toddler care for our most vulnerable population.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Require participating centers to pay all staff members at a certain floor, in order to continue to raise compensation through the contract program.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The CCAP program will pay the center each month for a certain number of slots.  Enrollment will be audited to make sure that paid slots are not being wasted.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57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Infant Toddler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Incentives will be awarded each time an audit shows 90% enrollment or higher.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Participating programs must be 3, 4, or 5 STAR programs.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Centers and Family Child Care (FCC) homes are both allowed to participate in pilot program.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5355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Facility Repair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112720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Facility Repair Grants for Child Care Programs Currently in Operation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Child care programs in need of essential facility updates including roofing, HVAC systems, structural repairs, hot water heaters, plumbing, major appliances, and fencing. 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Centers that want to apply must send in a current labor quote along with a completed application.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5817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Trainer Academies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Two training academies will be offered: one focusing on working with children with special needs &amp; one focusing on director skills.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Fifty KY credentialed trainers will participate in a training academy focusing on helping child care providers work with high risk populations of children.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Trainers will be accepted from all 8 DCC regions of the state.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4139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Trainer Academies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lang="en-US" dirty="0"/>
              <a:t>Trainers will be obligated to complete trainings in their areas of the state through 2024 after completing the training academy.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Trainings curriculum and support materials will be provided to all trainers participating in the academy.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Higher level trainers will be prioritized in the application process.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0702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KY Apprenticeships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8534"/>
            <a:ext cx="10515600" cy="4112720"/>
          </a:xfrm>
        </p:spPr>
        <p:txBody>
          <a:bodyPr>
            <a:normAutofit fontScale="85000" lnSpcReduction="1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Supporting mentor teachers/host programs to train apprentice candidates in the preschool, infant/toddler, or director apprenticeship program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Pay fees for adult apprenticeship candidates for their CDA fees, Orientation fees, First Aid/CPR fees, or any other certification during the course of their internship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The cost of college coursework for adult apprenticeship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Funding to developing coaching model for training all apprentices with same curriculum/coaching for all KY candidates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8432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KY Scholarship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4716"/>
            <a:ext cx="10515600" cy="4112720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Full coverage of the CDA program costs for employees working at least 20 hours per week in a child care program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Full tuition (above our typical scholarship limits) for AA or BA in Early Childhood Education at a KY state community college or university for employees working at least 20 hours per week in a child care program</a:t>
            </a:r>
          </a:p>
          <a:p>
            <a:pPr>
              <a:lnSpc>
                <a:spcPct val="150000"/>
              </a:lnSpc>
            </a:pPr>
            <a:r>
              <a:rPr lang="en-US" dirty="0"/>
              <a:t>Full tuition for Master’s Degrees in Early Childhood Education or Early Childhood Special Education at a KY state university for Directors or Administrators working at least 20 hours a week in a child care program</a:t>
            </a:r>
          </a:p>
        </p:txBody>
      </p:sp>
    </p:spTree>
    <p:extLst>
      <p:ext uri="{BB962C8B-B14F-4D97-AF65-F5344CB8AC3E}">
        <p14:creationId xmlns:p14="http://schemas.microsoft.com/office/powerpoint/2010/main" val="40860015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FCC Start-Up Grants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112720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$2,500 grants to start certified child care homes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Workforce development offered through the Family Child Care Network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Must care for children for at least 12 months.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Must accept children on the child care subsidy program.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If funding has not been used in the third year, then FCCs could apply for materials and fencing.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3559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Employee Child Care Grants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lnSpc>
                <a:spcPct val="150000"/>
              </a:lnSpc>
            </a:pPr>
            <a:r>
              <a:rPr lang="en-US"/>
              <a:t>Businesses </a:t>
            </a:r>
            <a:r>
              <a:rPr lang="en-US" dirty="0"/>
              <a:t>interested in starting on-site employee-based childcare can apply for up to $100,000 grant match to open new child care facility.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Business must prove they have the matching funds available.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Center must accept children using the Child Care Assistance Program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Center must go through licensing and </a:t>
            </a:r>
            <a:r>
              <a:rPr lang="en-US" dirty="0" err="1"/>
              <a:t>All-STARS</a:t>
            </a:r>
            <a:r>
              <a:rPr lang="en-US" dirty="0"/>
              <a:t> process.  Must reach a 3 STAR rating within two years. 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Center must stay open for a minimum of two calendar years.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300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Child Care Desert Grants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9298"/>
            <a:ext cx="10515600" cy="4112720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Can apply for up to $100,000 grant match to open new child care facility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Must be in one of the 65 counties in KY considered a child care desert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Center must accept children using the Child Care Assistance Program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Center must go through licensing and </a:t>
            </a:r>
            <a:r>
              <a:rPr lang="en-US" dirty="0" err="1"/>
              <a:t>All-STARS</a:t>
            </a:r>
            <a:r>
              <a:rPr lang="en-US" dirty="0"/>
              <a:t> process.  Must reach a 3 STAR rating within 2 years.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096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Federal Funds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federal goal of the Stabilization Funds is to support the programs that have survived the hardship of the past 16 months.</a:t>
            </a:r>
          </a:p>
          <a:p>
            <a:pPr>
              <a:lnSpc>
                <a:spcPct val="150000"/>
              </a:lnSpc>
            </a:pPr>
            <a:r>
              <a:rPr lang="en-US" dirty="0"/>
              <a:t>The federal goals of the one-time CCDBG funds are: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Increasing Provider Payments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Improving Payment Policies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Increasing Wages for Early Childhood Educators (in centers and family child care homes)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Building the Supply of Child Care for Underserved Populations</a:t>
            </a:r>
          </a:p>
        </p:txBody>
      </p:sp>
    </p:spTree>
    <p:extLst>
      <p:ext uri="{BB962C8B-B14F-4D97-AF65-F5344CB8AC3E}">
        <p14:creationId xmlns:p14="http://schemas.microsoft.com/office/powerpoint/2010/main" val="40495435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CCDBG Funds – Technology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en-US" dirty="0"/>
              <a:t>New technology platform that will link all of the DCC databases in order to close data holes and find necessary data to support child care programs in the state.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Provide all family child care homes and centers in Kentucky with a three-year subscription to computerized enrollment and billing system.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Provider new computers to child care programs throughout the state for enrollment, billing, and other business practices.</a:t>
            </a:r>
          </a:p>
        </p:txBody>
      </p:sp>
    </p:spTree>
    <p:extLst>
      <p:ext uri="{BB962C8B-B14F-4D97-AF65-F5344CB8AC3E}">
        <p14:creationId xmlns:p14="http://schemas.microsoft.com/office/powerpoint/2010/main" val="37343601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4" name="Content Placeholder 3" descr="Asking Defining Questions - Excelsior College OWL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0" y="1931511"/>
            <a:ext cx="5852160" cy="3901440"/>
          </a:xfrm>
        </p:spPr>
      </p:pic>
    </p:spTree>
    <p:extLst>
      <p:ext uri="{BB962C8B-B14F-4D97-AF65-F5344CB8AC3E}">
        <p14:creationId xmlns:p14="http://schemas.microsoft.com/office/powerpoint/2010/main" val="834993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Funds - </a:t>
            </a:r>
            <a:r>
              <a:rPr lang="en-US" dirty="0" err="1"/>
              <a:t>Dispersement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lnSpc>
                <a:spcPct val="160000"/>
              </a:lnSpc>
            </a:pPr>
            <a:r>
              <a:rPr lang="en-US" dirty="0"/>
              <a:t>Nine stabilization payments to child care programs throughout Kentucky beginning in October 2021 when the CRRSA payments run out.</a:t>
            </a:r>
          </a:p>
          <a:p>
            <a:pPr lvl="0">
              <a:lnSpc>
                <a:spcPct val="160000"/>
              </a:lnSpc>
            </a:pPr>
            <a:r>
              <a:rPr lang="en-US" dirty="0"/>
              <a:t>Payments would be made quarterly for October 2021, January 2022, April 2022, July 2022, October 2022, January 2023, April 2023, July 2023, and September 2023.</a:t>
            </a:r>
          </a:p>
          <a:p>
            <a:pPr lvl="0">
              <a:lnSpc>
                <a:spcPct val="160000"/>
              </a:lnSpc>
            </a:pPr>
            <a:r>
              <a:rPr lang="en-US" dirty="0"/>
              <a:t>$49.6 Million would be reserved for each grant period for the programs that apply for each funding round.  </a:t>
            </a:r>
          </a:p>
        </p:txBody>
      </p:sp>
    </p:spTree>
    <p:extLst>
      <p:ext uri="{BB962C8B-B14F-4D97-AF65-F5344CB8AC3E}">
        <p14:creationId xmlns:p14="http://schemas.microsoft.com/office/powerpoint/2010/main" val="2185159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Payments -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Child care programs must have been open and serving children by March 11, 2021 (licensed, certified, or registered providers)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Licensed and certified child care programs must participate in the </a:t>
            </a:r>
            <a:r>
              <a:rPr lang="en-US" dirty="0" err="1"/>
              <a:t>All-STARS</a:t>
            </a:r>
            <a:r>
              <a:rPr lang="en-US" dirty="0"/>
              <a:t> program in order to receive stabilization grants.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Child care programs must be eligible to accept children on the Child Care Assistance Program in order to receive funding from the American Rescue Plan.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567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Funds -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3188"/>
            <a:ext cx="10515600" cy="4112720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70000"/>
              </a:lnSpc>
            </a:pPr>
            <a:r>
              <a:rPr lang="en-US" dirty="0"/>
              <a:t>Child care programs must be OPEN and serving children, unless they have been temporarily closed by the health department due to a COVID outbreak and quarantining. </a:t>
            </a:r>
          </a:p>
          <a:p>
            <a:pPr lvl="0">
              <a:lnSpc>
                <a:spcPct val="170000"/>
              </a:lnSpc>
            </a:pPr>
            <a:r>
              <a:rPr lang="en-US" dirty="0"/>
              <a:t>Half-day child care programs (that are only open for less than five hours daily) will receive funding that is pro-rated at 50% of the allotment for full-day child care programs.</a:t>
            </a:r>
          </a:p>
          <a:p>
            <a:pPr lvl="0">
              <a:lnSpc>
                <a:spcPct val="170000"/>
              </a:lnSpc>
            </a:pPr>
            <a:r>
              <a:rPr lang="en-US" dirty="0"/>
              <a:t>Programs that operate on the school year calendar and close temporarily in the summer will miss the July 2022 and July 2023 payments.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259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Payments -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3952"/>
            <a:ext cx="10515600" cy="4112720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Child care providers receiving the American Rescue Plan funds must sign a contract outlining the requirements of the funding and must fill out the federally mandated form regarding estimated income.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Child care providers receiving the American Rescue Plan funds must complete a monthly data sheet and send it to the contract agency by the 5</a:t>
            </a:r>
            <a:r>
              <a:rPr lang="en-US" baseline="30000" dirty="0"/>
              <a:t>th</a:t>
            </a:r>
            <a:r>
              <a:rPr lang="en-US" dirty="0"/>
              <a:t> of each month.  The data sheet will include data on enrollment, staff turnover, and other key data points.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668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Payments – Tier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Tier 1 (introductory pay rate based on program capacity):</a:t>
            </a:r>
          </a:p>
          <a:p>
            <a:pPr lvl="1"/>
            <a:r>
              <a:rPr lang="en-US" dirty="0"/>
              <a:t>Meets minimum labor cabinet requirements</a:t>
            </a:r>
          </a:p>
          <a:p>
            <a:pPr lvl="1"/>
            <a:r>
              <a:rPr lang="en-US" dirty="0"/>
              <a:t>Meets minimum child care regulatory requirements</a:t>
            </a:r>
          </a:p>
          <a:p>
            <a:pPr lvl="1"/>
            <a:r>
              <a:rPr lang="en-US" dirty="0"/>
              <a:t>Participates in the </a:t>
            </a:r>
            <a:r>
              <a:rPr lang="en-US" dirty="0" err="1"/>
              <a:t>All-STARS</a:t>
            </a:r>
            <a:r>
              <a:rPr lang="en-US" dirty="0"/>
              <a:t> program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Tier 2 (pay rate based on capacity with an additional 10% funding):</a:t>
            </a:r>
          </a:p>
          <a:p>
            <a:pPr lvl="1"/>
            <a:r>
              <a:rPr lang="en-US" dirty="0"/>
              <a:t>Starting pay at $10/hour or higher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Tier 3 (pay rate based on capacity with an additional 20% funding):</a:t>
            </a:r>
          </a:p>
          <a:p>
            <a:pPr lvl="1"/>
            <a:r>
              <a:rPr lang="en-US" dirty="0"/>
              <a:t>Starting pay at $13/hour or higher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016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Payments – Tier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 care programs in Tier 2 or Tier 3 for funding must provide payroll documentation to prove the base pay for all child care staff employed at the program.</a:t>
            </a:r>
          </a:p>
          <a:p>
            <a:endParaRPr lang="en-US" dirty="0"/>
          </a:p>
          <a:p>
            <a:r>
              <a:rPr lang="en-US" dirty="0"/>
              <a:t>If providers are not currently using the pay scale they apply for (Tier 2 or 3), then they have four months after receiving the award to provide documentation that raises have been provided and the requirements of the tiered system are in place.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867644"/>
      </p:ext>
    </p:extLst>
  </p:cSld>
  <p:clrMapOvr>
    <a:masterClrMapping/>
  </p:clrMapOvr>
</p:sld>
</file>

<file path=ppt/theme/theme1.xml><?xml version="1.0" encoding="utf-8"?>
<a:theme xmlns:a="http://schemas.openxmlformats.org/drawingml/2006/main" name="Team Kentucky Theme">
  <a:themeElements>
    <a:clrScheme name="Team Kentucky">
      <a:dk1>
        <a:sysClr val="windowText" lastClr="000000"/>
      </a:dk1>
      <a:lt1>
        <a:sysClr val="window" lastClr="FFFFFF"/>
      </a:lt1>
      <a:dk2>
        <a:srgbClr val="093B60"/>
      </a:dk2>
      <a:lt2>
        <a:srgbClr val="FFFFFF"/>
      </a:lt2>
      <a:accent1>
        <a:srgbClr val="5EB3E4"/>
      </a:accent1>
      <a:accent2>
        <a:srgbClr val="F5831F"/>
      </a:accent2>
      <a:accent3>
        <a:srgbClr val="8C98A2"/>
      </a:accent3>
      <a:accent4>
        <a:srgbClr val="FED13F"/>
      </a:accent4>
      <a:accent5>
        <a:srgbClr val="2A58B4"/>
      </a:accent5>
      <a:accent6>
        <a:srgbClr val="009A4D"/>
      </a:accent6>
      <a:hlink>
        <a:srgbClr val="299BDB"/>
      </a:hlink>
      <a:folHlink>
        <a:srgbClr val="9680A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am Kentucky Theme" id="{5D6A283A-2A43-4BB5-9C96-D712EB0CE53F}" vid="{AD9AC136-AE88-4809-A42F-AF852193D99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 Kentucky Theme</Template>
  <TotalTime>4762</TotalTime>
  <Words>1953</Words>
  <Application>Microsoft Office PowerPoint</Application>
  <PresentationFormat>Widescreen</PresentationFormat>
  <Paragraphs>139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Team Kentucky Theme</vt:lpstr>
      <vt:lpstr>American Rescue Plan Funding for Child Care</vt:lpstr>
      <vt:lpstr>Kentucky Funding from ARP</vt:lpstr>
      <vt:lpstr>Goals of Federal Funds</vt:lpstr>
      <vt:lpstr>Stabilization Funds - Dispersement</vt:lpstr>
      <vt:lpstr>Stabilization Payments - Requirements</vt:lpstr>
      <vt:lpstr>Stabilization Funds - Requirements</vt:lpstr>
      <vt:lpstr>Stabilization Payments - Requirements</vt:lpstr>
      <vt:lpstr>Stabilization Payments – Tier System</vt:lpstr>
      <vt:lpstr>Stabilization Payments – Tier System</vt:lpstr>
      <vt:lpstr>Stabilization Funds – Allowable Expenses</vt:lpstr>
      <vt:lpstr>Stabilization Funds – Allowable Expenses</vt:lpstr>
      <vt:lpstr>Stabilization Funds – Allowable Expenses</vt:lpstr>
      <vt:lpstr>Stabilization Payments - Administration</vt:lpstr>
      <vt:lpstr>Stabilization Payments - Applications</vt:lpstr>
      <vt:lpstr>CCDBG Funds – Preschool Partnerships</vt:lpstr>
      <vt:lpstr>CCDBG Funds – Preschool Partnerships</vt:lpstr>
      <vt:lpstr>CCDBG Funds – Preschool Partnerships</vt:lpstr>
      <vt:lpstr>CCDBG Funds – Preschool Partnerships</vt:lpstr>
      <vt:lpstr>CCDBG Funds - CCAP</vt:lpstr>
      <vt:lpstr>CCDBG Funds – Infant Toddler Project</vt:lpstr>
      <vt:lpstr>CCDBG Funds – Infant Toddler Project</vt:lpstr>
      <vt:lpstr>CCDBG Funds – Facility Repair</vt:lpstr>
      <vt:lpstr>CCDBG Funds – Trainer Academies</vt:lpstr>
      <vt:lpstr>CCDBG Funds – Trainer Academies</vt:lpstr>
      <vt:lpstr>CCDBG Funds – KY Apprenticeships</vt:lpstr>
      <vt:lpstr>CCDBG Funds – KY Scholarship Programs</vt:lpstr>
      <vt:lpstr>CCDBG Funds – FCC Start-Up Grants</vt:lpstr>
      <vt:lpstr>CCDBG Funds – Employee Child Care Grants</vt:lpstr>
      <vt:lpstr>CCDBG Funds – Child Care Desert Grants</vt:lpstr>
      <vt:lpstr>CCDBG Funds – Technology Systems</vt:lpstr>
      <vt:lpstr>Questions</vt:lpstr>
    </vt:vector>
  </TitlesOfParts>
  <Company>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Mansfield, Kenneth F (Gov Office)</dc:creator>
  <cp:lastModifiedBy>ben-prichard@outlook.com</cp:lastModifiedBy>
  <cp:revision>72</cp:revision>
  <dcterms:created xsi:type="dcterms:W3CDTF">2020-09-25T16:15:25Z</dcterms:created>
  <dcterms:modified xsi:type="dcterms:W3CDTF">2021-07-09T03:32:27Z</dcterms:modified>
</cp:coreProperties>
</file>