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4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01DD5-116D-4BD7-8B85-A647E79BE24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173A9-BACD-4B6E-A81E-9E6CB541E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81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BFA8E-2AD8-42A1-BFE5-521E4A82C56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800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BFA8E-2AD8-42A1-BFE5-521E4A82C56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148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BFA8E-2AD8-42A1-BFE5-521E4A82C56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653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BFA8E-2AD8-42A1-BFE5-521E4A82C56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226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A39DB-E868-4620-9259-45394E37A9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9B5B65-93D9-4660-9F48-A037B5B8B0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70636-D0CE-4DD6-A635-0B4F7B64B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B27C-1B11-40D3-B079-3DC76F0C96C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73891-385D-46B4-8D6F-E17A79250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FE33B-A828-4381-B700-080D93E50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72BA-55BC-47FC-99DC-855F6F5E5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16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120F1-767D-430E-9C1F-64FEED74B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861FFD-5BC0-49EF-A1F5-CDB125FDB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960E5-19DB-4A6A-B8E3-3A0FA50BB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B27C-1B11-40D3-B079-3DC76F0C96C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43E50-DFDD-4ACA-8DA8-2F88F4CEC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F36AE-A5D0-460E-B324-B5E23E951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72BA-55BC-47FC-99DC-855F6F5E5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5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04F0C0-05AE-40D4-9EDD-4FC2F7E9DC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0A828E-0855-46A7-9E21-58D7197B1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A984A-3647-4921-9A25-B6F569BD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B27C-1B11-40D3-B079-3DC76F0C96C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9C01B-59E6-4E9B-9D4F-D3E5F5271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433C0-16F4-4DCE-BC69-69B4D347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72BA-55BC-47FC-99DC-855F6F5E5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4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B203A-E3EF-442E-A946-CB0BDA861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ADC24-8219-4150-94E9-15CCF6859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55E0A-1422-4C19-A328-7699547E5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B27C-1B11-40D3-B079-3DC76F0C96C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38507-767C-47B1-8CCD-3D47165A5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6F560-5B6E-4D10-8902-31F2EE138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72BA-55BC-47FC-99DC-855F6F5E5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2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D0390-F8C2-4919-A029-BE0553898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B0919-3393-48FF-946E-C9A66E10E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E1946-D0DC-4B14-9A28-6BF32B7EA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B27C-1B11-40D3-B079-3DC76F0C96C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C1BC7-3200-420C-8467-A5EEA880E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ECE09-366D-4C77-9B42-4663B6DF4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72BA-55BC-47FC-99DC-855F6F5E5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3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4C4EC-D9E2-4327-AAAE-E293050BA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4B101-ADF2-4CD8-BCBB-23AA72AC4D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536FE5-0989-4920-9DD6-BD3976DC9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9C7042-0EF6-4A39-8F40-34A76ABA9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B27C-1B11-40D3-B079-3DC76F0C96C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CDDC6-ECA9-44E9-AA7D-1F07FA9D9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788518-87C3-4B16-A6B9-3F2497ADE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72BA-55BC-47FC-99DC-855F6F5E5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00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EBFCF-A745-4C7A-8D44-5C612F510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5ABF6-37A5-4E99-BD44-D0AC7F870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2035E0-B1BB-4D3F-97A0-21A7E753A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C29A05-0F3F-4DC3-8053-5BB847D06A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342024-D83B-4FDC-B9F2-8C5C8019F8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C868F4-6239-489A-8BA0-99816B423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B27C-1B11-40D3-B079-3DC76F0C96C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F08078-BECE-413F-8825-A76B3FC38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CD17CA-EF77-479E-B63A-CD3960D79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72BA-55BC-47FC-99DC-855F6F5E5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07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CA1D0-96F2-47AD-B64C-FFA634127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392932-D123-4560-A8CF-C93A93691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B27C-1B11-40D3-B079-3DC76F0C96C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B4421B-C428-4E65-8317-F857E70AA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4B325F-7D84-4DB7-9D2A-74B892B9B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72BA-55BC-47FC-99DC-855F6F5E5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89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359AFC-B772-4FD5-9E2A-630351531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B27C-1B11-40D3-B079-3DC76F0C96C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295A29-00F4-494E-9CED-004BD05BE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34FB3F-8624-494B-BD43-A847F29DF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72BA-55BC-47FC-99DC-855F6F5E5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5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A559A-5BE3-49FC-AA1A-D94A2BFD3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6EBB3-C6DC-43F7-A957-A535E3EE5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8E203E-51AC-4FB4-8BF0-6862D0D48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8987C7-3BA5-4C46-9C4E-53F67A9D8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B27C-1B11-40D3-B079-3DC76F0C96C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790A56-3F5B-40B5-912A-B191BC88F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7153BA-94E0-4EA9-8282-A2D6866A6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72BA-55BC-47FC-99DC-855F6F5E5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4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1958A-6E22-46A5-8C9A-EB59CF727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83706-EABE-41CB-B3F1-038331B0F2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A24571-267F-45B7-886E-34959BDB7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51F43-600E-4254-81D4-C735D25E0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3B27C-1B11-40D3-B079-3DC76F0C96C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7076EB-F8E8-4F50-9F07-14DB0DB7E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0D986B-7B21-4A66-95F1-BEA5BFCA3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72BA-55BC-47FC-99DC-855F6F5E5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2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153FF1-959F-47E9-8011-ADB05CFFA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562B20-58FC-4C49-87BB-C2BFC921C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C133E-8ECD-4226-B663-FC2005F36E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3B27C-1B11-40D3-B079-3DC76F0C96C4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E6FFD-310E-473D-9944-C432365082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E03FB-B0E3-4B7B-AEBB-8449A2A84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972BA-55BC-47FC-99DC-855F6F5E5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2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yecac.ky.gov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7232" y="1199998"/>
            <a:ext cx="9503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Mission</a:t>
            </a:r>
            <a:endParaRPr kumimoji="0" lang="en-US" sz="3200" b="1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6219" y="3639127"/>
            <a:ext cx="3431073" cy="342669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05840" y="2967335"/>
            <a:ext cx="88246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Provide leadership and direction for the Commonwealth by</a:t>
            </a:r>
          </a:p>
          <a:p>
            <a:r>
              <a:rPr lang="en-US" sz="2400" dirty="0"/>
              <a:t>providing a comprehensive and sustainable prenatal to age five</a:t>
            </a:r>
          </a:p>
          <a:p>
            <a:r>
              <a:rPr lang="en-US" sz="2400" dirty="0"/>
              <a:t>system that will ensure a strong foundation for all children.</a:t>
            </a:r>
          </a:p>
        </p:txBody>
      </p:sp>
    </p:spTree>
    <p:extLst>
      <p:ext uri="{BB962C8B-B14F-4D97-AF65-F5344CB8AC3E}">
        <p14:creationId xmlns:p14="http://schemas.microsoft.com/office/powerpoint/2010/main" val="425489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75056"/>
            <a:ext cx="12192000" cy="68294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718300"/>
            <a:ext cx="12192000" cy="635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3"/>
          <p:cNvSpPr txBox="1">
            <a:spLocks/>
          </p:cNvSpPr>
          <p:nvPr/>
        </p:nvSpPr>
        <p:spPr bwMode="auto">
          <a:xfrm>
            <a:off x="190953" y="999373"/>
            <a:ext cx="11686308" cy="486287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marL="285750">
              <a:spcBef>
                <a:spcPct val="0"/>
              </a:spcBef>
              <a:buNone/>
              <a:defRPr/>
            </a:pPr>
            <a:r>
              <a:rPr lang="pt-BR" altLang="en-US" sz="2400" b="1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Preschoo</a:t>
            </a:r>
            <a:r>
              <a:rPr lang="pt-BR" altLang="en-US" sz="2400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pt-BR" altLang="en-US" sz="2400" b="1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pt-BR" altLang="en-US" sz="2400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en-US" sz="2400" b="1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</a:t>
            </a:r>
            <a:r>
              <a:rPr lang="pt-BR" altLang="en-US" sz="2400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pt-BR" altLang="en-US" sz="2400" i="1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Year</a:t>
            </a:r>
          </a:p>
          <a:p>
            <a:pPr marL="1371600" lvl="1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t-BR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Grants issued in 2019 by United States Administration for Children and Families</a:t>
            </a:r>
          </a:p>
          <a:p>
            <a:pPr marL="1371600" lvl="1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t-BR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was to help states complete planning exercises to focus systems building</a:t>
            </a:r>
          </a:p>
          <a:p>
            <a:pPr marL="285750">
              <a:spcBef>
                <a:spcPct val="0"/>
              </a:spcBef>
              <a:buNone/>
              <a:defRPr/>
            </a:pPr>
            <a:endParaRPr lang="pt-BR" altLang="en-US" sz="2400" dirty="0">
              <a:solidFill>
                <a:prstClr val="black"/>
              </a:solidFill>
              <a:latin typeface="+mn-lt"/>
            </a:endParaRPr>
          </a:p>
          <a:p>
            <a:pPr marL="628650" indent="-342900">
              <a:spcBef>
                <a:spcPct val="0"/>
              </a:spcBef>
              <a:defRPr/>
            </a:pPr>
            <a:r>
              <a:rPr lang="pt-BR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building an early childhood system </a:t>
            </a:r>
            <a:r>
              <a:rPr lang="pt-BR" alt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</a:t>
            </a:r>
            <a:r>
              <a:rPr lang="pt-BR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371600" lvl="1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Blended funding streams</a:t>
            </a:r>
          </a:p>
          <a:p>
            <a:pPr marL="1371600" lvl="1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Visionary leadership</a:t>
            </a:r>
          </a:p>
          <a:p>
            <a:pPr marL="1371600" lvl="1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 communication loops</a:t>
            </a:r>
          </a:p>
          <a:p>
            <a:pPr marL="1371600" lvl="1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Information systems </a:t>
            </a:r>
          </a:p>
          <a:p>
            <a:pPr marL="1371600" lvl="1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Interconnected management </a:t>
            </a:r>
          </a:p>
          <a:p>
            <a:pPr marL="1371600" lvl="1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Infrastructure </a:t>
            </a:r>
          </a:p>
          <a:p>
            <a:pPr marL="1371600" lvl="1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Adaptability </a:t>
            </a:r>
          </a:p>
          <a:p>
            <a:pPr marL="1371600" lvl="1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Accountability</a:t>
            </a:r>
            <a:endParaRPr lang="pt-BR" alt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>
              <a:spcBef>
                <a:spcPct val="0"/>
              </a:spcBef>
              <a:buNone/>
              <a:defRPr/>
            </a:pPr>
            <a:endParaRPr lang="pt-BR" altLang="en-US" sz="2400" dirty="0">
              <a:solidFill>
                <a:prstClr val="black"/>
              </a:solidFill>
              <a:latin typeface="+mn-lt"/>
            </a:endParaRPr>
          </a:p>
          <a:p>
            <a:pPr lvl="1" indent="0">
              <a:spcBef>
                <a:spcPct val="0"/>
              </a:spcBef>
              <a:buNone/>
              <a:defRPr/>
            </a:pPr>
            <a:endParaRPr kumimoji="0" lang="pt-B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charset="-128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953" y="27823"/>
            <a:ext cx="103510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Childhood Systems Building</a:t>
            </a:r>
            <a:endParaRPr kumimoji="0" lang="en-US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Arial" panose="020B0604020202020204" pitchFamily="34" charset="0"/>
              <a:ea typeface="Arial Black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3F18789-2346-45F5-9503-1BD9E910F9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9542" y="3075092"/>
            <a:ext cx="5015389" cy="309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716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flipV="1">
            <a:off x="0" y="6354618"/>
            <a:ext cx="12192000" cy="50338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 flipV="1">
            <a:off x="0" y="6687127"/>
            <a:ext cx="12192000" cy="8312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90953" y="27823"/>
            <a:ext cx="103510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Lessons</a:t>
            </a: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uLnTx/>
              <a:uFillTx/>
              <a:latin typeface="Arial" panose="020B0604020202020204" pitchFamily="34" charset="0"/>
              <a:ea typeface="Arial Black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736216C0-082A-403E-A63C-D49B2151F02C}"/>
              </a:ext>
            </a:extLst>
          </p:cNvPr>
          <p:cNvSpPr txBox="1">
            <a:spLocks/>
          </p:cNvSpPr>
          <p:nvPr/>
        </p:nvSpPr>
        <p:spPr bwMode="auto">
          <a:xfrm>
            <a:off x="190953" y="749991"/>
            <a:ext cx="11686308" cy="62170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marL="285750">
              <a:spcBef>
                <a:spcPct val="0"/>
              </a:spcBef>
              <a:buNone/>
              <a:defRPr/>
            </a:pPr>
            <a:endParaRPr lang="pt-BR" altLang="en-US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>
              <a:spcBef>
                <a:spcPct val="0"/>
              </a:spcBef>
              <a:buNone/>
              <a:defRPr/>
            </a:pPr>
            <a:r>
              <a:rPr lang="pt-BR" alt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</a:t>
            </a:r>
          </a:p>
          <a:p>
            <a:pPr marL="285750">
              <a:spcBef>
                <a:spcPct val="0"/>
              </a:spcBef>
              <a:buNone/>
              <a:defRPr/>
            </a:pPr>
            <a:r>
              <a:rPr lang="pt-BR" altLang="en-US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a lot of steps that we could take—what shoud we focus on now?</a:t>
            </a:r>
          </a:p>
          <a:p>
            <a:pPr marL="285750">
              <a:spcBef>
                <a:spcPct val="0"/>
              </a:spcBef>
              <a:buNone/>
              <a:defRPr/>
            </a:pPr>
            <a:r>
              <a:rPr lang="pt-BR" altLang="en-US" sz="2400" b="1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Efficiency</a:t>
            </a:r>
          </a:p>
          <a:p>
            <a:pPr marL="285750">
              <a:spcBef>
                <a:spcPct val="0"/>
              </a:spcBef>
              <a:buNone/>
              <a:defRPr/>
            </a:pPr>
            <a:r>
              <a:rPr lang="pt-BR" altLang="en-US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we reduce duplication and use resources in more efficient ways?</a:t>
            </a:r>
            <a:endParaRPr lang="pt-BR" altLang="en-US" sz="2000" i="1" noProof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>
              <a:spcBef>
                <a:spcPct val="0"/>
              </a:spcBef>
              <a:buNone/>
              <a:defRPr/>
            </a:pPr>
            <a:r>
              <a:rPr lang="pt-BR" alt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Accountability</a:t>
            </a:r>
          </a:p>
          <a:p>
            <a:pPr marL="285750">
              <a:spcBef>
                <a:spcPct val="0"/>
              </a:spcBef>
              <a:buNone/>
              <a:defRPr/>
            </a:pPr>
            <a:r>
              <a:rPr lang="pt-BR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How might we unite stakeholders to ensure children are on track before they enter kindergarten in every community</a:t>
            </a:r>
            <a:r>
              <a:rPr lang="pt-BR" altLang="en-US" sz="2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85750">
              <a:spcBef>
                <a:spcPct val="0"/>
              </a:spcBef>
              <a:buNone/>
              <a:defRPr/>
            </a:pPr>
            <a:r>
              <a:rPr lang="pt-BR" alt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</a:t>
            </a:r>
          </a:p>
          <a:p>
            <a:pPr marL="285750">
              <a:spcBef>
                <a:spcPct val="0"/>
              </a:spcBef>
              <a:buNone/>
              <a:defRPr/>
            </a:pPr>
            <a:r>
              <a:rPr lang="pt-BR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How do we build cross-sector systems to </a:t>
            </a:r>
            <a:r>
              <a:rPr lang="en-US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increase coordination and support?</a:t>
            </a:r>
            <a:endParaRPr lang="pt-BR" alt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>
              <a:spcBef>
                <a:spcPct val="0"/>
              </a:spcBef>
              <a:buNone/>
              <a:defRPr/>
            </a:pPr>
            <a:r>
              <a:rPr lang="pt-BR" alt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Sustainability</a:t>
            </a:r>
          </a:p>
          <a:p>
            <a:pPr marL="285750">
              <a:spcBef>
                <a:spcPct val="0"/>
              </a:spcBef>
              <a:buNone/>
              <a:defRPr/>
            </a:pPr>
            <a:r>
              <a:rPr lang="pt-BR" alt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How do we ensure the system will last?</a:t>
            </a:r>
          </a:p>
          <a:p>
            <a:pPr marL="285750">
              <a:spcBef>
                <a:spcPct val="0"/>
              </a:spcBef>
              <a:buNone/>
              <a:defRPr/>
            </a:pPr>
            <a:r>
              <a:rPr lang="pt-BR" alt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</a:p>
          <a:p>
            <a:pPr marL="285750">
              <a:spcBef>
                <a:spcPct val="0"/>
              </a:spcBef>
              <a:buNone/>
              <a:defRPr/>
            </a:pPr>
            <a:r>
              <a:rPr lang="en-US" altLang="en-US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we ensure the system responds to the needs of families with young children? </a:t>
            </a:r>
            <a:endParaRPr lang="pt-BR" altLang="en-US" sz="20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1" indent="-342900">
              <a:spcBef>
                <a:spcPct val="0"/>
              </a:spcBef>
              <a:defRPr/>
            </a:pPr>
            <a:endParaRPr lang="pt-BR" altLang="en-US" sz="2400" dirty="0">
              <a:solidFill>
                <a:prstClr val="black"/>
              </a:solidFill>
              <a:latin typeface="+mj-lt"/>
            </a:endParaRPr>
          </a:p>
          <a:p>
            <a:pPr marL="285750">
              <a:spcBef>
                <a:spcPct val="0"/>
              </a:spcBef>
              <a:buNone/>
              <a:defRPr/>
            </a:pPr>
            <a:endParaRPr lang="pt-BR" altLang="en-US" sz="2400" dirty="0">
              <a:solidFill>
                <a:prstClr val="black"/>
              </a:solidFill>
              <a:latin typeface="+mj-lt"/>
            </a:endParaRPr>
          </a:p>
          <a:p>
            <a:pPr marL="285750">
              <a:spcBef>
                <a:spcPct val="0"/>
              </a:spcBef>
              <a:buNone/>
              <a:defRPr/>
            </a:pPr>
            <a:endParaRPr lang="pt-BR" altLang="en-US" sz="2400" dirty="0">
              <a:solidFill>
                <a:prstClr val="black"/>
              </a:solidFill>
              <a:latin typeface="+mn-lt"/>
            </a:endParaRPr>
          </a:p>
          <a:p>
            <a:pPr lvl="1" indent="0">
              <a:spcBef>
                <a:spcPct val="0"/>
              </a:spcBef>
              <a:buNone/>
              <a:defRPr/>
            </a:pPr>
            <a:endParaRPr kumimoji="0" lang="pt-B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MS PGothic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6400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236706"/>
            <a:ext cx="12192000" cy="62129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718300"/>
            <a:ext cx="12192000" cy="635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3"/>
          <p:cNvSpPr txBox="1">
            <a:spLocks/>
          </p:cNvSpPr>
          <p:nvPr/>
        </p:nvSpPr>
        <p:spPr bwMode="auto">
          <a:xfrm>
            <a:off x="190952" y="999373"/>
            <a:ext cx="11249207" cy="852541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lvl="1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0">
              <a:buNone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  <a:p>
            <a:pPr lvl="1" indent="0">
              <a:buNone/>
            </a:pPr>
            <a:endParaRPr lang="en-US" sz="2000" dirty="0"/>
          </a:p>
          <a:p>
            <a:pPr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High quality early childhood education is a critical component of K-12 success</a:t>
            </a:r>
          </a:p>
          <a:p>
            <a:pPr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Focus must be on outcomes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shared accountability at the state and local level</a:t>
            </a:r>
          </a:p>
          <a:p>
            <a:pPr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0953" y="27823"/>
            <a:ext cx="103510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Arial" panose="020B0604020202020204" pitchFamily="34" charset="0"/>
              <a:ea typeface="Arial Black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6634350-C6AD-4132-9C74-9035626FCB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4111" y="392515"/>
            <a:ext cx="7270556" cy="2878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944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236706"/>
            <a:ext cx="12192000" cy="62129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718300"/>
            <a:ext cx="12192000" cy="635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3"/>
          <p:cNvSpPr txBox="1">
            <a:spLocks/>
          </p:cNvSpPr>
          <p:nvPr/>
        </p:nvSpPr>
        <p:spPr bwMode="auto">
          <a:xfrm>
            <a:off x="190952" y="999373"/>
            <a:ext cx="11249207" cy="738048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algn="ctr">
              <a:buNone/>
            </a:pPr>
            <a:r>
              <a:rPr lang="en-US" alt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Kentucky Governor’s Office of Early Childhood </a:t>
            </a:r>
          </a:p>
          <a:p>
            <a:pPr algn="ctr">
              <a:buNone/>
            </a:pPr>
            <a:r>
              <a:rPr lang="en-US" alt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Priorities </a:t>
            </a:r>
            <a:endParaRPr lang="en-US" altLang="en-US" sz="2400" b="1" dirty="0">
              <a:solidFill>
                <a:srgbClr val="002060"/>
              </a:solidFill>
              <a:latin typeface="Arial" panose="020B0604020202020204" pitchFamily="34" charset="0"/>
              <a:ea typeface="Arial Black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#1:  </a:t>
            </a:r>
          </a:p>
          <a:p>
            <a:pPr algn="ctr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Unification and Accountability of the Early Childhood System</a:t>
            </a:r>
          </a:p>
          <a:p>
            <a:pPr algn="ctr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Priority #2:  </a:t>
            </a:r>
          </a:p>
          <a:p>
            <a:pPr algn="ctr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Strengthening and Cultivating Strategic Partnerships</a:t>
            </a:r>
          </a:p>
          <a:p>
            <a:pPr>
              <a:buNone/>
            </a:pP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0953" y="27823"/>
            <a:ext cx="103510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Arial" panose="020B0604020202020204" pitchFamily="34" charset="0"/>
              <a:ea typeface="Arial Black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130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6652" y="0"/>
            <a:ext cx="4755292" cy="474919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41811" y="4989327"/>
            <a:ext cx="55716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Amy L. Neal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Executive Director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amy.neal@ky.gov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502.782.0204</a:t>
            </a: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76291" y="5604880"/>
            <a:ext cx="4655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www.kyecac.ky.gov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3393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Widescreen</PresentationFormat>
  <Paragraphs>80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Carroll</dc:creator>
  <cp:lastModifiedBy>Helen Carroll</cp:lastModifiedBy>
  <cp:revision>1</cp:revision>
  <dcterms:created xsi:type="dcterms:W3CDTF">2020-07-16T15:56:04Z</dcterms:created>
  <dcterms:modified xsi:type="dcterms:W3CDTF">2020-07-16T15:56:57Z</dcterms:modified>
</cp:coreProperties>
</file>